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9"/>
  </p:notesMasterIdLst>
  <p:handoutMasterIdLst>
    <p:handoutMasterId r:id="rId40"/>
  </p:handoutMasterIdLst>
  <p:sldIdLst>
    <p:sldId id="256" r:id="rId5"/>
    <p:sldId id="422" r:id="rId6"/>
    <p:sldId id="423" r:id="rId7"/>
    <p:sldId id="421" r:id="rId8"/>
    <p:sldId id="427" r:id="rId9"/>
    <p:sldId id="507" r:id="rId10"/>
    <p:sldId id="483" r:id="rId11"/>
    <p:sldId id="484" r:id="rId12"/>
    <p:sldId id="485" r:id="rId13"/>
    <p:sldId id="486" r:id="rId14"/>
    <p:sldId id="487" r:id="rId15"/>
    <p:sldId id="488" r:id="rId16"/>
    <p:sldId id="489" r:id="rId17"/>
    <p:sldId id="490" r:id="rId18"/>
    <p:sldId id="491" r:id="rId19"/>
    <p:sldId id="492" r:id="rId20"/>
    <p:sldId id="493" r:id="rId21"/>
    <p:sldId id="494" r:id="rId22"/>
    <p:sldId id="495" r:id="rId23"/>
    <p:sldId id="496" r:id="rId24"/>
    <p:sldId id="499" r:id="rId25"/>
    <p:sldId id="532" r:id="rId26"/>
    <p:sldId id="518" r:id="rId27"/>
    <p:sldId id="505" r:id="rId28"/>
    <p:sldId id="506" r:id="rId29"/>
    <p:sldId id="478" r:id="rId30"/>
    <p:sldId id="519" r:id="rId31"/>
    <p:sldId id="480" r:id="rId32"/>
    <p:sldId id="520" r:id="rId33"/>
    <p:sldId id="521" r:id="rId34"/>
    <p:sldId id="536" r:id="rId35"/>
    <p:sldId id="537" r:id="rId36"/>
    <p:sldId id="538" r:id="rId37"/>
    <p:sldId id="302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AD5E3CB-AEFB-8D47-98D1-042749E591CF}" name="Elena Šerepėkienė" initials="EŠ" userId="S::elena.serepekiene@vpt.lt::1165003e-1bc1-4725-a88e-f9337cde254f" providerId="AD"/>
  <p188:author id="{C2F30CD0-1A4A-3E30-5D93-03B1D498DA81}" name="Viktorija Namavičienė" initials="VN" userId="S::viktorija.namaviciene@vpt.lt::770ee7b1-26ef-4989-be86-99569310602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AF00"/>
    <a:srgbClr val="FDEA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9DD68A-C17B-4AFC-ADF8-8B2935707B52}" v="48" dt="2025-07-31T12:56:12.6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8/10/relationships/authors" Target="authors.xml"/><Relationship Id="rId20" Type="http://schemas.openxmlformats.org/officeDocument/2006/relationships/slide" Target="slides/slide16.xml"/><Relationship Id="rId4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E942CB9-EEC7-A3EA-951D-C7EBC1FE02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F2899D-0AF0-7C4F-1B7A-44D85C6234D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F855E-8EDD-4F44-88D1-7BEEE4F8A65C}" type="datetimeFigureOut">
              <a:rPr lang="en-GB" smtClean="0"/>
              <a:t>24/10/2025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A3C0B7-A538-A1DA-04CF-CA9248BD49B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BBD122-24A6-6534-01B2-176E8DC91C0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D8BCC6-5813-45BA-B485-47BCAA9FF6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30667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99921A-8D5E-4F5E-ABFC-449DBA3710DA}" type="datetimeFigureOut">
              <a:rPr lang="en-GB" smtClean="0"/>
              <a:t>24/10/2025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C1CEC2-438D-46D7-B767-1EACDABC8F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7842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50B794-837D-2483-4202-F6522488D8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4536244-AA76-E718-A580-BCDD1ED818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EBBC49-AE99-CCFD-F08A-15F0CC2019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80EC76-A016-2F36-743A-0C6C3C1AC7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1CEC2-438D-46D7-B767-1EACDABC8F8C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9780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D7B385-AB0F-319A-4679-EC19B56CCE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5929B80-8EA2-280B-6F44-7B71B9E931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7D7EC2-FF83-FB80-4CAA-D5C8EAC043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DE105A-858D-8F8B-9892-71A6B621FE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1CEC2-438D-46D7-B767-1EACDABC8F8C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723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114BB8-6AEA-C708-B40F-6C6459A384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2161D78-DB56-9053-B536-F80677A76D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7F50E03-31F6-9DBF-5D0E-949CCA070A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888EE5-AF99-9897-283F-6341985CA1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1CEC2-438D-46D7-B767-1EACDABC8F8C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669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Spustelėję redag. ruoš. paantrš. stilių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9D071-1170-438C-9B38-2C289A4F1963}" type="datetime1">
              <a:rPr lang="en-US" smtClean="0"/>
              <a:t>10/24/2025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466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BD37-EE07-4CB8-9026-22E12E2F7966}" type="datetime1">
              <a:rPr lang="en-US" smtClean="0"/>
              <a:t>10/24/2025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822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ACE21-2E89-4596-B3A4-F69305C86E74}" type="datetime1">
              <a:rPr lang="en-US" smtClean="0"/>
              <a:t>10/24/2025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756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03F64-F36F-48E2-BE23-E6E248A2AF1B}" type="datetime1">
              <a:rPr lang="en-US" smtClean="0"/>
              <a:t>10/24/2025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>
            <a:lvl1pPr>
              <a:defRPr sz="2400">
                <a:solidFill>
                  <a:schemeClr val="accent4"/>
                </a:solidFill>
              </a:defRPr>
            </a:lvl1pPr>
          </a:lstStyle>
          <a:p>
            <a:fld id="{49EC5416-78B8-4F37-B286-A40543F63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1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250C6-CBBE-42ED-A7CA-6389DFBB7034}" type="datetime1">
              <a:rPr lang="en-US" smtClean="0"/>
              <a:t>10/24/2025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059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7F3E4-3797-4DC8-8D2D-5D1844D8C31C}" type="datetime1">
              <a:rPr lang="en-US" smtClean="0"/>
              <a:t>10/24/2025</a:t>
            </a:fld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602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CD84-EE68-4B18-B9A9-AE82EE5B64F4}" type="datetime1">
              <a:rPr lang="en-US" smtClean="0"/>
              <a:t>10/24/2025</a:t>
            </a:fld>
            <a:endParaRPr lang="en-US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529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81270-A71A-4ACC-96F6-A2A189409B68}" type="datetime1">
              <a:rPr lang="en-US" smtClean="0"/>
              <a:t>10/24/2025</a:t>
            </a:fld>
            <a:endParaRPr lang="en-US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459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D994-DC89-485D-A8C6-10D33C8D9D2B}" type="datetime1">
              <a:rPr lang="en-US" smtClean="0"/>
              <a:t>10/24/2025</a:t>
            </a:fld>
            <a:endParaRPr lang="en-US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195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20704-3F23-4374-A75B-126B8E812E99}" type="datetime1">
              <a:rPr lang="en-US" smtClean="0"/>
              <a:t>10/24/2025</a:t>
            </a:fld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448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44034-2C9E-412F-9B5F-CA1EA3BDC1AE}" type="datetime1">
              <a:rPr lang="en-US" smtClean="0"/>
              <a:t>10/24/2025</a:t>
            </a:fld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745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51914-2AE5-4E2F-881B-2DD6DAA34576}" type="datetime1">
              <a:rPr lang="en-US" smtClean="0"/>
              <a:t>10/24/2025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E6AF00"/>
                </a:solidFill>
              </a:defRPr>
            </a:lvl1pPr>
          </a:lstStyle>
          <a:p>
            <a:fld id="{49EC5416-78B8-4F37-B286-A40543F63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346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vpt.lrv.lt/public/canonical/1733206013/18455/Tiek%C4%97jo%20susira%C5%A1in%C4%97jimas_CVP%20IS.pptx" TargetMode="Externa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viesiejipirkimai.lt/epps/home.do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TZjPKrQ5vj0" TargetMode="External"/><Relationship Id="rId5" Type="http://schemas.openxmlformats.org/officeDocument/2006/relationships/hyperlink" Target="https://youtu.be/HrGtH2reD0w" TargetMode="External"/><Relationship Id="rId4" Type="http://schemas.openxmlformats.org/officeDocument/2006/relationships/hyperlink" Target="https://www.youtube.com/watch?v=Y9NsACuk_C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emo.viesiejipirkimai.lt/epps/home.do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vpt.lrv.lt/public/canonical/1733141593/18445/Paie%C5%A1kos%20vykdymas%20per%20CVP%20IS%20atnaujinta.pptx" TargetMode="Externa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emo.viesiejipirkimai.lt/epps/home.do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685800" y="2219877"/>
            <a:ext cx="9795588" cy="2405911"/>
          </a:xfrm>
        </p:spPr>
        <p:txBody>
          <a:bodyPr>
            <a:normAutofit fontScale="90000"/>
          </a:bodyPr>
          <a:lstStyle/>
          <a:p>
            <a:pPr>
              <a:lnSpc>
                <a:spcPts val="5130"/>
              </a:lnSpc>
            </a:pPr>
            <a:br>
              <a:rPr lang="en-US" sz="5400"/>
            </a:br>
            <a:br>
              <a:rPr lang="en-US" sz="5400"/>
            </a:br>
            <a:r>
              <a:rPr lang="lt-LT" sz="5400" b="1"/>
              <a:t> </a:t>
            </a:r>
            <a:br>
              <a:rPr lang="lt-LT" sz="4800"/>
            </a:br>
            <a:br>
              <a:rPr lang="lt-LT" sz="4800"/>
            </a:br>
            <a:r>
              <a:rPr lang="lt-LT" sz="4900" b="1">
                <a:cs typeface="Times New Roman" panose="02020603050405020304" pitchFamily="18" charset="0"/>
              </a:rPr>
              <a:t> </a:t>
            </a:r>
            <a:r>
              <a:rPr lang="en-US" sz="4900" b="1" spc="-5">
                <a:cs typeface="Times New Roman" panose="02020603050405020304" pitchFamily="18" charset="0"/>
              </a:rPr>
              <a:t>Kaip </a:t>
            </a:r>
            <a:r>
              <a:rPr lang="en-US" sz="4900" b="1" spc="-5" err="1">
                <a:cs typeface="Times New Roman" panose="02020603050405020304" pitchFamily="18" charset="0"/>
              </a:rPr>
              <a:t>pateikti</a:t>
            </a:r>
            <a:r>
              <a:rPr lang="en-US" sz="4900" b="1" spc="-5">
                <a:cs typeface="Times New Roman" panose="02020603050405020304" pitchFamily="18" charset="0"/>
              </a:rPr>
              <a:t> </a:t>
            </a:r>
            <a:r>
              <a:rPr lang="en-US" sz="4900" b="1" spc="-5" err="1">
                <a:cs typeface="Times New Roman" panose="02020603050405020304" pitchFamily="18" charset="0"/>
              </a:rPr>
              <a:t>pasi</a:t>
            </a:r>
            <a:r>
              <a:rPr lang="lt-LT" sz="4900" b="1" spc="-5" err="1">
                <a:cs typeface="Times New Roman" panose="02020603050405020304" pitchFamily="18" charset="0"/>
              </a:rPr>
              <a:t>ūlymą</a:t>
            </a:r>
            <a:br>
              <a:rPr lang="lt-LT" sz="4900" b="1">
                <a:cs typeface="Times New Roman" panose="02020603050405020304" pitchFamily="18" charset="0"/>
              </a:rPr>
            </a:br>
            <a:r>
              <a:rPr lang="lt-LT" sz="4900" b="1">
                <a:cs typeface="Times New Roman" panose="02020603050405020304" pitchFamily="18" charset="0"/>
              </a:rPr>
              <a:t>Ce</a:t>
            </a:r>
            <a:r>
              <a:rPr lang="lt-LT" sz="4900" b="1" spc="-50">
                <a:cs typeface="Times New Roman" panose="02020603050405020304" pitchFamily="18" charset="0"/>
              </a:rPr>
              <a:t>n</a:t>
            </a:r>
            <a:r>
              <a:rPr lang="lt-LT" sz="4900" b="1">
                <a:cs typeface="Times New Roman" panose="02020603050405020304" pitchFamily="18" charset="0"/>
              </a:rPr>
              <a:t>trin</a:t>
            </a:r>
            <a:r>
              <a:rPr lang="lt-LT" sz="4900" b="1" spc="-15">
                <a:cs typeface="Times New Roman" panose="02020603050405020304" pitchFamily="18" charset="0"/>
              </a:rPr>
              <a:t>ė</a:t>
            </a:r>
            <a:r>
              <a:rPr lang="lt-LT" sz="4900" b="1">
                <a:cs typeface="Times New Roman" panose="02020603050405020304" pitchFamily="18" charset="0"/>
              </a:rPr>
              <a:t>s vi</a:t>
            </a:r>
            <a:r>
              <a:rPr lang="lt-LT" sz="4900" b="1" spc="-20">
                <a:cs typeface="Times New Roman" panose="02020603050405020304" pitchFamily="18" charset="0"/>
              </a:rPr>
              <a:t>e</a:t>
            </a:r>
            <a:r>
              <a:rPr lang="lt-LT" sz="4900" b="1">
                <a:cs typeface="Times New Roman" panose="02020603050405020304" pitchFamily="18" charset="0"/>
              </a:rPr>
              <a:t>šųjų</a:t>
            </a:r>
            <a:r>
              <a:rPr lang="lt-LT" sz="4900" b="1" spc="-20">
                <a:cs typeface="Times New Roman" panose="02020603050405020304" pitchFamily="18" charset="0"/>
              </a:rPr>
              <a:t> </a:t>
            </a:r>
            <a:r>
              <a:rPr lang="lt-LT" sz="4900" b="1">
                <a:cs typeface="Times New Roman" panose="02020603050405020304" pitchFamily="18" charset="0"/>
              </a:rPr>
              <a:t>pirkimų i</a:t>
            </a:r>
            <a:r>
              <a:rPr lang="lt-LT" sz="4900" b="1" spc="-20">
                <a:cs typeface="Times New Roman" panose="02020603050405020304" pitchFamily="18" charset="0"/>
              </a:rPr>
              <a:t>n</a:t>
            </a:r>
            <a:r>
              <a:rPr lang="lt-LT" sz="4900" b="1" spc="-110">
                <a:cs typeface="Times New Roman" panose="02020603050405020304" pitchFamily="18" charset="0"/>
              </a:rPr>
              <a:t>f</a:t>
            </a:r>
            <a:r>
              <a:rPr lang="lt-LT" sz="4900" b="1">
                <a:cs typeface="Times New Roman" panose="02020603050405020304" pitchFamily="18" charset="0"/>
              </a:rPr>
              <a:t>or</a:t>
            </a:r>
            <a:r>
              <a:rPr lang="lt-LT" sz="4900" b="1" spc="5">
                <a:cs typeface="Times New Roman" panose="02020603050405020304" pitchFamily="18" charset="0"/>
              </a:rPr>
              <a:t>m</a:t>
            </a:r>
            <a:r>
              <a:rPr lang="lt-LT" sz="4900" b="1">
                <a:cs typeface="Times New Roman" panose="02020603050405020304" pitchFamily="18" charset="0"/>
              </a:rPr>
              <a:t>acinės	si</a:t>
            </a:r>
            <a:r>
              <a:rPr lang="lt-LT" sz="4900" b="1" spc="-65">
                <a:cs typeface="Times New Roman" panose="02020603050405020304" pitchFamily="18" charset="0"/>
              </a:rPr>
              <a:t>s</a:t>
            </a:r>
            <a:r>
              <a:rPr lang="lt-LT" sz="4900" b="1" spc="-50">
                <a:cs typeface="Times New Roman" panose="02020603050405020304" pitchFamily="18" charset="0"/>
              </a:rPr>
              <a:t>t</a:t>
            </a:r>
            <a:r>
              <a:rPr lang="lt-LT" sz="4900" b="1">
                <a:cs typeface="Times New Roman" panose="02020603050405020304" pitchFamily="18" charset="0"/>
              </a:rPr>
              <a:t>em</a:t>
            </a:r>
            <a:r>
              <a:rPr lang="lt-LT" sz="4900" b="1" spc="10">
                <a:cs typeface="Times New Roman" panose="02020603050405020304" pitchFamily="18" charset="0"/>
              </a:rPr>
              <a:t>o</a:t>
            </a:r>
            <a:r>
              <a:rPr lang="lt-LT" sz="4900" b="1">
                <a:cs typeface="Times New Roman" panose="02020603050405020304" pitchFamily="18" charset="0"/>
              </a:rPr>
              <a:t>s</a:t>
            </a:r>
            <a:r>
              <a:rPr lang="lt-LT" sz="4900" b="1" spc="-20">
                <a:cs typeface="Times New Roman" panose="02020603050405020304" pitchFamily="18" charset="0"/>
              </a:rPr>
              <a:t> </a:t>
            </a:r>
            <a:r>
              <a:rPr lang="lt-LT" sz="4900" b="1">
                <a:cs typeface="Times New Roman" panose="02020603050405020304" pitchFamily="18" charset="0"/>
              </a:rPr>
              <a:t>(CVP</a:t>
            </a:r>
            <a:r>
              <a:rPr lang="lt-LT" sz="4900" b="1" spc="20">
                <a:cs typeface="Times New Roman" panose="02020603050405020304" pitchFamily="18" charset="0"/>
              </a:rPr>
              <a:t> </a:t>
            </a:r>
            <a:r>
              <a:rPr lang="lt-LT" sz="4900" b="1">
                <a:cs typeface="Times New Roman" panose="02020603050405020304" pitchFamily="18" charset="0"/>
              </a:rPr>
              <a:t>IS) priemonėmis</a:t>
            </a:r>
          </a:p>
        </p:txBody>
      </p:sp>
      <p:pic>
        <p:nvPicPr>
          <p:cNvPr id="5" name="Paveikslėlis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435" y="4786103"/>
            <a:ext cx="2181225" cy="1985963"/>
          </a:xfrm>
          <a:prstGeom prst="rect">
            <a:avLst/>
          </a:prstGeom>
        </p:spPr>
      </p:pic>
      <p:pic>
        <p:nvPicPr>
          <p:cNvPr id="6" name="Paveikslėlis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2" t="9477" r="5087" b="53886"/>
          <a:stretch/>
        </p:blipFill>
        <p:spPr>
          <a:xfrm>
            <a:off x="0" y="0"/>
            <a:ext cx="5238284" cy="284356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C25C5B2-43E3-2C20-C255-40C87B7ED103}"/>
              </a:ext>
            </a:extLst>
          </p:cNvPr>
          <p:cNvSpPr txBox="1"/>
          <p:nvPr/>
        </p:nvSpPr>
        <p:spPr>
          <a:xfrm>
            <a:off x="4351498" y="5596204"/>
            <a:ext cx="2743199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err="1">
                <a:cs typeface="Calibri"/>
              </a:rPr>
              <a:t>Galiojanti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nuo</a:t>
            </a:r>
            <a:r>
              <a:rPr lang="en-US">
                <a:cs typeface="Calibri"/>
              </a:rPr>
              <a:t> </a:t>
            </a:r>
            <a:r>
              <a:rPr lang="lt-LT">
                <a:cs typeface="Calibri"/>
              </a:rPr>
              <a:t>2024-11-18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751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1C1B42-8FE8-2943-AAD5-F5C9D72B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840641-B497-8202-0D15-8D9FBE037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1" y="485774"/>
            <a:ext cx="11842812" cy="9790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/>
              <a:t>Informaciją apie pirkimą galite sužinoti išskleidus meniu ,,Rodyti pirkimo meniu“</a:t>
            </a:r>
            <a:endParaRPr lang="en-US"/>
          </a:p>
          <a:p>
            <a:endParaRPr lang="en-US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8C401CE-11DA-719D-DDA4-BF78850DC6CE}"/>
              </a:ext>
            </a:extLst>
          </p:cNvPr>
          <p:cNvSpPr txBox="1">
            <a:spLocks/>
          </p:cNvSpPr>
          <p:nvPr/>
        </p:nvSpPr>
        <p:spPr>
          <a:xfrm>
            <a:off x="8753381" y="2927545"/>
            <a:ext cx="3151573" cy="3363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A0132A-3DCB-A003-48E5-E02DCFA60C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2419" y="1679165"/>
            <a:ext cx="6921856" cy="394355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66DDC97-A58A-A3F3-F8E9-A52DD33ED25E}"/>
              </a:ext>
            </a:extLst>
          </p:cNvPr>
          <p:cNvSpPr/>
          <p:nvPr/>
        </p:nvSpPr>
        <p:spPr>
          <a:xfrm>
            <a:off x="8390526" y="2225240"/>
            <a:ext cx="1119055" cy="1283959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6198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1C1B42-8FE8-2943-AAD5-F5C9D72B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840641-B497-8202-0D15-8D9FBE037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1" y="485775"/>
            <a:ext cx="11683013" cy="9346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/>
              <a:t>Paspaudus pirkimo meniu skiltį ,,Pagrindinė pirkimo informaciją“ rodoma visa informacija apie pirkimą</a:t>
            </a:r>
            <a:endParaRPr lang="en-US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8C401CE-11DA-719D-DDA4-BF78850DC6CE}"/>
              </a:ext>
            </a:extLst>
          </p:cNvPr>
          <p:cNvSpPr txBox="1">
            <a:spLocks/>
          </p:cNvSpPr>
          <p:nvPr/>
        </p:nvSpPr>
        <p:spPr>
          <a:xfrm>
            <a:off x="8753381" y="2927545"/>
            <a:ext cx="3151573" cy="3363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C9AAE4-C402-15AA-ADE4-84DB633E52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363" y="2760957"/>
            <a:ext cx="1900806" cy="213840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2666C81-F3C0-77DA-2522-1A496568A864}"/>
              </a:ext>
            </a:extLst>
          </p:cNvPr>
          <p:cNvSpPr/>
          <p:nvPr/>
        </p:nvSpPr>
        <p:spPr>
          <a:xfrm>
            <a:off x="452761" y="3295835"/>
            <a:ext cx="1900807" cy="266330"/>
          </a:xfrm>
          <a:prstGeom prst="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CBBD9D-3BDA-D96A-C6F0-9542049E79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0235" y="1441624"/>
            <a:ext cx="4988932" cy="5189157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D47C3D8-2A6F-D3D9-20C8-30A2196D7E06}"/>
              </a:ext>
            </a:extLst>
          </p:cNvPr>
          <p:cNvCxnSpPr>
            <a:cxnSpLocks/>
          </p:cNvCxnSpPr>
          <p:nvPr/>
        </p:nvCxnSpPr>
        <p:spPr>
          <a:xfrm flipV="1">
            <a:off x="2583402" y="2574657"/>
            <a:ext cx="2600840" cy="85434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9007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1C1B42-8FE8-2943-AAD5-F5C9D72B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840641-B497-8202-0D15-8D9FBE037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1" y="485775"/>
            <a:ext cx="11683013" cy="9346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/>
              <a:t>Paspaudus pirkimo meniu skiltį ,,Pirkimo dokumentai“ bus rodoma informacija apie skelbimą ir pirkimo dokumentus </a:t>
            </a:r>
            <a:endParaRPr lang="en-US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8C401CE-11DA-719D-DDA4-BF78850DC6CE}"/>
              </a:ext>
            </a:extLst>
          </p:cNvPr>
          <p:cNvSpPr txBox="1">
            <a:spLocks/>
          </p:cNvSpPr>
          <p:nvPr/>
        </p:nvSpPr>
        <p:spPr>
          <a:xfrm>
            <a:off x="8753381" y="2927545"/>
            <a:ext cx="3151573" cy="3363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5EE134-E28A-C1CD-C389-91927A4069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533" y="2396972"/>
            <a:ext cx="2564659" cy="288524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841B0D7-9D6D-A6A1-F75F-EF46C0E660D0}"/>
              </a:ext>
            </a:extLst>
          </p:cNvPr>
          <p:cNvSpPr/>
          <p:nvPr/>
        </p:nvSpPr>
        <p:spPr>
          <a:xfrm>
            <a:off x="614534" y="3422342"/>
            <a:ext cx="2350608" cy="27964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CFA24E-3656-0161-D9AD-3E5C3E92E0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0102" y="1457894"/>
            <a:ext cx="8002651" cy="17791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E4E5D85-CA11-FAC8-9189-9F8BCBB689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7902" y="3570504"/>
            <a:ext cx="7927052" cy="2844112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1252846-ADE2-2C1F-B939-062F7D2E78D1}"/>
              </a:ext>
            </a:extLst>
          </p:cNvPr>
          <p:cNvCxnSpPr>
            <a:cxnSpLocks/>
          </p:cNvCxnSpPr>
          <p:nvPr/>
        </p:nvCxnSpPr>
        <p:spPr>
          <a:xfrm flipV="1">
            <a:off x="3013938" y="1881010"/>
            <a:ext cx="827207" cy="159798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3B564A2-15EF-0773-0115-CB931DA78D85}"/>
              </a:ext>
            </a:extLst>
          </p:cNvPr>
          <p:cNvCxnSpPr>
            <a:cxnSpLocks/>
          </p:cNvCxnSpPr>
          <p:nvPr/>
        </p:nvCxnSpPr>
        <p:spPr>
          <a:xfrm>
            <a:off x="3013938" y="3570504"/>
            <a:ext cx="749914" cy="13148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0D95C602-C60F-8EFC-0542-70F14DB933D8}"/>
              </a:ext>
            </a:extLst>
          </p:cNvPr>
          <p:cNvSpPr/>
          <p:nvPr/>
        </p:nvSpPr>
        <p:spPr>
          <a:xfrm>
            <a:off x="3889941" y="2117289"/>
            <a:ext cx="637671" cy="304095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D3E1555-66BE-0880-F432-397A26A5A26E}"/>
              </a:ext>
            </a:extLst>
          </p:cNvPr>
          <p:cNvSpPr/>
          <p:nvPr/>
        </p:nvSpPr>
        <p:spPr>
          <a:xfrm>
            <a:off x="4527612" y="4146329"/>
            <a:ext cx="825623" cy="336894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6458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1C1B42-8FE8-2943-AAD5-F5C9D72B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840641-B497-8202-0D15-8D9FBE037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1" y="485775"/>
            <a:ext cx="11683013" cy="9346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/>
              <a:t>Paspaudus pirkimo meniu skiltį ,,Pirkimo dokumentai“ ir skiltį apie pirkimo dokumentus </a:t>
            </a:r>
            <a:endParaRPr lang="en-US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8C401CE-11DA-719D-DDA4-BF78850DC6CE}"/>
              </a:ext>
            </a:extLst>
          </p:cNvPr>
          <p:cNvSpPr txBox="1">
            <a:spLocks/>
          </p:cNvSpPr>
          <p:nvPr/>
        </p:nvSpPr>
        <p:spPr>
          <a:xfrm>
            <a:off x="8753381" y="2927545"/>
            <a:ext cx="3151573" cy="3363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8FBA3C-143A-BC41-7BC3-CB88E01CF8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96" y="2350044"/>
            <a:ext cx="8242600" cy="29546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363837-5E30-86F3-B60D-533E37AE3D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58953" y="2557918"/>
            <a:ext cx="11687045" cy="93276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25FD962-DE5B-3673-00B1-65BD2A221067}"/>
              </a:ext>
            </a:extLst>
          </p:cNvPr>
          <p:cNvSpPr txBox="1"/>
          <p:nvPr/>
        </p:nvSpPr>
        <p:spPr>
          <a:xfrm>
            <a:off x="8902504" y="2680021"/>
            <a:ext cx="3151573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lt-LT"/>
          </a:p>
          <a:p>
            <a:r>
              <a:rPr lang="lt-LT" sz="2400"/>
              <a:t>Skiltyje pirkimo dokumentai galima dokumentus: </a:t>
            </a:r>
          </a:p>
          <a:p>
            <a:endParaRPr lang="lt-LT" sz="2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2400"/>
              <a:t>peržiūrėti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t-LT" sz="2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2400"/>
              <a:t>atsisiųsti kaip </a:t>
            </a:r>
            <a:r>
              <a:rPr lang="lt-LT" sz="2400" err="1"/>
              <a:t>zip</a:t>
            </a:r>
            <a:r>
              <a:rPr lang="lt-LT" sz="2400"/>
              <a:t> failą 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A2EB4E0-295F-4F43-D7D2-47E0ED463BA7}"/>
              </a:ext>
            </a:extLst>
          </p:cNvPr>
          <p:cNvCxnSpPr>
            <a:cxnSpLocks/>
          </p:cNvCxnSpPr>
          <p:nvPr/>
        </p:nvCxnSpPr>
        <p:spPr>
          <a:xfrm flipH="1" flipV="1">
            <a:off x="7786138" y="4333954"/>
            <a:ext cx="1110766" cy="29422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82F3513-5353-42B7-B7CF-C0400A8990FC}"/>
              </a:ext>
            </a:extLst>
          </p:cNvPr>
          <p:cNvCxnSpPr>
            <a:cxnSpLocks/>
          </p:cNvCxnSpPr>
          <p:nvPr/>
        </p:nvCxnSpPr>
        <p:spPr>
          <a:xfrm flipH="1" flipV="1">
            <a:off x="7457243" y="5096897"/>
            <a:ext cx="1439661" cy="29025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4534628B-026A-4F73-8064-2C68A34A28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5740" y="1073814"/>
            <a:ext cx="1551475" cy="1746792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AE8423E0-9CD6-F946-EAF7-0CD25AD857AA}"/>
              </a:ext>
            </a:extLst>
          </p:cNvPr>
          <p:cNvSpPr/>
          <p:nvPr/>
        </p:nvSpPr>
        <p:spPr>
          <a:xfrm>
            <a:off x="9516821" y="1672515"/>
            <a:ext cx="1316176" cy="170404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337B330-73C7-032A-CDB5-9AD06CE7CFE8}"/>
              </a:ext>
            </a:extLst>
          </p:cNvPr>
          <p:cNvSpPr/>
          <p:nvPr/>
        </p:nvSpPr>
        <p:spPr>
          <a:xfrm>
            <a:off x="655117" y="2996481"/>
            <a:ext cx="871842" cy="31489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6733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1C1B42-8FE8-2943-AAD5-F5C9D72B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840641-B497-8202-0D15-8D9FBE037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1" y="485775"/>
            <a:ext cx="11683013" cy="9346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/>
              <a:t>Paspaudus pirkimo meniu skiltį ,,Susidomėjimo pareiškimas“ </a:t>
            </a:r>
            <a:endParaRPr lang="en-US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8C401CE-11DA-719D-DDA4-BF78850DC6CE}"/>
              </a:ext>
            </a:extLst>
          </p:cNvPr>
          <p:cNvSpPr txBox="1">
            <a:spLocks/>
          </p:cNvSpPr>
          <p:nvPr/>
        </p:nvSpPr>
        <p:spPr>
          <a:xfrm>
            <a:off x="8753381" y="2927545"/>
            <a:ext cx="3151573" cy="3363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AF3A10-A4F3-B007-A0DB-C658157CB8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601" y="2662161"/>
            <a:ext cx="2226348" cy="25046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E9D4D9-B2C5-14EC-77E7-1FDB18C061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2360" y="2333251"/>
            <a:ext cx="7307132" cy="241630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50D781D-CB8C-3B1A-AF8C-8EA23B927620}"/>
              </a:ext>
            </a:extLst>
          </p:cNvPr>
          <p:cNvSpPr/>
          <p:nvPr/>
        </p:nvSpPr>
        <p:spPr>
          <a:xfrm>
            <a:off x="607601" y="3748699"/>
            <a:ext cx="2018388" cy="299519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2CCE1A3-508F-A2C5-7C91-59CE52D9B2A8}"/>
              </a:ext>
            </a:extLst>
          </p:cNvPr>
          <p:cNvCxnSpPr>
            <a:cxnSpLocks/>
          </p:cNvCxnSpPr>
          <p:nvPr/>
        </p:nvCxnSpPr>
        <p:spPr>
          <a:xfrm flipV="1">
            <a:off x="2815229" y="3275860"/>
            <a:ext cx="1300085" cy="62259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81911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1C1B42-8FE8-2943-AAD5-F5C9D72B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840641-B497-8202-0D15-8D9FBE037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1" y="485774"/>
            <a:ext cx="11650463" cy="14378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dirty="0"/>
              <a:t>Paspaudus pirkimo meniu skiltį ,,Pasiūlymas“ pasirinkti reikia Asociacijos tipą ir norint pateikti pasiūlymą spauskite ,,PRIIMTI IR PATVIRTINTI VISUS PIRMIAU NURODYTUS VEIKSMUS“ </a:t>
            </a:r>
            <a:endParaRPr lang="en-US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8C401CE-11DA-719D-DDA4-BF78850DC6CE}"/>
              </a:ext>
            </a:extLst>
          </p:cNvPr>
          <p:cNvSpPr txBox="1">
            <a:spLocks/>
          </p:cNvSpPr>
          <p:nvPr/>
        </p:nvSpPr>
        <p:spPr>
          <a:xfrm>
            <a:off x="8753381" y="2927545"/>
            <a:ext cx="3151573" cy="3363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DA032F-59A3-CE9E-3493-F855201B88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941" y="2317805"/>
            <a:ext cx="2422590" cy="27254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7652305-AE19-409C-DB7C-8C8EEE84E5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7130" y="2317805"/>
            <a:ext cx="8045274" cy="24868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3DDF24B-DB94-3A9A-F745-DD80182AB338}"/>
              </a:ext>
            </a:extLst>
          </p:cNvPr>
          <p:cNvSpPr/>
          <p:nvPr/>
        </p:nvSpPr>
        <p:spPr>
          <a:xfrm>
            <a:off x="370679" y="3749337"/>
            <a:ext cx="993325" cy="290003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4C7C90-5EFD-386E-7E66-C24231A09ED5}"/>
              </a:ext>
            </a:extLst>
          </p:cNvPr>
          <p:cNvSpPr/>
          <p:nvPr/>
        </p:nvSpPr>
        <p:spPr>
          <a:xfrm>
            <a:off x="4472515" y="3158644"/>
            <a:ext cx="2283392" cy="507833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D0C3D9-FCF1-FAB1-9913-DF5E247AF789}"/>
              </a:ext>
            </a:extLst>
          </p:cNvPr>
          <p:cNvSpPr/>
          <p:nvPr/>
        </p:nvSpPr>
        <p:spPr>
          <a:xfrm>
            <a:off x="4642005" y="4306022"/>
            <a:ext cx="2283392" cy="37251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5CB749-5630-CFDA-83E0-DE9F55102BAE}"/>
              </a:ext>
            </a:extLst>
          </p:cNvPr>
          <p:cNvSpPr txBox="1"/>
          <p:nvPr/>
        </p:nvSpPr>
        <p:spPr>
          <a:xfrm>
            <a:off x="370679" y="5387151"/>
            <a:ext cx="108190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2000" dirty="0"/>
              <a:t>Kaip susieti, atsieti ar priskirti naudotoją prie pirkimo prašome vadovautis 18 skaidre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007685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1C1B42-8FE8-2943-AAD5-F5C9D72B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840641-B497-8202-0D15-8D9FBE037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1" y="485775"/>
            <a:ext cx="11683013" cy="9346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dirty="0"/>
              <a:t>Paspaudus pirkimo meniu skiltį ,,Nustatyti įspėjimus“ galite nustatyti terminus, kada gauti pranešimus</a:t>
            </a:r>
            <a:endParaRPr lang="en-US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8C401CE-11DA-719D-DDA4-BF78850DC6CE}"/>
              </a:ext>
            </a:extLst>
          </p:cNvPr>
          <p:cNvSpPr txBox="1">
            <a:spLocks/>
          </p:cNvSpPr>
          <p:nvPr/>
        </p:nvSpPr>
        <p:spPr>
          <a:xfrm>
            <a:off x="8753381" y="2927545"/>
            <a:ext cx="3151573" cy="3363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384D66-4620-80ED-76A8-6B3F51551A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907" y="2047438"/>
            <a:ext cx="2402485" cy="270279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435FAD4-0242-82FB-3237-FD1620C33EB9}"/>
              </a:ext>
            </a:extLst>
          </p:cNvPr>
          <p:cNvSpPr/>
          <p:nvPr/>
        </p:nvSpPr>
        <p:spPr>
          <a:xfrm>
            <a:off x="349190" y="3763230"/>
            <a:ext cx="1426344" cy="240599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483B23C-B642-E7CF-295E-62EC793989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2438" y="2499487"/>
            <a:ext cx="9232316" cy="225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7726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1C1B42-8FE8-2943-AAD5-F5C9D72B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840641-B497-8202-0D15-8D9FBE037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1" y="485775"/>
            <a:ext cx="11683013" cy="9346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dirty="0"/>
              <a:t>Paspaudus pirkimo meniu skiltį ,,Susirašinėjimas“ pasirinkite asociacijos tipą ir spauskite ,,PASIRINKTI“ </a:t>
            </a:r>
            <a:endParaRPr lang="en-US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8C401CE-11DA-719D-DDA4-BF78850DC6CE}"/>
              </a:ext>
            </a:extLst>
          </p:cNvPr>
          <p:cNvSpPr txBox="1">
            <a:spLocks/>
          </p:cNvSpPr>
          <p:nvPr/>
        </p:nvSpPr>
        <p:spPr>
          <a:xfrm>
            <a:off x="8753381" y="2927545"/>
            <a:ext cx="3151573" cy="3363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BB10A8-7F1C-70AB-A721-0630419FFA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940" y="2644406"/>
            <a:ext cx="2104009" cy="236701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DAE3E02-62D4-A144-8815-0A6BD4ADE004}"/>
              </a:ext>
            </a:extLst>
          </p:cNvPr>
          <p:cNvSpPr/>
          <p:nvPr/>
        </p:nvSpPr>
        <p:spPr>
          <a:xfrm>
            <a:off x="343788" y="4340278"/>
            <a:ext cx="1254193" cy="249477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8F92D0-224A-F501-B746-318C96BBEF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8817" y="2172645"/>
            <a:ext cx="9131243" cy="2838772"/>
          </a:xfrm>
          <a:prstGeom prst="rect">
            <a:avLst/>
          </a:prstGeom>
        </p:spPr>
      </p:pic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2F7FFD61-07E2-73E1-9AF4-7E1FE8E95607}"/>
              </a:ext>
            </a:extLst>
          </p:cNvPr>
          <p:cNvSpPr txBox="1">
            <a:spLocks/>
          </p:cNvSpPr>
          <p:nvPr/>
        </p:nvSpPr>
        <p:spPr>
          <a:xfrm>
            <a:off x="343788" y="5401023"/>
            <a:ext cx="11683013" cy="93465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lt-LT" dirty="0"/>
              <a:t>Plačiau, kaip vykdyto susirašinėjimą su pirkimo vykdytoju rasite čia: </a:t>
            </a:r>
            <a:r>
              <a:rPr lang="lt-LT" b="0" i="0" u="none" strike="noStrike" dirty="0">
                <a:effectLst/>
                <a:latin typeface="Public Sans"/>
                <a:hlinkClick r:id="rId5"/>
              </a:rPr>
              <a:t>Tiekėjo susirašinėjimas Centrinės viešųjų pirkimų informacinės sistemos (CVP IS) priemonėmis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9178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1C1B42-8FE8-2943-AAD5-F5C9D72B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840641-B497-8202-0D15-8D9FBE037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1" y="485775"/>
            <a:ext cx="11683013" cy="9346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dirty="0"/>
              <a:t>Paspaudus pirkimo meniu skiltį ,,Automatiniai pranešimai“ galite redaguoti pranešimų nustatymus</a:t>
            </a:r>
            <a:endParaRPr lang="en-US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8C401CE-11DA-719D-DDA4-BF78850DC6CE}"/>
              </a:ext>
            </a:extLst>
          </p:cNvPr>
          <p:cNvSpPr txBox="1">
            <a:spLocks/>
          </p:cNvSpPr>
          <p:nvPr/>
        </p:nvSpPr>
        <p:spPr>
          <a:xfrm>
            <a:off x="8753381" y="2927545"/>
            <a:ext cx="3151573" cy="3363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D8D770-A0C4-90E9-20AE-00D1287DF1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894" y="1387058"/>
            <a:ext cx="2464073" cy="277208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50F23D0-D60E-24F3-FE41-241BDFB39F78}"/>
              </a:ext>
            </a:extLst>
          </p:cNvPr>
          <p:cNvSpPr/>
          <p:nvPr/>
        </p:nvSpPr>
        <p:spPr>
          <a:xfrm>
            <a:off x="287046" y="3646181"/>
            <a:ext cx="1946040" cy="323797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C8A80E8-077A-555D-1524-3EDD0EECCD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9218" y="1522363"/>
            <a:ext cx="8591484" cy="21182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BF145E5-603C-39C5-5A68-6689CE24ABA5}"/>
              </a:ext>
            </a:extLst>
          </p:cNvPr>
          <p:cNvSpPr txBox="1"/>
          <p:nvPr/>
        </p:nvSpPr>
        <p:spPr>
          <a:xfrm>
            <a:off x="368849" y="5168141"/>
            <a:ext cx="1022295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dirty="0"/>
              <a:t>J</a:t>
            </a:r>
            <a:r>
              <a:rPr lang="en-US" dirty="0" err="1"/>
              <a:t>eigu</a:t>
            </a:r>
            <a:r>
              <a:rPr lang="en-US" dirty="0"/>
              <a:t> </a:t>
            </a:r>
            <a:r>
              <a:rPr lang="en-US" dirty="0" err="1"/>
              <a:t>nenorite</a:t>
            </a:r>
            <a:r>
              <a:rPr lang="en-US" dirty="0"/>
              <a:t> </a:t>
            </a:r>
            <a:r>
              <a:rPr lang="en-US" dirty="0" err="1"/>
              <a:t>gauti</a:t>
            </a:r>
            <a:r>
              <a:rPr lang="en-US" dirty="0"/>
              <a:t> </a:t>
            </a:r>
            <a:r>
              <a:rPr lang="en-US" dirty="0" err="1"/>
              <a:t>pranešimų</a:t>
            </a:r>
            <a:r>
              <a:rPr lang="en-US" dirty="0"/>
              <a:t> </a:t>
            </a:r>
            <a:r>
              <a:rPr lang="en-US" dirty="0" err="1"/>
              <a:t>apie</a:t>
            </a:r>
            <a:r>
              <a:rPr lang="en-US" dirty="0"/>
              <a:t> </a:t>
            </a:r>
            <a:r>
              <a:rPr lang="en-US" dirty="0" err="1"/>
              <a:t>pirkimą</a:t>
            </a:r>
            <a:r>
              <a:rPr lang="en-US" dirty="0"/>
              <a:t> </a:t>
            </a:r>
            <a:r>
              <a:rPr lang="en-US" dirty="0" err="1"/>
              <a:t>ir</a:t>
            </a:r>
            <a:r>
              <a:rPr lang="en-US" dirty="0"/>
              <a:t> norite </a:t>
            </a:r>
            <a:r>
              <a:rPr lang="en-US" dirty="0" err="1"/>
              <a:t>atsieti</a:t>
            </a:r>
            <a:r>
              <a:rPr lang="en-US" dirty="0"/>
              <a:t> </a:t>
            </a:r>
            <a:r>
              <a:rPr lang="en-US" dirty="0" err="1"/>
              <a:t>pirkimą</a:t>
            </a:r>
            <a:r>
              <a:rPr lang="en-US" dirty="0"/>
              <a:t> </a:t>
            </a:r>
            <a:r>
              <a:rPr lang="en-US" dirty="0" err="1"/>
              <a:t>iš</a:t>
            </a:r>
            <a:r>
              <a:rPr lang="en-US" dirty="0"/>
              <a:t> </a:t>
            </a:r>
            <a:r>
              <a:rPr lang="en-US" dirty="0" err="1"/>
              <a:t>savo</a:t>
            </a:r>
            <a:r>
              <a:rPr lang="en-US" dirty="0"/>
              <a:t> </a:t>
            </a:r>
            <a:r>
              <a:rPr lang="en-US" dirty="0" err="1"/>
              <a:t>pirkimo</a:t>
            </a:r>
            <a:r>
              <a:rPr lang="en-US" dirty="0"/>
              <a:t> </a:t>
            </a:r>
            <a:r>
              <a:rPr lang="en-US" dirty="0" err="1"/>
              <a:t>sąrašo</a:t>
            </a:r>
            <a:r>
              <a:rPr lang="lt-LT" dirty="0"/>
              <a:t> arba atsieti naudotoją</a:t>
            </a:r>
            <a:r>
              <a:rPr lang="en-US" dirty="0"/>
              <a:t>, tai </a:t>
            </a:r>
            <a:r>
              <a:rPr lang="en-US" dirty="0" err="1"/>
              <a:t>pasirinkite</a:t>
            </a:r>
            <a:r>
              <a:rPr lang="en-US" dirty="0"/>
              <a:t> ,,</a:t>
            </a:r>
            <a:r>
              <a:rPr lang="en-US" dirty="0" err="1"/>
              <a:t>Atsieti</a:t>
            </a:r>
            <a:r>
              <a:rPr lang="en-US" dirty="0"/>
              <a:t>".</a:t>
            </a:r>
          </a:p>
          <a:p>
            <a:r>
              <a:rPr lang="en-US" dirty="0"/>
              <a:t> </a:t>
            </a:r>
          </a:p>
          <a:p>
            <a:r>
              <a:rPr lang="en-US" dirty="0" err="1"/>
              <a:t>Jeigu</a:t>
            </a:r>
            <a:r>
              <a:rPr lang="en-US" dirty="0"/>
              <a:t> norite </a:t>
            </a:r>
            <a:r>
              <a:rPr lang="en-US" dirty="0" err="1"/>
              <a:t>gauti</a:t>
            </a:r>
            <a:r>
              <a:rPr lang="en-US" dirty="0"/>
              <a:t> </a:t>
            </a:r>
            <a:r>
              <a:rPr lang="en-US" dirty="0" err="1"/>
              <a:t>pranešimus</a:t>
            </a:r>
            <a:r>
              <a:rPr lang="en-US" dirty="0"/>
              <a:t> </a:t>
            </a:r>
            <a:r>
              <a:rPr lang="en-US" dirty="0" err="1"/>
              <a:t>apie</a:t>
            </a:r>
            <a:r>
              <a:rPr lang="en-US" dirty="0"/>
              <a:t> </a:t>
            </a:r>
            <a:r>
              <a:rPr lang="en-US" dirty="0" err="1"/>
              <a:t>pirkimą</a:t>
            </a:r>
            <a:r>
              <a:rPr lang="en-US" dirty="0"/>
              <a:t> </a:t>
            </a:r>
            <a:r>
              <a:rPr lang="en-US" dirty="0" err="1"/>
              <a:t>ir</a:t>
            </a:r>
            <a:r>
              <a:rPr lang="en-US" dirty="0"/>
              <a:t> norite </a:t>
            </a:r>
            <a:r>
              <a:rPr lang="en-US" dirty="0" err="1"/>
              <a:t>palikti</a:t>
            </a:r>
            <a:r>
              <a:rPr lang="en-US" dirty="0"/>
              <a:t> </a:t>
            </a:r>
            <a:r>
              <a:rPr lang="en-US" dirty="0" err="1"/>
              <a:t>pirkimą</a:t>
            </a:r>
            <a:r>
              <a:rPr lang="en-US" dirty="0"/>
              <a:t> </a:t>
            </a:r>
            <a:r>
              <a:rPr lang="en-US" dirty="0" err="1"/>
              <a:t>savo</a:t>
            </a:r>
            <a:r>
              <a:rPr lang="en-US" dirty="0"/>
              <a:t> </a:t>
            </a:r>
            <a:r>
              <a:rPr lang="en-US" dirty="0" err="1"/>
              <a:t>pirkimų</a:t>
            </a:r>
            <a:r>
              <a:rPr lang="en-US" dirty="0"/>
              <a:t> </a:t>
            </a:r>
            <a:r>
              <a:rPr lang="en-US" dirty="0" err="1"/>
              <a:t>sąraše</a:t>
            </a:r>
            <a:r>
              <a:rPr lang="lt-LT" dirty="0"/>
              <a:t> arba priskirti prie pirkimo naują naudotoją</a:t>
            </a:r>
            <a:r>
              <a:rPr lang="en-US" dirty="0"/>
              <a:t>, tai </a:t>
            </a:r>
            <a:r>
              <a:rPr lang="en-US" dirty="0" err="1"/>
              <a:t>pasirinkite</a:t>
            </a:r>
            <a:r>
              <a:rPr lang="en-US" dirty="0"/>
              <a:t> ,,</a:t>
            </a:r>
            <a:r>
              <a:rPr lang="en-US" dirty="0" err="1"/>
              <a:t>Priskirti</a:t>
            </a:r>
            <a:r>
              <a:rPr lang="en-US" dirty="0"/>
              <a:t>". </a:t>
            </a:r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460253C-DA68-B128-DE4D-BBF6E83724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7615" y="3859604"/>
            <a:ext cx="3586185" cy="884037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0C2C396-A665-A265-43D1-9F1D4DAD568C}"/>
              </a:ext>
            </a:extLst>
          </p:cNvPr>
          <p:cNvCxnSpPr>
            <a:cxnSpLocks/>
          </p:cNvCxnSpPr>
          <p:nvPr/>
        </p:nvCxnSpPr>
        <p:spPr>
          <a:xfrm flipH="1">
            <a:off x="9664184" y="2945865"/>
            <a:ext cx="1408602" cy="83623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C41B92B8-32B5-73DA-EBE9-AF06F1782BF6}"/>
              </a:ext>
            </a:extLst>
          </p:cNvPr>
          <p:cNvSpPr/>
          <p:nvPr/>
        </p:nvSpPr>
        <p:spPr>
          <a:xfrm>
            <a:off x="11139764" y="2704764"/>
            <a:ext cx="340816" cy="44556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1810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1C1B42-8FE8-2943-AAD5-F5C9D72B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840641-B497-8202-0D15-8D9FBE037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1" y="485775"/>
            <a:ext cx="11683013" cy="9346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/>
              <a:t>Pasiūlymo pateikimas: </a:t>
            </a:r>
            <a:endParaRPr lang="en-US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8C401CE-11DA-719D-DDA4-BF78850DC6CE}"/>
              </a:ext>
            </a:extLst>
          </p:cNvPr>
          <p:cNvSpPr txBox="1">
            <a:spLocks/>
          </p:cNvSpPr>
          <p:nvPr/>
        </p:nvSpPr>
        <p:spPr>
          <a:xfrm>
            <a:off x="8753381" y="2927545"/>
            <a:ext cx="3151573" cy="3363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FA925A-685E-A2F3-E4A9-03F37F2DD6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744" y="1642426"/>
            <a:ext cx="2469094" cy="27678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087AF1A-6263-4448-DBE3-A5355C9ACE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1515" y="1627627"/>
            <a:ext cx="8693439" cy="252157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B913925-00D5-DD7B-48D7-6EF2D1B2281A}"/>
              </a:ext>
            </a:extLst>
          </p:cNvPr>
          <p:cNvSpPr/>
          <p:nvPr/>
        </p:nvSpPr>
        <p:spPr>
          <a:xfrm>
            <a:off x="287046" y="3168001"/>
            <a:ext cx="1333481" cy="28498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1BC2FD0-F242-AB36-7651-02049C439E32}"/>
              </a:ext>
            </a:extLst>
          </p:cNvPr>
          <p:cNvSpPr/>
          <p:nvPr/>
        </p:nvSpPr>
        <p:spPr>
          <a:xfrm>
            <a:off x="3550529" y="2452191"/>
            <a:ext cx="373573" cy="26099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6A86098-6440-B15C-D2F3-970215480888}"/>
              </a:ext>
            </a:extLst>
          </p:cNvPr>
          <p:cNvSpPr/>
          <p:nvPr/>
        </p:nvSpPr>
        <p:spPr>
          <a:xfrm>
            <a:off x="3675343" y="3731913"/>
            <a:ext cx="373574" cy="26099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4FF9D4C-BFBC-F5FC-C267-C59B06E1864F}"/>
              </a:ext>
            </a:extLst>
          </p:cNvPr>
          <p:cNvSpPr/>
          <p:nvPr/>
        </p:nvSpPr>
        <p:spPr>
          <a:xfrm>
            <a:off x="4106709" y="3735392"/>
            <a:ext cx="2407680" cy="40258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6BF980-B027-8E6E-6763-354B9A3E54E4}"/>
              </a:ext>
            </a:extLst>
          </p:cNvPr>
          <p:cNvSpPr/>
          <p:nvPr/>
        </p:nvSpPr>
        <p:spPr>
          <a:xfrm>
            <a:off x="4103919" y="2452191"/>
            <a:ext cx="2177960" cy="54511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A32A1E71-8867-7FF4-C165-8B9CDB18476E}"/>
              </a:ext>
            </a:extLst>
          </p:cNvPr>
          <p:cNvSpPr txBox="1">
            <a:spLocks/>
          </p:cNvSpPr>
          <p:nvPr/>
        </p:nvSpPr>
        <p:spPr>
          <a:xfrm>
            <a:off x="630539" y="5100879"/>
            <a:ext cx="4202648" cy="129921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lt-LT"/>
              <a:t>Atlikus abu žingsnius, gausite </a:t>
            </a:r>
            <a:r>
              <a:rPr lang="lt-LT" err="1"/>
              <a:t>el.laišką</a:t>
            </a:r>
            <a:r>
              <a:rPr lang="lt-LT"/>
              <a:t> į nurodytą </a:t>
            </a:r>
            <a:r>
              <a:rPr lang="lt-LT" err="1"/>
              <a:t>el.pašto</a:t>
            </a:r>
            <a:r>
              <a:rPr lang="lt-LT"/>
              <a:t> adresą registracijos metu </a:t>
            </a:r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85C5F51-FE69-7304-8DDC-BBFB040452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6120" y="4973769"/>
            <a:ext cx="5315223" cy="166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94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1C1B42-8FE8-2943-AAD5-F5C9D72B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0925711-E546-78EC-4DD9-4CC2277EB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44" y="1401288"/>
            <a:ext cx="10653156" cy="47756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ea typeface="+mn-lt"/>
                <a:cs typeface="+mn-lt"/>
                <a:hlinkClick r:id="rId3"/>
              </a:rPr>
              <a:t>European Dynamics - Centrinė viešųjų pirkimų informacinė sistema</a:t>
            </a:r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92F3D2-56E3-CCAF-EDB3-DA473F717020}"/>
              </a:ext>
            </a:extLst>
          </p:cNvPr>
          <p:cNvSpPr txBox="1"/>
          <p:nvPr/>
        </p:nvSpPr>
        <p:spPr>
          <a:xfrm>
            <a:off x="418730" y="560926"/>
            <a:ext cx="1135453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Spauskite nuorodą ir prisijunkite prie paskyros:</a:t>
            </a:r>
          </a:p>
        </p:txBody>
      </p:sp>
      <p:pic>
        <p:nvPicPr>
          <p:cNvPr id="14" name="Picture 13" descr="A screenshot of a computer&#10;&#10;Description automatically generated">
            <a:extLst>
              <a:ext uri="{FF2B5EF4-FFF2-40B4-BE49-F238E27FC236}">
                <a16:creationId xmlns:a16="http://schemas.microsoft.com/office/drawing/2014/main" id="{04B3773B-45DF-A812-CE90-1BAAE71AA4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042" y="2439132"/>
            <a:ext cx="6884226" cy="4206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6912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1C1B42-8FE8-2943-AAD5-F5C9D72B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840641-B497-8202-0D15-8D9FBE037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1" y="485775"/>
            <a:ext cx="11683013" cy="93465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lt-LT"/>
              <a:t>Pasiūlymo pateikimas, </a:t>
            </a:r>
            <a:r>
              <a:rPr lang="lt-LT" b="1"/>
              <a:t>kai pasiūlymai teikiami viename voke</a:t>
            </a:r>
            <a:r>
              <a:rPr lang="lt-LT"/>
              <a:t>: </a:t>
            </a:r>
            <a:endParaRPr lang="en-US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8C401CE-11DA-719D-DDA4-BF78850DC6CE}"/>
              </a:ext>
            </a:extLst>
          </p:cNvPr>
          <p:cNvSpPr txBox="1">
            <a:spLocks/>
          </p:cNvSpPr>
          <p:nvPr/>
        </p:nvSpPr>
        <p:spPr>
          <a:xfrm>
            <a:off x="8753381" y="2927545"/>
            <a:ext cx="3151573" cy="3363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88A359-1D5E-7C29-8AFB-AD663B7C43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2747" y="1182163"/>
            <a:ext cx="7630334" cy="309221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09E2CFA-3367-3CB0-487E-FD9A92147E8E}"/>
              </a:ext>
            </a:extLst>
          </p:cNvPr>
          <p:cNvSpPr/>
          <p:nvPr/>
        </p:nvSpPr>
        <p:spPr>
          <a:xfrm>
            <a:off x="4423636" y="2213544"/>
            <a:ext cx="1515525" cy="49414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DD7C7B-721C-F02B-5CF4-AAF0C32BF9BA}"/>
              </a:ext>
            </a:extLst>
          </p:cNvPr>
          <p:cNvSpPr txBox="1"/>
          <p:nvPr/>
        </p:nvSpPr>
        <p:spPr>
          <a:xfrm>
            <a:off x="287046" y="4214808"/>
            <a:ext cx="9769096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lt-LT" dirty="0">
                <a:cs typeface="Segoe UI"/>
              </a:rPr>
              <a:t>​</a:t>
            </a:r>
            <a:endParaRPr lang="lt-LT" dirty="0">
              <a:solidFill>
                <a:srgbClr val="FF0000"/>
              </a:solidFill>
              <a:cs typeface="Segoe UI"/>
            </a:endParaRPr>
          </a:p>
          <a:p>
            <a:r>
              <a:rPr lang="lt-LT" dirty="0">
                <a:solidFill>
                  <a:srgbClr val="FF0000"/>
                </a:solidFill>
                <a:cs typeface="Segoe UI"/>
              </a:rPr>
              <a:t>SVARBU</a:t>
            </a:r>
            <a:r>
              <a:rPr lang="en-GB" dirty="0">
                <a:solidFill>
                  <a:srgbClr val="FF0000"/>
                </a:solidFill>
                <a:cs typeface="Segoe UI"/>
              </a:rPr>
              <a:t>! </a:t>
            </a:r>
            <a:endParaRPr lang="lt-LT" dirty="0">
              <a:solidFill>
                <a:srgbClr val="FF0000"/>
              </a:solidFill>
              <a:cs typeface="Segoe UI"/>
            </a:endParaRPr>
          </a:p>
          <a:p>
            <a:r>
              <a:rPr lang="lt-LT" b="1" dirty="0">
                <a:cs typeface="Segoe UI"/>
              </a:rPr>
              <a:t>1) </a:t>
            </a:r>
            <a:r>
              <a:rPr lang="en-GB" dirty="0">
                <a:cs typeface="Segoe UI"/>
              </a:rPr>
              <a:t>V</a:t>
            </a:r>
            <a:r>
              <a:rPr lang="lt-LT" dirty="0" err="1">
                <a:cs typeface="Segoe UI"/>
              </a:rPr>
              <a:t>aizdo</a:t>
            </a:r>
            <a:r>
              <a:rPr lang="lt-LT" dirty="0">
                <a:cs typeface="Segoe UI"/>
              </a:rPr>
              <a:t> įrašą</a:t>
            </a:r>
            <a:r>
              <a:rPr lang="en-GB" dirty="0">
                <a:cs typeface="Segoe UI"/>
              </a:rPr>
              <a:t>, </a:t>
            </a:r>
            <a:r>
              <a:rPr lang="en-GB" dirty="0" err="1">
                <a:cs typeface="Segoe UI"/>
              </a:rPr>
              <a:t>kaip</a:t>
            </a:r>
            <a:r>
              <a:rPr lang="en-GB" dirty="0">
                <a:cs typeface="Segoe UI"/>
              </a:rPr>
              <a:t> </a:t>
            </a:r>
            <a:r>
              <a:rPr lang="en-GB" dirty="0" err="1">
                <a:cs typeface="Segoe UI"/>
              </a:rPr>
              <a:t>pateikti</a:t>
            </a:r>
            <a:r>
              <a:rPr lang="en-GB" dirty="0">
                <a:cs typeface="Segoe UI"/>
              </a:rPr>
              <a:t> pas</a:t>
            </a:r>
            <a:r>
              <a:rPr lang="lt-LT" dirty="0" err="1">
                <a:cs typeface="Segoe UI"/>
              </a:rPr>
              <a:t>iūlymą</a:t>
            </a:r>
            <a:r>
              <a:rPr lang="lt-LT" dirty="0">
                <a:cs typeface="Segoe UI"/>
              </a:rPr>
              <a:t> viename voke rasite čia: </a:t>
            </a:r>
            <a:r>
              <a:rPr lang="lt-LT" b="0" i="0" dirty="0">
                <a:solidFill>
                  <a:srgbClr val="091A5A"/>
                </a:solidFill>
                <a:effectLst/>
                <a:latin typeface="Public Sans"/>
              </a:rPr>
              <a:t>Vaizdo įrašas (tiekėjams žr. nuo 27:00 min iki 33:00 min) </a:t>
            </a:r>
            <a:r>
              <a:rPr lang="lt-LT" b="0" i="0" u="none" strike="noStrike" dirty="0">
                <a:effectLst/>
                <a:latin typeface="Public Sans"/>
                <a:hlinkClick r:id="rId4"/>
              </a:rPr>
              <a:t>Atviro konkurso vykdymas, vienas vokas</a:t>
            </a:r>
            <a:r>
              <a:rPr lang="lt-LT" b="0" i="0" u="none" strike="noStrike" dirty="0">
                <a:effectLst/>
                <a:latin typeface="Public Sans"/>
              </a:rPr>
              <a:t>;</a:t>
            </a:r>
          </a:p>
          <a:p>
            <a:r>
              <a:rPr lang="lt-LT" b="1" dirty="0">
                <a:latin typeface="Public Sans"/>
                <a:cs typeface="Segoe UI"/>
              </a:rPr>
              <a:t>2) </a:t>
            </a:r>
            <a:r>
              <a:rPr lang="lt-LT" dirty="0">
                <a:latin typeface="Public Sans"/>
                <a:cs typeface="Segoe UI"/>
              </a:rPr>
              <a:t>Vaizdo įrašą, kaip pateikti pasiūlymą dviejuose vokuose arba pirkimo dalims rasite čia: </a:t>
            </a:r>
            <a:r>
              <a:rPr lang="lt-LT" b="0" i="0" dirty="0">
                <a:solidFill>
                  <a:srgbClr val="091A5A"/>
                </a:solidFill>
                <a:effectLst/>
                <a:latin typeface="Public Sans"/>
              </a:rPr>
              <a:t>Vaizdo įrašas (tiekėjams žr. nuo 19:35 min. iki 29:10 min) </a:t>
            </a:r>
            <a:r>
              <a:rPr lang="lt-LT" u="sng" dirty="0">
                <a:latin typeface="Public Sans"/>
                <a:hlinkClick r:id="rId5"/>
              </a:rPr>
              <a:t>Dviejų vokų sukūrimas, pasiūlymų į juos pateikimas ir vertinimas.</a:t>
            </a:r>
            <a:r>
              <a:rPr lang="lt-LT" u="sng" dirty="0">
                <a:latin typeface="Public Sans"/>
              </a:rPr>
              <a:t>;</a:t>
            </a:r>
            <a:r>
              <a:rPr lang="lt-LT" dirty="0">
                <a:latin typeface="Public Sans"/>
              </a:rPr>
              <a:t> </a:t>
            </a:r>
          </a:p>
          <a:p>
            <a:r>
              <a:rPr lang="lt-LT" b="1" dirty="0">
                <a:latin typeface="Public Sans"/>
                <a:cs typeface="Segoe UI"/>
              </a:rPr>
              <a:t>3) </a:t>
            </a:r>
            <a:r>
              <a:rPr lang="lt-LT" dirty="0">
                <a:latin typeface="Public Sans"/>
                <a:cs typeface="Segoe UI"/>
              </a:rPr>
              <a:t>Vaizdo įrašą, kaip pateikti pasiūlymą projekto konkurse rasite čia: (</a:t>
            </a:r>
            <a:r>
              <a:rPr lang="da-DK" b="0" i="0" dirty="0">
                <a:solidFill>
                  <a:srgbClr val="091A5A"/>
                </a:solidFill>
                <a:effectLst/>
                <a:latin typeface="Public Sans"/>
              </a:rPr>
              <a:t>tiekėjams žr. nuo 24:40 min iki 31:45 min)</a:t>
            </a:r>
            <a:r>
              <a:rPr lang="lt-LT" b="0" i="0" dirty="0">
                <a:solidFill>
                  <a:srgbClr val="091A5A"/>
                </a:solidFill>
                <a:effectLst/>
                <a:latin typeface="Public Sans"/>
              </a:rPr>
              <a:t> </a:t>
            </a:r>
            <a:r>
              <a:rPr lang="lt-LT" b="0" i="0" u="none" strike="noStrike" dirty="0">
                <a:effectLst/>
                <a:latin typeface="Public Sans"/>
                <a:hlinkClick r:id="rId6"/>
              </a:rPr>
              <a:t>Vaizdo įrašas „Projekto konkursas. Sukūrimas, projektų pateikimas ir vertinimas“</a:t>
            </a:r>
            <a:r>
              <a:rPr lang="lt-LT" b="0" i="0" u="none" strike="noStrike" dirty="0">
                <a:effectLst/>
                <a:latin typeface="Public Sans"/>
              </a:rPr>
              <a:t>.</a:t>
            </a:r>
            <a:endParaRPr lang="lt-LT" dirty="0"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0113266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1C1B42-8FE8-2943-AAD5-F5C9D72B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840641-B497-8202-0D15-8D9FBE037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987" y="339128"/>
            <a:ext cx="11683013" cy="93465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lt-LT"/>
              <a:t>Užpildykite skiltį pažymėta žvaigždute įrašydami "Pasiūlymas" ir spauskite ,,Išsaugoti“</a:t>
            </a:r>
            <a:endParaRPr lang="en-US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8C401CE-11DA-719D-DDA4-BF78850DC6CE}"/>
              </a:ext>
            </a:extLst>
          </p:cNvPr>
          <p:cNvSpPr txBox="1">
            <a:spLocks/>
          </p:cNvSpPr>
          <p:nvPr/>
        </p:nvSpPr>
        <p:spPr>
          <a:xfrm>
            <a:off x="8753381" y="2927545"/>
            <a:ext cx="3151573" cy="3363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2F27466-E450-2993-C3BA-F3C0BA5A1C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987" y="1380704"/>
            <a:ext cx="10096260" cy="33167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C803EDB-758B-74B7-549D-BB4C0E40AD3F}"/>
              </a:ext>
            </a:extLst>
          </p:cNvPr>
          <p:cNvSpPr/>
          <p:nvPr/>
        </p:nvSpPr>
        <p:spPr>
          <a:xfrm>
            <a:off x="9358628" y="4294816"/>
            <a:ext cx="1462296" cy="40258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C107C6E-82F2-CEA7-949C-77F14C96B59B}"/>
              </a:ext>
            </a:extLst>
          </p:cNvPr>
          <p:cNvSpPr/>
          <p:nvPr/>
        </p:nvSpPr>
        <p:spPr>
          <a:xfrm>
            <a:off x="508986" y="3269876"/>
            <a:ext cx="5076025" cy="80010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A3107009-6531-26C2-0552-9140A18CF2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536" y="4694129"/>
            <a:ext cx="7572375" cy="1971675"/>
          </a:xfrm>
          <a:prstGeom prst="rect">
            <a:avLst/>
          </a:prstGeom>
        </p:spPr>
      </p:pic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B1AD73E4-213D-F04A-E17A-56A469654332}"/>
              </a:ext>
            </a:extLst>
          </p:cNvPr>
          <p:cNvSpPr txBox="1">
            <a:spLocks/>
          </p:cNvSpPr>
          <p:nvPr/>
        </p:nvSpPr>
        <p:spPr>
          <a:xfrm>
            <a:off x="8077650" y="4691575"/>
            <a:ext cx="3949151" cy="161782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t-LT" dirty="0"/>
              <a:t>Teikdami pasiūlymą pirkime su keliomis dalimis, pasirinkite kelioms dalims teiksite pasiūlymą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92DC5AD-CA55-6327-EE88-61ADA98A44D3}"/>
              </a:ext>
            </a:extLst>
          </p:cNvPr>
          <p:cNvSpPr/>
          <p:nvPr/>
        </p:nvSpPr>
        <p:spPr>
          <a:xfrm>
            <a:off x="2833455" y="6029022"/>
            <a:ext cx="1129469" cy="40258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69903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1C1B42-8FE8-2943-AAD5-F5C9D72B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840641-B497-8202-0D15-8D9FBE037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988" y="339128"/>
            <a:ext cx="10777578" cy="12738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/>
              <a:t>Programos vadovas. Paspaudus bus paaiškintos pagrindinės funkcijos ir paaiškinta, kaip ja naudotis. </a:t>
            </a:r>
            <a:endParaRPr lang="en-US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8C401CE-11DA-719D-DDA4-BF78850DC6CE}"/>
              </a:ext>
            </a:extLst>
          </p:cNvPr>
          <p:cNvSpPr txBox="1">
            <a:spLocks/>
          </p:cNvSpPr>
          <p:nvPr/>
        </p:nvSpPr>
        <p:spPr>
          <a:xfrm>
            <a:off x="8753381" y="2927545"/>
            <a:ext cx="3151573" cy="3363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B193920D-3432-2428-45CC-043CC60338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60" y="1901347"/>
            <a:ext cx="9951783" cy="390416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8CDDDC8-0888-28BD-BFCD-DF7333CC9B4B}"/>
              </a:ext>
            </a:extLst>
          </p:cNvPr>
          <p:cNvSpPr/>
          <p:nvPr/>
        </p:nvSpPr>
        <p:spPr>
          <a:xfrm>
            <a:off x="8610600" y="2204087"/>
            <a:ext cx="580225" cy="435115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2377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1C1B42-8FE8-2943-AAD5-F5C9D72B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840641-B497-8202-0D15-8D9FBE037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50522"/>
            <a:ext cx="11968479" cy="1261863"/>
          </a:xfrm>
        </p:spPr>
        <p:txBody>
          <a:bodyPr>
            <a:normAutofit/>
          </a:bodyPr>
          <a:lstStyle/>
          <a:p>
            <a:r>
              <a:rPr lang="lt-LT" dirty="0"/>
              <a:t>Spauskite raudoną mygtuką         (1), pasirinkite ,,Redaguoti“ (2) ir mygtukas pasikeis iš raudonos spalvos į žalią spalvą (3)</a:t>
            </a:r>
            <a:endParaRPr lang="en-US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8C401CE-11DA-719D-DDA4-BF78850DC6CE}"/>
              </a:ext>
            </a:extLst>
          </p:cNvPr>
          <p:cNvSpPr txBox="1">
            <a:spLocks/>
          </p:cNvSpPr>
          <p:nvPr/>
        </p:nvSpPr>
        <p:spPr>
          <a:xfrm>
            <a:off x="8753381" y="2927545"/>
            <a:ext cx="3151573" cy="3363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pic>
        <p:nvPicPr>
          <p:cNvPr id="5" name="Picture 4" descr="A screenshot of a phone&#10;&#10;AI-generated content may be incorrect.">
            <a:extLst>
              <a:ext uri="{FF2B5EF4-FFF2-40B4-BE49-F238E27FC236}">
                <a16:creationId xmlns:a16="http://schemas.microsoft.com/office/drawing/2014/main" id="{12306DF2-4A5C-7613-B197-AB4307807A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" y="4463229"/>
            <a:ext cx="8661072" cy="234588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549BBB2-A902-DD26-35BD-E6F486176B8C}"/>
              </a:ext>
            </a:extLst>
          </p:cNvPr>
          <p:cNvSpPr/>
          <p:nvPr/>
        </p:nvSpPr>
        <p:spPr>
          <a:xfrm>
            <a:off x="696255" y="4466821"/>
            <a:ext cx="6187608" cy="36988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A52B05F1-15E9-4F7E-2C8D-CCB2BB1156C6}"/>
              </a:ext>
            </a:extLst>
          </p:cNvPr>
          <p:cNvSpPr txBox="1">
            <a:spLocks/>
          </p:cNvSpPr>
          <p:nvPr/>
        </p:nvSpPr>
        <p:spPr>
          <a:xfrm>
            <a:off x="8607444" y="4456933"/>
            <a:ext cx="3160876" cy="171416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t-LT" dirty="0"/>
              <a:t>Kelių dalių pirkimuose pasirinkite kuriai daliai kelsite pasiūlymo dokumentus (4)</a:t>
            </a:r>
            <a:endParaRPr lang="en-US" dirty="0">
              <a:ea typeface="Calibri"/>
              <a:cs typeface="Calibri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072C96B-DDBA-21BB-63C8-315A9C802EAA}"/>
              </a:ext>
            </a:extLst>
          </p:cNvPr>
          <p:cNvSpPr/>
          <p:nvPr/>
        </p:nvSpPr>
        <p:spPr>
          <a:xfrm>
            <a:off x="8461528" y="1073810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solidFill>
                  <a:schemeClr val="tx1"/>
                </a:solidFill>
              </a:rPr>
              <a:t>1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C62246A-4D78-A0D3-AC91-6674A4C2752C}"/>
              </a:ext>
            </a:extLst>
          </p:cNvPr>
          <p:cNvSpPr/>
          <p:nvPr/>
        </p:nvSpPr>
        <p:spPr>
          <a:xfrm>
            <a:off x="6686278" y="4100778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solidFill>
                  <a:schemeClr val="tx1"/>
                </a:solidFill>
              </a:rPr>
              <a:t>4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D01B338-9E31-1B3D-DEAD-15D09F9D1D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185" y="953100"/>
            <a:ext cx="7556149" cy="2707551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B6944CEC-5ADE-B906-D5FF-BC0284222322}"/>
              </a:ext>
            </a:extLst>
          </p:cNvPr>
          <p:cNvSpPr/>
          <p:nvPr/>
        </p:nvSpPr>
        <p:spPr>
          <a:xfrm>
            <a:off x="7496086" y="1049050"/>
            <a:ext cx="970248" cy="90925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E94B6E0-6AE1-F580-BB46-2275B5BD8CBF}"/>
              </a:ext>
            </a:extLst>
          </p:cNvPr>
          <p:cNvSpPr/>
          <p:nvPr/>
        </p:nvSpPr>
        <p:spPr>
          <a:xfrm>
            <a:off x="8466334" y="1553889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solidFill>
                  <a:schemeClr val="tx1"/>
                </a:solidFill>
              </a:rPr>
              <a:t>2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A95B6097-F587-042E-FDEB-BDD6924E60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9853" y="2398427"/>
            <a:ext cx="5778797" cy="1581231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75C85D04-B7A6-B9ED-8BB1-B108E00E2A23}"/>
              </a:ext>
            </a:extLst>
          </p:cNvPr>
          <p:cNvSpPr/>
          <p:nvPr/>
        </p:nvSpPr>
        <p:spPr>
          <a:xfrm>
            <a:off x="8148320" y="2338102"/>
            <a:ext cx="706267" cy="641414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E2635FC9-6EB0-B6EF-7603-20E7E2085CD3}"/>
              </a:ext>
            </a:extLst>
          </p:cNvPr>
          <p:cNvSpPr/>
          <p:nvPr/>
        </p:nvSpPr>
        <p:spPr>
          <a:xfrm>
            <a:off x="8854587" y="2407502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solidFill>
                  <a:schemeClr val="tx1"/>
                </a:solidFill>
              </a:rPr>
              <a:t>3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C7C6B7C7-03C0-25ED-92FE-125A0ADD77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1520" y="93563"/>
            <a:ext cx="548640" cy="472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2625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1C1B42-8FE8-2943-AAD5-F5C9D72B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840641-B497-8202-0D15-8D9FBE037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5783" y="566954"/>
            <a:ext cx="8617259" cy="9520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dirty="0"/>
              <a:t>Spauskite failo ženklą (1) -&gt; ,,Įkelti naują failą“ (2)</a:t>
            </a:r>
          </a:p>
          <a:p>
            <a:endParaRPr lang="en-US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8C401CE-11DA-719D-DDA4-BF78850DC6CE}"/>
              </a:ext>
            </a:extLst>
          </p:cNvPr>
          <p:cNvSpPr txBox="1">
            <a:spLocks/>
          </p:cNvSpPr>
          <p:nvPr/>
        </p:nvSpPr>
        <p:spPr>
          <a:xfrm>
            <a:off x="8753381" y="2927545"/>
            <a:ext cx="3151573" cy="3363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AAFE48-7075-A6F3-A527-EEF6A33708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5783" y="2394964"/>
            <a:ext cx="8903384" cy="3363501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19459CBB-CEAC-9352-2C46-78341D5B3595}"/>
              </a:ext>
            </a:extLst>
          </p:cNvPr>
          <p:cNvSpPr/>
          <p:nvPr/>
        </p:nvSpPr>
        <p:spPr>
          <a:xfrm>
            <a:off x="9275423" y="4544789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E10F521-A1B1-8468-B8E4-942A6BD4F452}"/>
              </a:ext>
            </a:extLst>
          </p:cNvPr>
          <p:cNvSpPr/>
          <p:nvPr/>
        </p:nvSpPr>
        <p:spPr>
          <a:xfrm>
            <a:off x="2874622" y="4417271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4112765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1C1B42-8FE8-2943-AAD5-F5C9D72B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840641-B497-8202-0D15-8D9FBE037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288" y="60325"/>
            <a:ext cx="8806542" cy="150405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lt-LT" dirty="0"/>
              <a:t>(1) –spauskite ,,Pasirinkite failus“ pridėkite pasiūlymo dokumentą, </a:t>
            </a:r>
          </a:p>
          <a:p>
            <a:pPr marL="0" indent="0">
              <a:buNone/>
            </a:pPr>
            <a:r>
              <a:rPr lang="lt-LT" dirty="0"/>
              <a:t>(2) – bus matomas koks dokumentas pridėtas</a:t>
            </a:r>
          </a:p>
          <a:p>
            <a:pPr marL="0" indent="0">
              <a:buNone/>
            </a:pPr>
            <a:r>
              <a:rPr lang="lt-LT" dirty="0"/>
              <a:t>(3) – spauskite ,,Įkelti“, kai mygtukas papilkės, spauskite ,,Atgal“ (4) </a:t>
            </a:r>
          </a:p>
          <a:p>
            <a:pPr marL="0" indent="0">
              <a:buNone/>
            </a:pPr>
            <a:endParaRPr lang="lt-LT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8C401CE-11DA-719D-DDA4-BF78850DC6CE}"/>
              </a:ext>
            </a:extLst>
          </p:cNvPr>
          <p:cNvSpPr txBox="1">
            <a:spLocks/>
          </p:cNvSpPr>
          <p:nvPr/>
        </p:nvSpPr>
        <p:spPr>
          <a:xfrm>
            <a:off x="8753381" y="2927545"/>
            <a:ext cx="3151573" cy="3363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7A743A8-E211-8825-23EC-CD72EB37CD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4682" y="1654083"/>
            <a:ext cx="7772456" cy="4827558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87E79ED-DD6B-61EF-2F80-C5220F9191C3}"/>
              </a:ext>
            </a:extLst>
          </p:cNvPr>
          <p:cNvSpPr/>
          <p:nvPr/>
        </p:nvSpPr>
        <p:spPr>
          <a:xfrm>
            <a:off x="3977281" y="3449772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2E30C91-2C03-EF1E-E53B-3ECB0D876C05}"/>
              </a:ext>
            </a:extLst>
          </p:cNvPr>
          <p:cNvSpPr/>
          <p:nvPr/>
        </p:nvSpPr>
        <p:spPr>
          <a:xfrm>
            <a:off x="2731187" y="4869270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5F8A332-F251-A8FC-7B71-0D637D79B71A}"/>
              </a:ext>
            </a:extLst>
          </p:cNvPr>
          <p:cNvSpPr/>
          <p:nvPr/>
        </p:nvSpPr>
        <p:spPr>
          <a:xfrm>
            <a:off x="2731187" y="5562959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EB89C22-B860-2507-E3AC-397DD6F9EE0F}"/>
              </a:ext>
            </a:extLst>
          </p:cNvPr>
          <p:cNvSpPr/>
          <p:nvPr/>
        </p:nvSpPr>
        <p:spPr>
          <a:xfrm>
            <a:off x="2731187" y="6036709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solidFill>
                  <a:schemeClr val="tx1"/>
                </a:solidFill>
              </a:rPr>
              <a:t>4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0920B1-5B31-2473-8374-0694B05D6F94}"/>
              </a:ext>
            </a:extLst>
          </p:cNvPr>
          <p:cNvSpPr txBox="1"/>
          <p:nvPr/>
        </p:nvSpPr>
        <p:spPr>
          <a:xfrm>
            <a:off x="9381855" y="235268"/>
            <a:ext cx="252309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dirty="0">
                <a:solidFill>
                  <a:srgbClr val="FF0000"/>
                </a:solidFill>
              </a:rPr>
              <a:t>Svarbu</a:t>
            </a:r>
            <a:r>
              <a:rPr lang="en-US" dirty="0">
                <a:solidFill>
                  <a:srgbClr val="FF0000"/>
                </a:solidFill>
              </a:rPr>
              <a:t>! </a:t>
            </a:r>
            <a:r>
              <a:rPr lang="lt-LT" dirty="0"/>
              <a:t>Jeigu yra daugiau dokumentų, tai r</a:t>
            </a:r>
            <a:r>
              <a:rPr lang="en-US" dirty="0" err="1"/>
              <a:t>ekomenduojame</a:t>
            </a:r>
            <a:r>
              <a:rPr lang="en-US" dirty="0"/>
              <a:t> </a:t>
            </a:r>
            <a:r>
              <a:rPr lang="lt-LT" dirty="0"/>
              <a:t>įkelti pasiūlymą suspaustą ,,</a:t>
            </a:r>
            <a:r>
              <a:rPr lang="lt-LT" dirty="0" err="1"/>
              <a:t>zip</a:t>
            </a:r>
            <a:r>
              <a:rPr lang="lt-LT" dirty="0"/>
              <a:t>“ formatu.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967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1C1B42-8FE8-2943-AAD5-F5C9D72B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8C401CE-11DA-719D-DDA4-BF78850DC6CE}"/>
              </a:ext>
            </a:extLst>
          </p:cNvPr>
          <p:cNvSpPr txBox="1">
            <a:spLocks/>
          </p:cNvSpPr>
          <p:nvPr/>
        </p:nvSpPr>
        <p:spPr>
          <a:xfrm>
            <a:off x="8753381" y="2927545"/>
            <a:ext cx="3151573" cy="3363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01D15B-E676-C1EA-986F-5F17069A6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686" y="185058"/>
            <a:ext cx="11066559" cy="1418870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buNone/>
            </a:pPr>
            <a:r>
              <a:rPr lang="lt-LT" dirty="0"/>
              <a:t>Pažymėkite stulpelyje ,,File“ varnelę ties savo dokumento pavadinimu, jeigu norite galite parašyti komentarą. </a:t>
            </a:r>
          </a:p>
          <a:p>
            <a:pPr marL="0" indent="0">
              <a:buNone/>
            </a:pPr>
            <a:r>
              <a:rPr lang="lt-LT" dirty="0">
                <a:solidFill>
                  <a:srgbClr val="FF0000"/>
                </a:solidFill>
              </a:rPr>
              <a:t>SVARBU!</a:t>
            </a:r>
            <a:r>
              <a:rPr lang="lt-LT" dirty="0"/>
              <a:t> Po varnelės uždėjimo spauskite </a:t>
            </a:r>
            <a:r>
              <a:rPr lang="lt-LT" sz="2900" dirty="0"/>
              <a:t>,,</a:t>
            </a:r>
            <a:r>
              <a:rPr lang="lt-LT" dirty="0"/>
              <a:t>Išsaugoti</a:t>
            </a:r>
            <a:r>
              <a:rPr lang="lt-LT" sz="2900" dirty="0"/>
              <a:t>“, kitaip dokumentas nebus pridėtas.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D77891C-FE03-0E82-621F-005B5D8BA5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755" y="1603928"/>
            <a:ext cx="10163739" cy="3981083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EA9A5D14-65D1-E2DA-EC9D-23CD81BE9B18}"/>
              </a:ext>
            </a:extLst>
          </p:cNvPr>
          <p:cNvSpPr/>
          <p:nvPr/>
        </p:nvSpPr>
        <p:spPr>
          <a:xfrm>
            <a:off x="2381564" y="3594469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33EA20C-AA91-2A2D-F973-4CB255071FDD}"/>
              </a:ext>
            </a:extLst>
          </p:cNvPr>
          <p:cNvSpPr/>
          <p:nvPr/>
        </p:nvSpPr>
        <p:spPr>
          <a:xfrm>
            <a:off x="8753381" y="4324035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4855371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1C1B42-8FE8-2943-AAD5-F5C9D72B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8C401CE-11DA-719D-DDA4-BF78850DC6CE}"/>
              </a:ext>
            </a:extLst>
          </p:cNvPr>
          <p:cNvSpPr txBox="1">
            <a:spLocks/>
          </p:cNvSpPr>
          <p:nvPr/>
        </p:nvSpPr>
        <p:spPr>
          <a:xfrm>
            <a:off x="8753381" y="2927545"/>
            <a:ext cx="3151573" cy="3363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01D15B-E676-C1EA-986F-5F17069A6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153" y="566954"/>
            <a:ext cx="10515600" cy="71138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lt-LT" dirty="0"/>
              <a:t>Sėkmingai įkėlus pasiūlymo dokumentą, atsiranda įgyvendinimo procentai (1). </a:t>
            </a:r>
          </a:p>
          <a:p>
            <a:pPr marL="0" indent="0">
              <a:buNone/>
            </a:pPr>
            <a:r>
              <a:rPr lang="lt-LT" dirty="0"/>
              <a:t>Spauskite ,,Pateikti“ (2) ir pasiūlymas bus pateiktas.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7596F6-0C92-E529-E026-4DA859CCBF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7238" y="2271277"/>
            <a:ext cx="7987383" cy="303770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9A5B348-AF71-D908-5A36-AD688C731481}"/>
              </a:ext>
            </a:extLst>
          </p:cNvPr>
          <p:cNvSpPr/>
          <p:nvPr/>
        </p:nvSpPr>
        <p:spPr>
          <a:xfrm>
            <a:off x="1138518" y="2927545"/>
            <a:ext cx="1226337" cy="71138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627A1A-E38F-6BF0-61F9-9C49C013121D}"/>
              </a:ext>
            </a:extLst>
          </p:cNvPr>
          <p:cNvSpPr/>
          <p:nvPr/>
        </p:nvSpPr>
        <p:spPr>
          <a:xfrm>
            <a:off x="7306235" y="2398117"/>
            <a:ext cx="1447146" cy="387924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4E6084A-7EC7-91AB-68E3-ECF87F6C6567}"/>
              </a:ext>
            </a:extLst>
          </p:cNvPr>
          <p:cNvSpPr/>
          <p:nvPr/>
        </p:nvSpPr>
        <p:spPr>
          <a:xfrm>
            <a:off x="475930" y="3091214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53D4D9D-7C16-4015-4ACB-47CF44359E99}"/>
              </a:ext>
            </a:extLst>
          </p:cNvPr>
          <p:cNvSpPr/>
          <p:nvPr/>
        </p:nvSpPr>
        <p:spPr>
          <a:xfrm>
            <a:off x="6684622" y="2401993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401356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1C1B42-8FE8-2943-AAD5-F5C9D72B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8C401CE-11DA-719D-DDA4-BF78850DC6CE}"/>
              </a:ext>
            </a:extLst>
          </p:cNvPr>
          <p:cNvSpPr txBox="1">
            <a:spLocks/>
          </p:cNvSpPr>
          <p:nvPr/>
        </p:nvSpPr>
        <p:spPr>
          <a:xfrm>
            <a:off x="8753381" y="2927545"/>
            <a:ext cx="3151573" cy="3363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64CBDB-155C-94EF-06E5-1789616AC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645" y="3133499"/>
            <a:ext cx="10515600" cy="1401669"/>
          </a:xfrm>
        </p:spPr>
        <p:txBody>
          <a:bodyPr/>
          <a:lstStyle/>
          <a:p>
            <a:pPr marL="0" indent="0">
              <a:buNone/>
            </a:pPr>
            <a:r>
              <a:rPr lang="lt-LT"/>
              <a:t>Gausite </a:t>
            </a:r>
            <a:r>
              <a:rPr lang="lt-LT" err="1"/>
              <a:t>el.laišką</a:t>
            </a:r>
            <a:r>
              <a:rPr lang="lt-LT"/>
              <a:t> apie pasiūlymo pateikimą:</a:t>
            </a:r>
          </a:p>
          <a:p>
            <a:pPr marL="0" indent="0">
              <a:buNone/>
            </a:pPr>
            <a:endParaRPr lang="lt-LT"/>
          </a:p>
          <a:p>
            <a:pPr marL="0" indent="0">
              <a:buNone/>
            </a:pP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F99DA6-2253-67D2-54B8-43B0AA3AF0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8968" y="1318951"/>
            <a:ext cx="2494282" cy="1634550"/>
          </a:xfrm>
          <a:prstGeom prst="rect">
            <a:avLst/>
          </a:prstGeom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5A06D28D-5CF6-1211-2369-ECBCED84AD5C}"/>
              </a:ext>
            </a:extLst>
          </p:cNvPr>
          <p:cNvSpPr txBox="1">
            <a:spLocks/>
          </p:cNvSpPr>
          <p:nvPr/>
        </p:nvSpPr>
        <p:spPr>
          <a:xfrm>
            <a:off x="564892" y="673893"/>
            <a:ext cx="10515600" cy="1401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lt-LT"/>
              <a:t>Sėkmingai pateikus pasiūlymą dešiniajame kampe bus įrašas: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lt-LT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7276013-526B-69FD-60ED-DB7B49A5A0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8624" y="3870967"/>
            <a:ext cx="5454930" cy="251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3846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1C1B42-8FE8-2943-AAD5-F5C9D72B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8C401CE-11DA-719D-DDA4-BF78850DC6CE}"/>
              </a:ext>
            </a:extLst>
          </p:cNvPr>
          <p:cNvSpPr txBox="1">
            <a:spLocks/>
          </p:cNvSpPr>
          <p:nvPr/>
        </p:nvSpPr>
        <p:spPr>
          <a:xfrm>
            <a:off x="8753381" y="2927545"/>
            <a:ext cx="3151573" cy="3363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C2A3AB-1F41-EC27-554E-6CDF8C436E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046" y="1647847"/>
            <a:ext cx="8179143" cy="303899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92F16FA-DE97-6213-2A78-26124CDA2D9D}"/>
              </a:ext>
            </a:extLst>
          </p:cNvPr>
          <p:cNvSpPr/>
          <p:nvPr/>
        </p:nvSpPr>
        <p:spPr>
          <a:xfrm>
            <a:off x="7072832" y="2279073"/>
            <a:ext cx="1393357" cy="24947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7F934E2F-EB76-72B4-C01A-A3B2B307C8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869905" y="5070631"/>
            <a:ext cx="5740695" cy="1390721"/>
          </a:xfr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087F04E-3677-ACFD-65E9-A2F811169E29}"/>
              </a:ext>
            </a:extLst>
          </p:cNvPr>
          <p:cNvSpPr/>
          <p:nvPr/>
        </p:nvSpPr>
        <p:spPr>
          <a:xfrm>
            <a:off x="6415115" y="5845086"/>
            <a:ext cx="990757" cy="42818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3292B5C6-3BE6-BD21-8A10-544771F22352}"/>
              </a:ext>
            </a:extLst>
          </p:cNvPr>
          <p:cNvSpPr txBox="1">
            <a:spLocks/>
          </p:cNvSpPr>
          <p:nvPr/>
        </p:nvSpPr>
        <p:spPr>
          <a:xfrm>
            <a:off x="0" y="122574"/>
            <a:ext cx="12106836" cy="147084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lt-LT" dirty="0"/>
              <a:t>Informaciją apie pasiūlymo pateikimą galite pasižiūrėti paspausdami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lt-LT" dirty="0"/>
              <a:t>,,Mano atsakymai“ ir ,,Atsakymo būsena“ yra  ,,Pateikta“.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lt-LT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lt-LT" dirty="0"/>
              <a:t>Jeigu ,,Atsakymo būsena“ yra ,,Projektas“, tai pasiūlymas nebuvo pateiktas.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131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1C1B42-8FE8-2943-AAD5-F5C9D72B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E5D93C1-4DF2-8662-3779-DA0409D234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95646" y="830081"/>
            <a:ext cx="5470171" cy="5076507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A386B3C-C464-0F39-A34F-94E16F49544C}"/>
              </a:ext>
            </a:extLst>
          </p:cNvPr>
          <p:cNvSpPr txBox="1"/>
          <p:nvPr/>
        </p:nvSpPr>
        <p:spPr>
          <a:xfrm>
            <a:off x="6858405" y="2783559"/>
            <a:ext cx="60979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3200"/>
              <a:t>Įveskite savo naudoto vardą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2B1860-9922-FFB5-8134-5886BFAFDA69}"/>
              </a:ext>
            </a:extLst>
          </p:cNvPr>
          <p:cNvSpPr txBox="1"/>
          <p:nvPr/>
        </p:nvSpPr>
        <p:spPr>
          <a:xfrm>
            <a:off x="6858405" y="3452023"/>
            <a:ext cx="65729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3200"/>
              <a:t>Įveskite slaptažodį</a:t>
            </a:r>
            <a:endParaRPr lang="en-US" sz="3200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6AEC957E-A729-9F4A-5D97-34ED3E40F356}"/>
              </a:ext>
            </a:extLst>
          </p:cNvPr>
          <p:cNvSpPr/>
          <p:nvPr/>
        </p:nvSpPr>
        <p:spPr>
          <a:xfrm rot="10800000">
            <a:off x="5202315" y="3034759"/>
            <a:ext cx="1564736" cy="192107"/>
          </a:xfrm>
          <a:prstGeom prst="rightArrow">
            <a:avLst>
              <a:gd name="adj1" fmla="val 50000"/>
              <a:gd name="adj2" fmla="val 59052"/>
            </a:avLst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444D1459-9D98-78C2-956F-9842E7D4AAFF}"/>
              </a:ext>
            </a:extLst>
          </p:cNvPr>
          <p:cNvSpPr/>
          <p:nvPr/>
        </p:nvSpPr>
        <p:spPr>
          <a:xfrm rot="10800000">
            <a:off x="5202314" y="3599895"/>
            <a:ext cx="1593253" cy="192107"/>
          </a:xfrm>
          <a:prstGeom prst="rightArrow">
            <a:avLst>
              <a:gd name="adj1" fmla="val 50000"/>
              <a:gd name="adj2" fmla="val 59052"/>
            </a:avLst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4612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1C1B42-8FE8-2943-AAD5-F5C9D72B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8C401CE-11DA-719D-DDA4-BF78850DC6CE}"/>
              </a:ext>
            </a:extLst>
          </p:cNvPr>
          <p:cNvSpPr txBox="1">
            <a:spLocks/>
          </p:cNvSpPr>
          <p:nvPr/>
        </p:nvSpPr>
        <p:spPr>
          <a:xfrm>
            <a:off x="8753381" y="2927545"/>
            <a:ext cx="3151573" cy="3363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988A8E33-7DA3-31D4-601A-1657D39D36DB}"/>
              </a:ext>
            </a:extLst>
          </p:cNvPr>
          <p:cNvSpPr txBox="1">
            <a:spLocks/>
          </p:cNvSpPr>
          <p:nvPr/>
        </p:nvSpPr>
        <p:spPr>
          <a:xfrm>
            <a:off x="89648" y="290583"/>
            <a:ext cx="11932024" cy="87829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Surasti </a:t>
            </a:r>
            <a:r>
              <a:rPr lang="en-US" dirty="0" err="1"/>
              <a:t>savo</a:t>
            </a:r>
            <a:r>
              <a:rPr lang="en-US" dirty="0"/>
              <a:t> </a:t>
            </a:r>
            <a:r>
              <a:rPr lang="en-US" dirty="0" err="1"/>
              <a:t>pirkim</a:t>
            </a:r>
            <a:r>
              <a:rPr lang="lt-LT" dirty="0"/>
              <a:t>ą galite paskyros pagrindiniame lange. Paspauskite: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lt-LT" dirty="0"/>
              <a:t>Pirkimų valdymas (1) -&gt; Mano pirkimų sąrašas (2) -&gt; Spauskite ant pirkimo pavadinimo (3)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65C61B-3D70-9034-075D-A8C15D2117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44" y="1272953"/>
            <a:ext cx="6224066" cy="218633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A7B81C5-C7D3-DB4E-4D27-DE580A01F51E}"/>
              </a:ext>
            </a:extLst>
          </p:cNvPr>
          <p:cNvSpPr/>
          <p:nvPr/>
        </p:nvSpPr>
        <p:spPr>
          <a:xfrm>
            <a:off x="829508" y="1660031"/>
            <a:ext cx="1240329" cy="77636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70E56EF-9BB1-D9F3-099F-8C8960820525}"/>
              </a:ext>
            </a:extLst>
          </p:cNvPr>
          <p:cNvSpPr/>
          <p:nvPr/>
        </p:nvSpPr>
        <p:spPr>
          <a:xfrm>
            <a:off x="287046" y="1664163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D507D40-FBA1-C391-095C-D69797AA2252}"/>
              </a:ext>
            </a:extLst>
          </p:cNvPr>
          <p:cNvSpPr/>
          <p:nvPr/>
        </p:nvSpPr>
        <p:spPr>
          <a:xfrm>
            <a:off x="277615" y="2052343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solidFill>
                  <a:schemeClr val="tx1"/>
                </a:solidFill>
              </a:rPr>
              <a:t>2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0AF3C38-5C42-8618-290D-D1CBC3B7EB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144" y="4172811"/>
            <a:ext cx="5931205" cy="1778091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6364B318-6320-66A4-CB77-9F5F8DB1303E}"/>
              </a:ext>
            </a:extLst>
          </p:cNvPr>
          <p:cNvSpPr/>
          <p:nvPr/>
        </p:nvSpPr>
        <p:spPr>
          <a:xfrm>
            <a:off x="246580" y="5527450"/>
            <a:ext cx="484632" cy="36585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solidFill>
                  <a:schemeClr val="tx1"/>
                </a:solidFill>
              </a:rPr>
              <a:t>3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37E0ACF-175E-E955-5FEB-746504C60A79}"/>
              </a:ext>
            </a:extLst>
          </p:cNvPr>
          <p:cNvSpPr/>
          <p:nvPr/>
        </p:nvSpPr>
        <p:spPr>
          <a:xfrm>
            <a:off x="762247" y="5551792"/>
            <a:ext cx="1991839" cy="341514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67580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3B57D2-74C2-9543-98B3-BF730A8D4E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>
            <a:extLst>
              <a:ext uri="{FF2B5EF4-FFF2-40B4-BE49-F238E27FC236}">
                <a16:creationId xmlns:a16="http://schemas.microsoft.com/office/drawing/2014/main" id="{3F4765CB-4CBE-5EF2-AA81-BC78D868A6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C36C72-E8BE-C4CE-BA37-6F241A875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F560645-D51D-A09D-DD8B-8D3E5E633B24}"/>
              </a:ext>
            </a:extLst>
          </p:cNvPr>
          <p:cNvSpPr txBox="1">
            <a:spLocks/>
          </p:cNvSpPr>
          <p:nvPr/>
        </p:nvSpPr>
        <p:spPr>
          <a:xfrm>
            <a:off x="7598338" y="4417271"/>
            <a:ext cx="4342529" cy="22742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lt-LT" sz="2400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2DAECD54-591F-751A-B06B-F269EB8D5EA4}"/>
              </a:ext>
            </a:extLst>
          </p:cNvPr>
          <p:cNvSpPr txBox="1">
            <a:spLocks/>
          </p:cNvSpPr>
          <p:nvPr/>
        </p:nvSpPr>
        <p:spPr>
          <a:xfrm>
            <a:off x="89648" y="290583"/>
            <a:ext cx="11932024" cy="8782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t-LT" b="1" dirty="0"/>
              <a:t>Peržiūrėti pateiktą pasiūlymą.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5AF37E6-3584-1397-00BC-CC15EAB270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48" y="767852"/>
            <a:ext cx="6425753" cy="2017983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BCB0AB34-241B-21ED-4398-9286F8422961}"/>
              </a:ext>
            </a:extLst>
          </p:cNvPr>
          <p:cNvSpPr/>
          <p:nvPr/>
        </p:nvSpPr>
        <p:spPr>
          <a:xfrm>
            <a:off x="6676995" y="1351148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508B18B-08DF-08F7-6492-90ED6202F8E2}"/>
              </a:ext>
            </a:extLst>
          </p:cNvPr>
          <p:cNvSpPr/>
          <p:nvPr/>
        </p:nvSpPr>
        <p:spPr>
          <a:xfrm>
            <a:off x="6676995" y="1793133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solidFill>
                  <a:schemeClr val="tx1"/>
                </a:solidFill>
              </a:rPr>
              <a:t>2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B0CEB04-3EA0-5995-13AB-28952604899A}"/>
              </a:ext>
            </a:extLst>
          </p:cNvPr>
          <p:cNvSpPr/>
          <p:nvPr/>
        </p:nvSpPr>
        <p:spPr>
          <a:xfrm>
            <a:off x="5489013" y="1391287"/>
            <a:ext cx="1107186" cy="30855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E9D9BA-B62B-8EC6-0AF9-1F17B012AE81}"/>
              </a:ext>
            </a:extLst>
          </p:cNvPr>
          <p:cNvSpPr/>
          <p:nvPr/>
        </p:nvSpPr>
        <p:spPr>
          <a:xfrm>
            <a:off x="5487380" y="1905789"/>
            <a:ext cx="1081738" cy="13852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13B7A1D-B102-7CB5-C427-DEF2988CAB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341" y="2853453"/>
            <a:ext cx="5075574" cy="2255239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DCFE230E-EB6A-986B-4D75-6C3C001D50D0}"/>
              </a:ext>
            </a:extLst>
          </p:cNvPr>
          <p:cNvSpPr/>
          <p:nvPr/>
        </p:nvSpPr>
        <p:spPr>
          <a:xfrm>
            <a:off x="351511" y="4225247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962100A-B9C5-09D9-AE6B-7EC23AB90259}"/>
              </a:ext>
            </a:extLst>
          </p:cNvPr>
          <p:cNvSpPr/>
          <p:nvPr/>
        </p:nvSpPr>
        <p:spPr>
          <a:xfrm>
            <a:off x="1087276" y="4279690"/>
            <a:ext cx="236621" cy="27342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B36EEA-701B-D78D-FD3A-85EBCD77F9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8457" y="5223326"/>
            <a:ext cx="4530932" cy="1629161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F5F1A8EE-CE85-83E7-90BF-7DEE8C895FE8}"/>
              </a:ext>
            </a:extLst>
          </p:cNvPr>
          <p:cNvSpPr/>
          <p:nvPr/>
        </p:nvSpPr>
        <p:spPr>
          <a:xfrm>
            <a:off x="4873993" y="6307440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solidFill>
                  <a:schemeClr val="tx1"/>
                </a:solidFill>
              </a:rPr>
              <a:t>5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3E2BF7E-6D0E-DA5D-58FC-C09F0F896D91}"/>
              </a:ext>
            </a:extLst>
          </p:cNvPr>
          <p:cNvSpPr/>
          <p:nvPr/>
        </p:nvSpPr>
        <p:spPr>
          <a:xfrm>
            <a:off x="593827" y="4575726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91BDB3B-FCDA-05A1-D019-C2D27574238E}"/>
              </a:ext>
            </a:extLst>
          </p:cNvPr>
          <p:cNvSpPr/>
          <p:nvPr/>
        </p:nvSpPr>
        <p:spPr>
          <a:xfrm>
            <a:off x="2264685" y="6174617"/>
            <a:ext cx="367407" cy="157529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5F75C2A-FD44-A87A-0635-D79BE9F54F00}"/>
              </a:ext>
            </a:extLst>
          </p:cNvPr>
          <p:cNvSpPr txBox="1"/>
          <p:nvPr/>
        </p:nvSpPr>
        <p:spPr>
          <a:xfrm>
            <a:off x="7494151" y="1152528"/>
            <a:ext cx="4500600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2400" dirty="0"/>
              <a:t>Pasirinktame pirkime, skiltyje "Rodyti pirkimo meniu" (1),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lt-LT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lt-LT" sz="2400" dirty="0"/>
              <a:t>spauskite ,,Pasiūlymas“ (2),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lt-LT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lt-LT" sz="2400" dirty="0"/>
              <a:t>Pažymėkite pasiūlymą varnele (3),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lt-LT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lt-LT" sz="2400" dirty="0"/>
              <a:t>spauskite ,,Peržiūrėti“ (4),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lt-LT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lt-LT" sz="2400" dirty="0"/>
              <a:t>spauskite failo ikoną (5),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lt-LT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lt-LT" sz="2400" dirty="0"/>
              <a:t>peržiūrėkite pateiktus pasiūlymo dokumentus (6).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lt-LT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677F385-D4D2-9D1E-F6AF-C91A2CEA7D11}"/>
              </a:ext>
            </a:extLst>
          </p:cNvPr>
          <p:cNvSpPr/>
          <p:nvPr/>
        </p:nvSpPr>
        <p:spPr>
          <a:xfrm>
            <a:off x="5415537" y="6362754"/>
            <a:ext cx="236621" cy="27342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9A517A2-0123-F9D2-A158-F971B598560C}"/>
              </a:ext>
            </a:extLst>
          </p:cNvPr>
          <p:cNvSpPr/>
          <p:nvPr/>
        </p:nvSpPr>
        <p:spPr>
          <a:xfrm>
            <a:off x="1449251" y="6070081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solidFill>
                  <a:schemeClr val="tx1"/>
                </a:solidFill>
              </a:rPr>
              <a:t>6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3674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9F6ABE-13D4-1D21-2C0B-6A0AC76157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>
            <a:extLst>
              <a:ext uri="{FF2B5EF4-FFF2-40B4-BE49-F238E27FC236}">
                <a16:creationId xmlns:a16="http://schemas.microsoft.com/office/drawing/2014/main" id="{56BBB988-E055-5CA4-8453-60759BDD7AF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C90338-C5EF-9415-82D3-4CA147B5E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4474" y="6439871"/>
            <a:ext cx="2743200" cy="365125"/>
          </a:xfrm>
        </p:spPr>
        <p:txBody>
          <a:bodyPr/>
          <a:lstStyle/>
          <a:p>
            <a:fld id="{49EC5416-78B8-4F37-B286-A40543F63F6D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D1526A07-08F4-2F59-7AA7-007C5DC35EEC}"/>
              </a:ext>
            </a:extLst>
          </p:cNvPr>
          <p:cNvSpPr txBox="1">
            <a:spLocks/>
          </p:cNvSpPr>
          <p:nvPr/>
        </p:nvSpPr>
        <p:spPr>
          <a:xfrm>
            <a:off x="7598338" y="4417271"/>
            <a:ext cx="4342529" cy="22742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lt-LT" sz="2400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7F74BA42-4903-FA1E-B59F-FA93F7E7359D}"/>
              </a:ext>
            </a:extLst>
          </p:cNvPr>
          <p:cNvSpPr txBox="1">
            <a:spLocks/>
          </p:cNvSpPr>
          <p:nvPr/>
        </p:nvSpPr>
        <p:spPr>
          <a:xfrm>
            <a:off x="216294" y="330554"/>
            <a:ext cx="11932024" cy="8782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t-LT" b="1" dirty="0"/>
              <a:t>Koreguoti pateiktą pasiūlymą.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696DE39-9820-4058-AB09-B79CC42C83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089" y="940860"/>
            <a:ext cx="6425753" cy="2017983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C1BEE75F-1324-B1CB-E686-7CE1F998884C}"/>
              </a:ext>
            </a:extLst>
          </p:cNvPr>
          <p:cNvSpPr/>
          <p:nvPr/>
        </p:nvSpPr>
        <p:spPr>
          <a:xfrm>
            <a:off x="6690718" y="1565804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18BEA97-8908-EF79-1B75-E690F3F16834}"/>
              </a:ext>
            </a:extLst>
          </p:cNvPr>
          <p:cNvSpPr/>
          <p:nvPr/>
        </p:nvSpPr>
        <p:spPr>
          <a:xfrm>
            <a:off x="6690718" y="1975190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solidFill>
                  <a:schemeClr val="tx1"/>
                </a:solidFill>
              </a:rPr>
              <a:t>2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28A3C3A-90AF-1F2B-8C61-4127146EE988}"/>
              </a:ext>
            </a:extLst>
          </p:cNvPr>
          <p:cNvSpPr/>
          <p:nvPr/>
        </p:nvSpPr>
        <p:spPr>
          <a:xfrm>
            <a:off x="5552594" y="1603550"/>
            <a:ext cx="1107186" cy="30855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B7D72A4-EC32-1602-763C-3ABBECE6AC53}"/>
              </a:ext>
            </a:extLst>
          </p:cNvPr>
          <p:cNvSpPr/>
          <p:nvPr/>
        </p:nvSpPr>
        <p:spPr>
          <a:xfrm>
            <a:off x="5547104" y="2097953"/>
            <a:ext cx="1081738" cy="13852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C6CEA33-B43D-248C-CAF5-E90D0DA2A5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294" y="3623849"/>
            <a:ext cx="6460701" cy="287069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F453DF8-55B5-6FF9-04B5-1184B4F74EF8}"/>
              </a:ext>
            </a:extLst>
          </p:cNvPr>
          <p:cNvSpPr txBox="1"/>
          <p:nvPr/>
        </p:nvSpPr>
        <p:spPr>
          <a:xfrm>
            <a:off x="7449376" y="1115152"/>
            <a:ext cx="4429615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2400" dirty="0"/>
              <a:t>Pasirinktame pirkime, skiltyje "Rodyti pirkimo meniu" (1),</a:t>
            </a:r>
          </a:p>
          <a:p>
            <a:endParaRPr lang="lt-LT" sz="2400" dirty="0"/>
          </a:p>
          <a:p>
            <a:r>
              <a:rPr lang="lt-LT" sz="2400" dirty="0"/>
              <a:t>spauskite ,,Pasiūlymas“ (2), </a:t>
            </a:r>
          </a:p>
          <a:p>
            <a:endParaRPr lang="lt-LT" sz="2400" dirty="0"/>
          </a:p>
          <a:p>
            <a:r>
              <a:rPr lang="en-GB" sz="2400" dirty="0" err="1"/>
              <a:t>spauskite</a:t>
            </a:r>
            <a:r>
              <a:rPr lang="en-GB" sz="2400" dirty="0"/>
              <a:t> „</a:t>
            </a:r>
            <a:r>
              <a:rPr lang="en-GB" sz="2400" dirty="0" err="1"/>
              <a:t>Sukurti</a:t>
            </a:r>
            <a:r>
              <a:rPr lang="en-GB" sz="2400" dirty="0"/>
              <a:t> </a:t>
            </a:r>
            <a:r>
              <a:rPr lang="en-GB" sz="2400" dirty="0" err="1"/>
              <a:t>pasiūlymą</a:t>
            </a:r>
            <a:r>
              <a:rPr lang="en-GB" sz="2400" dirty="0"/>
              <a:t> </a:t>
            </a:r>
            <a:r>
              <a:rPr lang="en-GB" sz="2400" dirty="0" err="1"/>
              <a:t>sistemoje</a:t>
            </a:r>
            <a:r>
              <a:rPr lang="en-GB" sz="2400" dirty="0"/>
              <a:t>“</a:t>
            </a:r>
            <a:r>
              <a:rPr lang="lt-LT" sz="2400" dirty="0"/>
              <a:t> (3) ir įkelkite naują pasiūlymą. Prašome vadovautis nuo 20 skaidrės. </a:t>
            </a:r>
            <a:endParaRPr lang="en-GB" sz="2400" dirty="0"/>
          </a:p>
          <a:p>
            <a:endParaRPr lang="lt-LT" sz="2400" dirty="0"/>
          </a:p>
          <a:p>
            <a:r>
              <a:rPr lang="lt-LT" sz="2400" dirty="0">
                <a:solidFill>
                  <a:srgbClr val="FF0000"/>
                </a:solidFill>
              </a:rPr>
              <a:t>Svarbu</a:t>
            </a:r>
            <a:r>
              <a:rPr lang="en-US" sz="2400" dirty="0">
                <a:solidFill>
                  <a:srgbClr val="FF0000"/>
                </a:solidFill>
              </a:rPr>
              <a:t>! </a:t>
            </a:r>
            <a:r>
              <a:rPr lang="en-GB" sz="2400" dirty="0" err="1"/>
              <a:t>Naujas</a:t>
            </a:r>
            <a:r>
              <a:rPr lang="en-GB" sz="2400" dirty="0"/>
              <a:t> </a:t>
            </a:r>
            <a:r>
              <a:rPr lang="en-GB" sz="2400" dirty="0" err="1"/>
              <a:t>pateiktas</a:t>
            </a:r>
            <a:r>
              <a:rPr lang="en-GB" sz="2400" dirty="0"/>
              <a:t> </a:t>
            </a:r>
            <a:r>
              <a:rPr lang="en-GB" sz="2400" dirty="0" err="1"/>
              <a:t>pasiūlymas</a:t>
            </a:r>
            <a:r>
              <a:rPr lang="en-GB" sz="2400" dirty="0"/>
              <a:t> </a:t>
            </a:r>
            <a:r>
              <a:rPr lang="en-GB" sz="2400" dirty="0" err="1"/>
              <a:t>automatiškai</a:t>
            </a:r>
            <a:r>
              <a:rPr lang="en-GB" sz="2400" dirty="0"/>
              <a:t> </a:t>
            </a:r>
            <a:r>
              <a:rPr lang="en-GB" sz="2400" dirty="0" err="1"/>
              <a:t>pakeis</a:t>
            </a:r>
            <a:r>
              <a:rPr lang="en-GB" sz="2400" dirty="0"/>
              <a:t> </a:t>
            </a:r>
            <a:r>
              <a:rPr lang="en-GB" sz="2400" dirty="0" err="1"/>
              <a:t>ankstesnįjį</a:t>
            </a:r>
            <a:r>
              <a:rPr lang="lt-LT" sz="2400" dirty="0"/>
              <a:t>, anksčiau įkelto pasiūlymo neliks sistemoje</a:t>
            </a:r>
            <a:r>
              <a:rPr lang="en-GB" sz="2400" dirty="0"/>
              <a:t>.</a:t>
            </a:r>
            <a:r>
              <a:rPr lang="lt-LT" sz="2400" dirty="0"/>
              <a:t> 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E7230ED-31EC-BCAB-447D-D9492F78451D}"/>
              </a:ext>
            </a:extLst>
          </p:cNvPr>
          <p:cNvSpPr/>
          <p:nvPr/>
        </p:nvSpPr>
        <p:spPr>
          <a:xfrm>
            <a:off x="4143990" y="4324285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solidFill>
                  <a:schemeClr val="tx1"/>
                </a:solidFill>
              </a:rPr>
              <a:t>3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71951A0-BF1C-BE63-B311-555EC58B1256}"/>
              </a:ext>
            </a:extLst>
          </p:cNvPr>
          <p:cNvSpPr/>
          <p:nvPr/>
        </p:nvSpPr>
        <p:spPr>
          <a:xfrm>
            <a:off x="2870126" y="4301447"/>
            <a:ext cx="1179360" cy="38404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48589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55EAE0-7108-578B-78B1-03448A37D0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>
            <a:extLst>
              <a:ext uri="{FF2B5EF4-FFF2-40B4-BE49-F238E27FC236}">
                <a16:creationId xmlns:a16="http://schemas.microsoft.com/office/drawing/2014/main" id="{FB07F864-2438-1DC7-92D7-A662537DC5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E17E33-55F6-FD86-D10C-3920967AC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A437057-EF39-8DFF-CD31-20C27155D0F3}"/>
              </a:ext>
            </a:extLst>
          </p:cNvPr>
          <p:cNvSpPr txBox="1">
            <a:spLocks/>
          </p:cNvSpPr>
          <p:nvPr/>
        </p:nvSpPr>
        <p:spPr>
          <a:xfrm>
            <a:off x="7490683" y="1709045"/>
            <a:ext cx="4701317" cy="34266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t-LT" sz="2600" dirty="0" err="1"/>
              <a:t>Sura</a:t>
            </a:r>
            <a:r>
              <a:rPr lang="en-US" sz="2600" dirty="0"/>
              <a:t>skite</a:t>
            </a:r>
            <a:r>
              <a:rPr lang="lt-LT" sz="2600" dirty="0"/>
              <a:t> pirkimą skiltyje ,,Rodyti pirkimo meniu“ (1)</a:t>
            </a:r>
            <a:r>
              <a:rPr lang="en-US" sz="2600" dirty="0"/>
              <a:t>,</a:t>
            </a:r>
            <a:r>
              <a:rPr lang="lt-LT" sz="2600" dirty="0"/>
              <a:t> </a:t>
            </a:r>
            <a:endParaRPr lang="en-US" sz="2600" dirty="0"/>
          </a:p>
          <a:p>
            <a:pPr marL="0" indent="0">
              <a:buNone/>
            </a:pPr>
            <a:r>
              <a:rPr lang="lt-LT" sz="2600" dirty="0"/>
              <a:t>spauskite ,,Pasiūlymas“ (2)</a:t>
            </a:r>
            <a:r>
              <a:rPr lang="en-US" sz="2600" dirty="0"/>
              <a:t>, </a:t>
            </a:r>
          </a:p>
          <a:p>
            <a:pPr marL="0" indent="0">
              <a:buNone/>
            </a:pPr>
            <a:r>
              <a:rPr lang="lt-LT" sz="2600" dirty="0" err="1"/>
              <a:t>pažymė</a:t>
            </a:r>
            <a:r>
              <a:rPr lang="en-US" sz="2600" dirty="0"/>
              <a:t>kite</a:t>
            </a:r>
            <a:r>
              <a:rPr lang="lt-LT" sz="2600" dirty="0"/>
              <a:t> pasiūlymą (</a:t>
            </a:r>
            <a:r>
              <a:rPr lang="en-US" sz="2600" dirty="0"/>
              <a:t>3</a:t>
            </a:r>
            <a:r>
              <a:rPr lang="lt-LT" sz="2600" dirty="0"/>
              <a:t>), </a:t>
            </a:r>
            <a:endParaRPr lang="en-US" sz="2600" dirty="0"/>
          </a:p>
          <a:p>
            <a:pPr marL="0" indent="0">
              <a:buNone/>
            </a:pPr>
            <a:r>
              <a:rPr lang="lt-LT" sz="2600" dirty="0"/>
              <a:t>paspausti mygtuką „Pašalinti“ (</a:t>
            </a:r>
            <a:r>
              <a:rPr lang="en-US" sz="2600" dirty="0"/>
              <a:t>4</a:t>
            </a:r>
            <a:r>
              <a:rPr lang="lt-LT" sz="2600" dirty="0"/>
              <a:t>)</a:t>
            </a:r>
            <a:r>
              <a:rPr lang="en-US" sz="2600" dirty="0"/>
              <a:t>, </a:t>
            </a:r>
          </a:p>
          <a:p>
            <a:pPr marL="0" indent="0">
              <a:buNone/>
            </a:pPr>
            <a:r>
              <a:rPr lang="lt-LT" sz="2600" dirty="0"/>
              <a:t>patvirtinti pašalinimo faktą paspaudžiant „OK“ (5). 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D357A6C5-85A7-28C4-296D-CDB119FC9C33}"/>
              </a:ext>
            </a:extLst>
          </p:cNvPr>
          <p:cNvSpPr txBox="1">
            <a:spLocks/>
          </p:cNvSpPr>
          <p:nvPr/>
        </p:nvSpPr>
        <p:spPr>
          <a:xfrm>
            <a:off x="350905" y="506712"/>
            <a:ext cx="11932024" cy="8782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t-LT" b="1" dirty="0"/>
              <a:t>Pašalinti pateiktą pasiūlymą.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4CDAF73-83A2-03EB-AF0F-89CDF2ACBF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242" y="1411017"/>
            <a:ext cx="6425753" cy="2017983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8B734BF9-4E5A-15F0-1368-B8EACF23DEBA}"/>
              </a:ext>
            </a:extLst>
          </p:cNvPr>
          <p:cNvSpPr/>
          <p:nvPr/>
        </p:nvSpPr>
        <p:spPr>
          <a:xfrm>
            <a:off x="6690718" y="1960468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294A930-2EAE-5E54-7BE8-18AD97A36D65}"/>
              </a:ext>
            </a:extLst>
          </p:cNvPr>
          <p:cNvSpPr/>
          <p:nvPr/>
        </p:nvSpPr>
        <p:spPr>
          <a:xfrm>
            <a:off x="6690718" y="2420439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solidFill>
                  <a:schemeClr val="tx1"/>
                </a:solidFill>
              </a:rPr>
              <a:t>2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F96E76-BFF8-5A1C-F78A-9039C7A1264C}"/>
              </a:ext>
            </a:extLst>
          </p:cNvPr>
          <p:cNvSpPr/>
          <p:nvPr/>
        </p:nvSpPr>
        <p:spPr>
          <a:xfrm>
            <a:off x="5595257" y="2035960"/>
            <a:ext cx="1107186" cy="30855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C2BE9F3-0B47-CDB2-C931-24C5E73DAD57}"/>
              </a:ext>
            </a:extLst>
          </p:cNvPr>
          <p:cNvSpPr/>
          <p:nvPr/>
        </p:nvSpPr>
        <p:spPr>
          <a:xfrm>
            <a:off x="5595258" y="2539365"/>
            <a:ext cx="1081738" cy="13852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F79902F-A92D-E6CA-ADCA-5F39C14073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017" y="3623849"/>
            <a:ext cx="6460701" cy="2870696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DEC540AC-3272-4481-99A0-2BC39BFD0645}"/>
              </a:ext>
            </a:extLst>
          </p:cNvPr>
          <p:cNvSpPr/>
          <p:nvPr/>
        </p:nvSpPr>
        <p:spPr>
          <a:xfrm>
            <a:off x="14512" y="5387151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83D698F-0EB2-AAB3-ECC1-4176E7DC355C}"/>
              </a:ext>
            </a:extLst>
          </p:cNvPr>
          <p:cNvSpPr/>
          <p:nvPr/>
        </p:nvSpPr>
        <p:spPr>
          <a:xfrm>
            <a:off x="1499370" y="5745098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D6BD121-DCA3-6E4C-EC27-9E46B57E042D}"/>
              </a:ext>
            </a:extLst>
          </p:cNvPr>
          <p:cNvSpPr/>
          <p:nvPr/>
        </p:nvSpPr>
        <p:spPr>
          <a:xfrm>
            <a:off x="499144" y="5387151"/>
            <a:ext cx="236621" cy="27342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3554221-45E0-F223-545F-5D0F9D430B2D}"/>
              </a:ext>
            </a:extLst>
          </p:cNvPr>
          <p:cNvSpPr/>
          <p:nvPr/>
        </p:nvSpPr>
        <p:spPr>
          <a:xfrm>
            <a:off x="1050417" y="5804050"/>
            <a:ext cx="484632" cy="23752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572265-A33F-D683-15CC-D23F2D099D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2595" y="5683211"/>
            <a:ext cx="2711589" cy="749339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6AADA50E-CB38-0F5C-D567-088BA2C40E82}"/>
              </a:ext>
            </a:extLst>
          </p:cNvPr>
          <p:cNvSpPr/>
          <p:nvPr/>
        </p:nvSpPr>
        <p:spPr>
          <a:xfrm>
            <a:off x="7974568" y="6074972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solidFill>
                  <a:schemeClr val="tx1"/>
                </a:solidFill>
              </a:rPr>
              <a:t>5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33AD7A8-D5CB-A6D1-7AD6-FE371E88DA49}"/>
              </a:ext>
            </a:extLst>
          </p:cNvPr>
          <p:cNvSpPr/>
          <p:nvPr/>
        </p:nvSpPr>
        <p:spPr>
          <a:xfrm>
            <a:off x="8559444" y="6099430"/>
            <a:ext cx="557662" cy="33312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10127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spect="1"/>
          </p:cNvSpPr>
          <p:nvPr/>
        </p:nvSpPr>
        <p:spPr>
          <a:xfrm>
            <a:off x="1223669" y="2351782"/>
            <a:ext cx="10347837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4000">
                <a:latin typeface="+mj-lt"/>
              </a:rPr>
              <a:t>Dėl papildomai iškilusių klausimų galite kreiptis</a:t>
            </a:r>
          </a:p>
          <a:p>
            <a:r>
              <a:rPr lang="lt-LT" sz="4000">
                <a:latin typeface="+mj-lt"/>
              </a:rPr>
              <a:t>tel.</a:t>
            </a:r>
            <a:r>
              <a:rPr lang="lt-LT" sz="4000"/>
              <a:t> </a:t>
            </a:r>
            <a:r>
              <a:rPr lang="en-GB" sz="4000" b="1">
                <a:solidFill>
                  <a:schemeClr val="accent1">
                    <a:lumMod val="75000"/>
                  </a:schemeClr>
                </a:solidFill>
                <a:latin typeface="+mj-lt"/>
              </a:rPr>
              <a:t>+370</a:t>
            </a:r>
            <a:r>
              <a:rPr lang="lt-LT" sz="4000" b="1">
                <a:solidFill>
                  <a:schemeClr val="accent1">
                    <a:lumMod val="75000"/>
                  </a:schemeClr>
                </a:solidFill>
                <a:latin typeface="+mj-lt"/>
              </a:rPr>
              <a:t> 5 219 7000 </a:t>
            </a:r>
            <a:r>
              <a:rPr lang="lt-LT" sz="4000">
                <a:latin typeface="+mj-lt"/>
              </a:rPr>
              <a:t>arba </a:t>
            </a:r>
            <a:r>
              <a:rPr lang="lt-LT" sz="4000" err="1">
                <a:latin typeface="+mj-lt"/>
              </a:rPr>
              <a:t>el.paštu</a:t>
            </a:r>
            <a:r>
              <a:rPr lang="lt-LT" sz="4000">
                <a:latin typeface="+mj-lt"/>
              </a:rPr>
              <a:t> </a:t>
            </a:r>
            <a:r>
              <a:rPr lang="lt-LT" sz="4000" b="1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pagalba@vpt.lt</a:t>
            </a:r>
            <a:br>
              <a:rPr lang="lt-LT" sz="4000" b="1">
                <a:latin typeface="+mj-lt"/>
              </a:rPr>
            </a:br>
            <a:endParaRPr lang="lt-LT" sz="4000" b="1">
              <a:latin typeface="+mj-lt"/>
            </a:endParaRPr>
          </a:p>
          <a:p>
            <a:r>
              <a:rPr lang="lt-LT" sz="1400" b="1"/>
              <a:t> </a:t>
            </a:r>
            <a:endParaRPr lang="lt-LT" sz="1400"/>
          </a:p>
        </p:txBody>
      </p:sp>
      <p:pic>
        <p:nvPicPr>
          <p:cNvPr id="6" name="Paveikslėlis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435" y="4786103"/>
            <a:ext cx="2181225" cy="198596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DC6CDA-9BAE-043F-CDB9-CF728BFAC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537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1C1B42-8FE8-2943-AAD5-F5C9D72B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12A0B8-4900-F7C7-6E48-9824D1E8D8E6}"/>
              </a:ext>
            </a:extLst>
          </p:cNvPr>
          <p:cNvSpPr txBox="1"/>
          <p:nvPr/>
        </p:nvSpPr>
        <p:spPr>
          <a:xfrm>
            <a:off x="654131" y="519147"/>
            <a:ext cx="107941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3200">
                <a:latin typeface="Times New Roman" panose="02020603050405020304" pitchFamily="18" charset="0"/>
                <a:cs typeface="Times New Roman" panose="02020603050405020304" pitchFamily="18" charset="0"/>
              </a:rPr>
              <a:t>Prisijungus, galite ieškoti p</a:t>
            </a:r>
            <a:r>
              <a:rPr lang="en-US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irkimo</a:t>
            </a:r>
            <a:r>
              <a:rPr lang="lt-LT" sz="3200">
                <a:latin typeface="Times New Roman" panose="02020603050405020304" pitchFamily="18" charset="0"/>
                <a:cs typeface="Times New Roman" panose="02020603050405020304" pitchFamily="18" charset="0"/>
              </a:rPr>
              <a:t> keliais būdais: 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E23DC83-DD97-D0ED-6844-105DA0D3B1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738" y="1533808"/>
            <a:ext cx="10948061" cy="4000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273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1C1B42-8FE8-2943-AAD5-F5C9D72B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3B30C8-C759-2BCD-0294-1118C1C95C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389" y="2923514"/>
            <a:ext cx="8010192" cy="34906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C06FF5-DE21-650B-E671-574ED8B058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7763" y="2524179"/>
            <a:ext cx="3463031" cy="1177012"/>
          </a:xfrm>
          <a:prstGeom prst="rect">
            <a:avLst/>
          </a:prstGeom>
        </p:spPr>
      </p:pic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8C401CE-11DA-719D-DDA4-BF78850DC6CE}"/>
              </a:ext>
            </a:extLst>
          </p:cNvPr>
          <p:cNvSpPr txBox="1">
            <a:spLocks/>
          </p:cNvSpPr>
          <p:nvPr/>
        </p:nvSpPr>
        <p:spPr>
          <a:xfrm>
            <a:off x="269290" y="196440"/>
            <a:ext cx="11922710" cy="240352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lt-LT" dirty="0"/>
              <a:t>Vykdant paiešką šiuo būdu, spauskite ,,Naujausi pirkimai“ ir būsite nukreipti į visus pirkimus.</a:t>
            </a:r>
            <a:endParaRPr lang="lt-LT" b="1" dirty="0"/>
          </a:p>
          <a:p>
            <a:pPr marL="0" indent="0">
              <a:buNone/>
            </a:pPr>
            <a:r>
              <a:rPr lang="lt-LT" dirty="0">
                <a:solidFill>
                  <a:srgbClr val="FF0000"/>
                </a:solidFill>
              </a:rPr>
              <a:t>Svarbu</a:t>
            </a:r>
            <a:r>
              <a:rPr lang="en-US" dirty="0">
                <a:solidFill>
                  <a:srgbClr val="FF0000"/>
                </a:solidFill>
              </a:rPr>
              <a:t>!</a:t>
            </a:r>
            <a:r>
              <a:rPr lang="en-US" dirty="0"/>
              <a:t> </a:t>
            </a:r>
            <a:r>
              <a:rPr lang="en-US" dirty="0" err="1"/>
              <a:t>Norint</a:t>
            </a:r>
            <a:r>
              <a:rPr lang="en-US" dirty="0"/>
              <a:t> </a:t>
            </a:r>
            <a:r>
              <a:rPr lang="en-US" dirty="0" err="1"/>
              <a:t>pateikti</a:t>
            </a:r>
            <a:r>
              <a:rPr lang="en-US" dirty="0"/>
              <a:t> </a:t>
            </a:r>
            <a:r>
              <a:rPr lang="en-US" dirty="0" err="1"/>
              <a:t>pasi</a:t>
            </a:r>
            <a:r>
              <a:rPr lang="lt-LT" dirty="0" err="1"/>
              <a:t>ūlymą</a:t>
            </a:r>
            <a:r>
              <a:rPr lang="lt-LT" dirty="0"/>
              <a:t> Bandomojoje (DEMO) CVP IS versijoje </a:t>
            </a:r>
            <a:r>
              <a:rPr lang="lt-LT" dirty="0" err="1">
                <a:hlinkClick r:id="rId5"/>
              </a:rPr>
              <a:t>European</a:t>
            </a:r>
            <a:r>
              <a:rPr lang="lt-LT" dirty="0">
                <a:hlinkClick r:id="rId5"/>
              </a:rPr>
              <a:t> Dynamics - Centrinė viešųjų pirkimų informacinė sistema</a:t>
            </a:r>
            <a:r>
              <a:rPr lang="lt-LT" dirty="0"/>
              <a:t> būtina registruotis ir būti patvirtintam bandomojoje (DEMO) CVP IS. Bandomojo pirkimo DEMO versijoje pirkimo </a:t>
            </a:r>
            <a:r>
              <a:rPr lang="lt-LT" b="1" dirty="0"/>
              <a:t>ID 28249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3DDA04F3-D48A-9F36-EE11-4CDB42E7601C}"/>
              </a:ext>
            </a:extLst>
          </p:cNvPr>
          <p:cNvCxnSpPr>
            <a:cxnSpLocks/>
          </p:cNvCxnSpPr>
          <p:nvPr/>
        </p:nvCxnSpPr>
        <p:spPr>
          <a:xfrm flipV="1">
            <a:off x="6805819" y="3260836"/>
            <a:ext cx="3755254" cy="47051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4167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1C1B42-8FE8-2943-AAD5-F5C9D72B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8C401CE-11DA-719D-DDA4-BF78850DC6CE}"/>
              </a:ext>
            </a:extLst>
          </p:cNvPr>
          <p:cNvSpPr txBox="1">
            <a:spLocks/>
          </p:cNvSpPr>
          <p:nvPr/>
        </p:nvSpPr>
        <p:spPr>
          <a:xfrm>
            <a:off x="215154" y="358588"/>
            <a:ext cx="11797552" cy="1149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lt-LT" dirty="0"/>
              <a:t>Detalesnei paieškai, spauskite ,,Išplėstinė paieška“ ir skiltyje</a:t>
            </a:r>
            <a:r>
              <a:rPr lang="en-US" dirty="0"/>
              <a:t> ,,</a:t>
            </a:r>
            <a:r>
              <a:rPr lang="en-US" dirty="0" err="1"/>
              <a:t>Pirkimo</a:t>
            </a:r>
            <a:r>
              <a:rPr lang="en-US" dirty="0"/>
              <a:t> ID” </a:t>
            </a:r>
            <a:r>
              <a:rPr lang="lt-LT" dirty="0"/>
              <a:t>įveskite pirkimo ID ir spauskite ,,Paieška“. 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EF6D4AC-5E0D-DA7A-50DF-4C50A2F2ED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1002" y="2176277"/>
            <a:ext cx="5543835" cy="3587934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6C46DE4-9C33-B581-A3BE-FCE164DD8D73}"/>
              </a:ext>
            </a:extLst>
          </p:cNvPr>
          <p:cNvCxnSpPr>
            <a:cxnSpLocks/>
          </p:cNvCxnSpPr>
          <p:nvPr/>
        </p:nvCxnSpPr>
        <p:spPr>
          <a:xfrm flipV="1">
            <a:off x="4828538" y="3053918"/>
            <a:ext cx="1412464" cy="5305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F810959E-4049-8172-0232-52B1FAE5CA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163" y="2903291"/>
            <a:ext cx="4661987" cy="1896224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021C92B4-6AFC-4C5D-7A70-ACB3B9583359}"/>
              </a:ext>
            </a:extLst>
          </p:cNvPr>
          <p:cNvSpPr/>
          <p:nvPr/>
        </p:nvSpPr>
        <p:spPr>
          <a:xfrm>
            <a:off x="3175461" y="3708026"/>
            <a:ext cx="1653077" cy="21396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109674C-1F23-5221-FE2B-AAE375F151BC}"/>
              </a:ext>
            </a:extLst>
          </p:cNvPr>
          <p:cNvSpPr/>
          <p:nvPr/>
        </p:nvSpPr>
        <p:spPr>
          <a:xfrm>
            <a:off x="11299794" y="5465410"/>
            <a:ext cx="527952" cy="298801"/>
          </a:xfrm>
          <a:prstGeom prst="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654477C5-FD9B-4074-E1D1-B1D27B96E3AC}"/>
              </a:ext>
            </a:extLst>
          </p:cNvPr>
          <p:cNvSpPr txBox="1">
            <a:spLocks/>
          </p:cNvSpPr>
          <p:nvPr/>
        </p:nvSpPr>
        <p:spPr>
          <a:xfrm>
            <a:off x="367554" y="5832796"/>
            <a:ext cx="11797552" cy="1149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lt-LT" dirty="0"/>
              <a:t>Daugiau informacijos, kaip ieškoti pirkimų, rasite čia: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b="0" i="0" u="none" strike="noStrike" dirty="0" err="1">
                <a:effectLst/>
                <a:latin typeface="Public Sans"/>
                <a:hlinkClick r:id="rId5"/>
              </a:rPr>
              <a:t>Paieškos</a:t>
            </a:r>
            <a:r>
              <a:rPr lang="en-GB" b="0" i="0" u="none" strike="noStrike" dirty="0">
                <a:effectLst/>
                <a:latin typeface="Public Sans"/>
                <a:hlinkClick r:id="rId5"/>
              </a:rPr>
              <a:t> </a:t>
            </a:r>
            <a:r>
              <a:rPr lang="en-GB" b="0" i="0" u="none" strike="noStrike" dirty="0" err="1">
                <a:effectLst/>
                <a:latin typeface="Public Sans"/>
                <a:hlinkClick r:id="rId5"/>
              </a:rPr>
              <a:t>vykdymas</a:t>
            </a:r>
            <a:r>
              <a:rPr lang="en-GB" b="0" i="0" u="none" strike="noStrike">
                <a:effectLst/>
                <a:latin typeface="Public Sans"/>
                <a:hlinkClick r:id="rId5"/>
              </a:rPr>
              <a:t> per CVP 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100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1C1B42-8FE8-2943-AAD5-F5C9D72B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840641-B497-8202-0D15-8D9FBE037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1" y="485774"/>
            <a:ext cx="11683013" cy="196104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lt-LT" dirty="0"/>
              <a:t>Paspauskite ant pirkimo pavadinimo ir teikite pasiūlymus bandomajame pirkime, kurio </a:t>
            </a:r>
            <a:r>
              <a:rPr lang="lt-LT" b="1" dirty="0"/>
              <a:t>ID 28249 </a:t>
            </a:r>
          </a:p>
          <a:p>
            <a:pPr marL="0" indent="0">
              <a:buNone/>
            </a:pPr>
            <a:endParaRPr lang="lt-LT" b="1" dirty="0"/>
          </a:p>
          <a:p>
            <a:pPr marL="0" indent="0">
              <a:buNone/>
            </a:pPr>
            <a:r>
              <a:rPr lang="lt-LT" dirty="0">
                <a:solidFill>
                  <a:srgbClr val="FF0000"/>
                </a:solidFill>
              </a:rPr>
              <a:t>Svarbu</a:t>
            </a:r>
            <a:r>
              <a:rPr lang="en-US" dirty="0">
                <a:solidFill>
                  <a:srgbClr val="FF0000"/>
                </a:solidFill>
              </a:rPr>
              <a:t>! </a:t>
            </a:r>
            <a:r>
              <a:rPr lang="lt-LT" dirty="0"/>
              <a:t>Šitą bandomąjį pirkimą galite surasti bandomojoje (DEMO) CVP IS versijoje </a:t>
            </a:r>
            <a:r>
              <a:rPr lang="lt-LT" dirty="0" err="1">
                <a:hlinkClick r:id="rId3"/>
              </a:rPr>
              <a:t>European</a:t>
            </a:r>
            <a:r>
              <a:rPr lang="lt-LT" dirty="0">
                <a:hlinkClick r:id="rId3"/>
              </a:rPr>
              <a:t> Dynamics - Centrinė viešųjų pirkimų informacinė sistema</a:t>
            </a:r>
            <a:r>
              <a:rPr lang="lt-LT" dirty="0"/>
              <a:t>. Būtina registruotis ir būti patvirtintam bandomojoje (DEMO) CVP IS, kad galėtumėte pateikti pasiūlymą. 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8C401CE-11DA-719D-DDA4-BF78850DC6CE}"/>
              </a:ext>
            </a:extLst>
          </p:cNvPr>
          <p:cNvSpPr txBox="1">
            <a:spLocks/>
          </p:cNvSpPr>
          <p:nvPr/>
        </p:nvSpPr>
        <p:spPr>
          <a:xfrm>
            <a:off x="8753381" y="2927545"/>
            <a:ext cx="3151573" cy="3363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FB7384B-F3FE-E9EB-39BD-B8E1BF8648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057777"/>
            <a:ext cx="11683013" cy="171841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F410962-AFB6-FA6A-1A63-68D688C7F0B1}"/>
              </a:ext>
            </a:extLst>
          </p:cNvPr>
          <p:cNvSpPr/>
          <p:nvPr/>
        </p:nvSpPr>
        <p:spPr>
          <a:xfrm>
            <a:off x="104735" y="3706678"/>
            <a:ext cx="1970843" cy="59857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369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25075" y="5326826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1C1B42-8FE8-2943-AAD5-F5C9D72B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840641-B497-8202-0D15-8D9FBE037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11" y="485775"/>
            <a:ext cx="11931588" cy="8813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/>
              <a:t>Informaciją apie pirkimą galite sužinoti išskleidus meniu ,,Rodyti pirkimo meniu“</a:t>
            </a:r>
            <a:endParaRPr lang="en-US"/>
          </a:p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AD3C82-7E0E-7AD8-BE05-23E906D6FF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45" y="1459821"/>
            <a:ext cx="3115326" cy="19691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28D464D-8456-69E1-254A-609AD3C3DB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046" y="1367161"/>
            <a:ext cx="5664491" cy="4858000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D573438-810C-8AE4-ECF3-17644A1E8B40}"/>
              </a:ext>
            </a:extLst>
          </p:cNvPr>
          <p:cNvCxnSpPr>
            <a:cxnSpLocks/>
          </p:cNvCxnSpPr>
          <p:nvPr/>
        </p:nvCxnSpPr>
        <p:spPr>
          <a:xfrm flipH="1">
            <a:off x="6123172" y="2622715"/>
            <a:ext cx="1618156" cy="1471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C6D11BFF-BA46-B030-F68B-9A74FD735A84}"/>
              </a:ext>
            </a:extLst>
          </p:cNvPr>
          <p:cNvSpPr txBox="1"/>
          <p:nvPr/>
        </p:nvSpPr>
        <p:spPr>
          <a:xfrm>
            <a:off x="7302588" y="3796161"/>
            <a:ext cx="311532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dirty="0"/>
              <a:t>Skiltyje ,,Pagrindinė pirkimo informacija“ rodoma informacija apie pirkimą. </a:t>
            </a:r>
          </a:p>
          <a:p>
            <a:endParaRPr lang="lt-LT" dirty="0"/>
          </a:p>
          <a:p>
            <a:r>
              <a:rPr lang="lt-LT" dirty="0">
                <a:solidFill>
                  <a:srgbClr val="FF0000"/>
                </a:solidFill>
              </a:rPr>
              <a:t>Svarbu</a:t>
            </a:r>
            <a:r>
              <a:rPr lang="en-US" dirty="0">
                <a:solidFill>
                  <a:srgbClr val="FF0000"/>
                </a:solidFill>
              </a:rPr>
              <a:t>! </a:t>
            </a:r>
            <a:r>
              <a:rPr lang="en-US" dirty="0" err="1"/>
              <a:t>Jeigu</a:t>
            </a:r>
            <a:r>
              <a:rPr lang="en-US" dirty="0"/>
              <a:t> </a:t>
            </a:r>
            <a:r>
              <a:rPr lang="en-US" dirty="0" err="1"/>
              <a:t>matote</a:t>
            </a:r>
            <a:r>
              <a:rPr lang="en-US" dirty="0"/>
              <a:t> tik </a:t>
            </a:r>
            <a:r>
              <a:rPr lang="lt-LT" dirty="0"/>
              <a:t>2 skiltis ,,Pagrindinė pirkimo informacija ir ,,Pirkimo dokumentai“, tai pasitikrinkite ar esate prisijungęs, ar registracija patvirtinta.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882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1C1B42-8FE8-2943-AAD5-F5C9D72B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840641-B497-8202-0D15-8D9FBE037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1" y="485775"/>
            <a:ext cx="11683013" cy="9346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/>
              <a:t> </a:t>
            </a:r>
            <a:endParaRPr lang="en-US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8C401CE-11DA-719D-DDA4-BF78850DC6CE}"/>
              </a:ext>
            </a:extLst>
          </p:cNvPr>
          <p:cNvSpPr txBox="1">
            <a:spLocks/>
          </p:cNvSpPr>
          <p:nvPr/>
        </p:nvSpPr>
        <p:spPr>
          <a:xfrm>
            <a:off x="8753381" y="2927545"/>
            <a:ext cx="3151573" cy="3363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091C8B-EC10-D7B4-D031-693CDEC99B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3163" y="1342808"/>
            <a:ext cx="3112814" cy="19726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B5848B8-BB58-735C-06A0-8E70340E8F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490" y="1420427"/>
            <a:ext cx="6366516" cy="1507118"/>
          </a:xfrm>
          <a:prstGeom prst="rect">
            <a:avLst/>
          </a:prstGeom>
        </p:spPr>
      </p:pic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3012672D-E922-670C-190C-B2E155C3D7E4}"/>
              </a:ext>
            </a:extLst>
          </p:cNvPr>
          <p:cNvSpPr txBox="1">
            <a:spLocks/>
          </p:cNvSpPr>
          <p:nvPr/>
        </p:nvSpPr>
        <p:spPr>
          <a:xfrm>
            <a:off x="115411" y="485775"/>
            <a:ext cx="11931588" cy="881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lt-LT"/>
              <a:t>Informaciją apie pirkimą galite sužinoti išskleidus meniu ,,Rodyti pirkimo meniu“</a:t>
            </a:r>
            <a:endParaRPr lang="en-US"/>
          </a:p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AFA828F-290D-8E43-E3A9-A5F6C875CE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490" y="3315464"/>
            <a:ext cx="6340792" cy="2765739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728CD2A-2C25-CCBB-FE1A-3B98A40E781B}"/>
              </a:ext>
            </a:extLst>
          </p:cNvPr>
          <p:cNvCxnSpPr>
            <a:cxnSpLocks/>
          </p:cNvCxnSpPr>
          <p:nvPr/>
        </p:nvCxnSpPr>
        <p:spPr>
          <a:xfrm flipH="1" flipV="1">
            <a:off x="7052586" y="2224194"/>
            <a:ext cx="2166151" cy="6303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C147703-5C7F-795A-469E-FB99CA42D573}"/>
              </a:ext>
            </a:extLst>
          </p:cNvPr>
          <p:cNvCxnSpPr>
            <a:cxnSpLocks/>
          </p:cNvCxnSpPr>
          <p:nvPr/>
        </p:nvCxnSpPr>
        <p:spPr>
          <a:xfrm flipH="1">
            <a:off x="6900186" y="2881330"/>
            <a:ext cx="2318551" cy="71761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18F26EA6-7550-3B2A-54B0-3C333E7E1035}"/>
              </a:ext>
            </a:extLst>
          </p:cNvPr>
          <p:cNvSpPr txBox="1"/>
          <p:nvPr/>
        </p:nvSpPr>
        <p:spPr>
          <a:xfrm>
            <a:off x="7262774" y="3794863"/>
            <a:ext cx="464218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/>
              <a:t>Skiltyje ,,Pirkimo dokumentai“ yra dvi skiltys:</a:t>
            </a:r>
          </a:p>
          <a:p>
            <a:endParaRPr lang="lt-LT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/>
              <a:t>Skelbimai – informacija apie skelbimą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t-LT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/>
              <a:t>Pirkimo dokumentai – įkelti dokumentai, kuriuos galima: </a:t>
            </a:r>
          </a:p>
          <a:p>
            <a:r>
              <a:rPr lang="lt-LT"/>
              <a:t>	peržiūrėti </a:t>
            </a:r>
          </a:p>
          <a:p>
            <a:r>
              <a:rPr lang="lt-LT"/>
              <a:t>	atsisiųsti kaip </a:t>
            </a:r>
            <a:r>
              <a:rPr lang="lt-LT" err="1"/>
              <a:t>zip</a:t>
            </a:r>
            <a:r>
              <a:rPr lang="lt-LT"/>
              <a:t> failą 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81A89E3-1C16-E153-5711-C66B2C6DFAB9}"/>
              </a:ext>
            </a:extLst>
          </p:cNvPr>
          <p:cNvCxnSpPr>
            <a:cxnSpLocks/>
          </p:cNvCxnSpPr>
          <p:nvPr/>
        </p:nvCxnSpPr>
        <p:spPr>
          <a:xfrm flipH="1" flipV="1">
            <a:off x="6427433" y="4949025"/>
            <a:ext cx="1708228" cy="6794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9C1D25D-D110-BFDD-B9F1-0570A5D82059}"/>
              </a:ext>
            </a:extLst>
          </p:cNvPr>
          <p:cNvCxnSpPr>
            <a:cxnSpLocks/>
          </p:cNvCxnSpPr>
          <p:nvPr/>
        </p:nvCxnSpPr>
        <p:spPr>
          <a:xfrm flipH="1">
            <a:off x="6096000" y="5857408"/>
            <a:ext cx="2039661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7069826"/>
      </p:ext>
    </p:extLst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d31e0b3-7ee6-49d8-b98c-5612e57f900c" xsi:nil="true"/>
    <lcf76f155ced4ddcb4097134ff3c332f xmlns="ba1f5b6b-143b-4139-8a00-76cf15325d00">
      <Terms xmlns="http://schemas.microsoft.com/office/infopath/2007/PartnerControls"/>
    </lcf76f155ced4ddcb4097134ff3c332f>
    <test xmlns="ba1f5b6b-143b-4139-8a00-76cf15325d00" xsi:nil="true"/>
    <Data xmlns="ba1f5b6b-143b-4139-8a00-76cf15325d00" xsi:nil="true"/>
    <Paslaugos xmlns="ba1f5b6b-143b-4139-8a00-76cf15325d00" xsi:nil="true"/>
    <Eil_x002e_nr_x002e_ xmlns="ba1f5b6b-143b-4139-8a00-76cf15325d0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as" ma:contentTypeID="0x010100C8B7501000104543883446FCA9B97B07" ma:contentTypeVersion="23" ma:contentTypeDescription="Kurkite naują dokumentą." ma:contentTypeScope="" ma:versionID="e91b60ce11369cc582e63716c68e517c">
  <xsd:schema xmlns:xsd="http://www.w3.org/2001/XMLSchema" xmlns:xs="http://www.w3.org/2001/XMLSchema" xmlns:p="http://schemas.microsoft.com/office/2006/metadata/properties" xmlns:ns2="4d31e0b3-7ee6-49d8-b98c-5612e57f900c" xmlns:ns3="ba1f5b6b-143b-4139-8a00-76cf15325d00" targetNamespace="http://schemas.microsoft.com/office/2006/metadata/properties" ma:root="true" ma:fieldsID="bec0ce79fad975cdf8a7f7d0ab9a3551" ns2:_="" ns3:_="">
    <xsd:import namespace="4d31e0b3-7ee6-49d8-b98c-5612e57f900c"/>
    <xsd:import namespace="ba1f5b6b-143b-4139-8a00-76cf15325d0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Eil_x002e_nr_x002e_" minOccurs="0"/>
                <xsd:element ref="ns3:Data" minOccurs="0"/>
                <xsd:element ref="ns3:Paslaugos" minOccurs="0"/>
                <xsd:element ref="ns3:MediaServiceObjectDetectorVersions" minOccurs="0"/>
                <xsd:element ref="ns3:test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31e0b3-7ee6-49d8-b98c-5612e57f900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Bendrinama s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Bendrinta su išsamia informacija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9387f0a-a045-474b-803b-a39e3225683e}" ma:internalName="TaxCatchAll" ma:showField="CatchAllData" ma:web="4d31e0b3-7ee6-49d8-b98c-5612e57f900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1f5b6b-143b-4139-8a00-76cf15325d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Vaizdų žymės" ma:readOnly="false" ma:fieldId="{5cf76f15-5ced-4ddc-b409-7134ff3c332f}" ma:taxonomyMulti="true" ma:sspId="21667157-1aae-429e-8728-c584339ea04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Eil_x002e_nr_x002e_" ma:index="24" nillable="true" ma:displayName="Eil.nr." ma:format="Dropdown" ma:internalName="Eil_x002e_nr_x002e_" ma:percentage="FALSE">
      <xsd:simpleType>
        <xsd:restriction base="dms:Number"/>
      </xsd:simpleType>
    </xsd:element>
    <xsd:element name="Data" ma:index="25" nillable="true" ma:displayName="Data" ma:format="DateOnly" ma:internalName="Data">
      <xsd:simpleType>
        <xsd:restriction base="dms:DateTime"/>
      </xsd:simpleType>
    </xsd:element>
    <xsd:element name="Paslaugos" ma:index="26" nillable="true" ma:displayName="Paslaugos" ma:format="Dropdown" ma:internalName="Paslaugos">
      <xsd:simpleType>
        <xsd:restriction base="dms:Text">
          <xsd:maxLength value="255"/>
        </xsd:restriction>
      </xsd:simple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test" ma:index="28" nillable="true" ma:displayName="test" ma:format="Dropdown" ma:internalName="test">
      <xsd:simpleType>
        <xsd:restriction base="dms:Text">
          <xsd:maxLength value="255"/>
        </xsd:restriction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urinio tipas"/>
        <xsd:element ref="dc:title" minOccurs="0" maxOccurs="1" ma:index="4" ma:displayName="Antraštė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7C87326-BD66-4135-870F-EF10FF13280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9CCB5AC-D550-45B4-AC72-296DFA990DC3}">
  <ds:schemaRefs>
    <ds:schemaRef ds:uri="103a8c4c-3415-44a0-a799-d5a1400d594a"/>
    <ds:schemaRef ds:uri="f9c884a0-80fa-49f1-80f8-084d90b8702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30F1EBB-2CE7-4956-AA1D-B19E504CDE77}"/>
</file>

<file path=docProps/app.xml><?xml version="1.0" encoding="utf-8"?>
<Properties xmlns="http://schemas.openxmlformats.org/officeDocument/2006/extended-properties" xmlns:vt="http://schemas.openxmlformats.org/officeDocument/2006/docPropsVTypes">
  <TotalTime>518</TotalTime>
  <Words>1201</Words>
  <Application>Microsoft Office PowerPoint</Application>
  <PresentationFormat>Plačiaekranė</PresentationFormat>
  <Paragraphs>176</Paragraphs>
  <Slides>34</Slides>
  <Notes>3</Notes>
  <HiddenSlides>0</HiddenSlides>
  <MMClips>0</MMClips>
  <ScaleCrop>false</ScaleCrop>
  <HeadingPairs>
    <vt:vector size="6" baseType="variant">
      <vt:variant>
        <vt:lpstr>Naudojami šriftai</vt:lpstr>
      </vt:variant>
      <vt:variant>
        <vt:i4>7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34</vt:i4>
      </vt:variant>
    </vt:vector>
  </HeadingPairs>
  <TitlesOfParts>
    <vt:vector size="42" baseType="lpstr">
      <vt:lpstr>Aptos</vt:lpstr>
      <vt:lpstr>Arial</vt:lpstr>
      <vt:lpstr>Calibri</vt:lpstr>
      <vt:lpstr>Calibri Light</vt:lpstr>
      <vt:lpstr>Public Sans</vt:lpstr>
      <vt:lpstr>Segoe UI</vt:lpstr>
      <vt:lpstr>Times New Roman</vt:lpstr>
      <vt:lpstr>„Office“ tema</vt:lpstr>
      <vt:lpstr>      Kaip pateikti pasiūlymą Centrinės viešųjų pirkimų informacinės sistemos (CVP IS) priemonėmis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Vaiva Mačiūnė</dc:creator>
  <cp:lastModifiedBy>VAITKUVIENĖ, Vaida | Turto Bankas</cp:lastModifiedBy>
  <cp:revision>60</cp:revision>
  <dcterms:created xsi:type="dcterms:W3CDTF">2016-01-12T08:28:32Z</dcterms:created>
  <dcterms:modified xsi:type="dcterms:W3CDTF">2025-10-24T07:26:03Z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0x010100C8B7501000104543883446FCA9B97B07</vt:lpwstr>
  </property>
  <property fmtid="{D5CDD505-2E9C-101B-9397-08002B2CF9AE}" pid="3" name="MediaServiceImageTags">
    <vt:lpwstr/>
  </property>
</Properties>
</file>