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03" r:id="rId5"/>
  </p:sldMasterIdLst>
  <p:notesMasterIdLst>
    <p:notesMasterId r:id="rId10"/>
  </p:notesMasterIdLst>
  <p:handoutMasterIdLst>
    <p:handoutMasterId r:id="rId11"/>
  </p:handoutMasterIdLst>
  <p:sldIdLst>
    <p:sldId id="616" r:id="rId6"/>
    <p:sldId id="618" r:id="rId7"/>
    <p:sldId id="619" r:id="rId8"/>
    <p:sldId id="620" r:id="rId9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F0000"/>
    <a:srgbClr val="99CC00"/>
    <a:srgbClr val="0000FF"/>
    <a:srgbClr val="FCAB08"/>
    <a:srgbClr val="FFFF99"/>
    <a:srgbClr val="6699FF"/>
    <a:srgbClr val="FF6600"/>
    <a:srgbClr val="B36611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6247" autoAdjust="0"/>
  </p:normalViewPr>
  <p:slideViewPr>
    <p:cSldViewPr snapToGrid="0">
      <p:cViewPr varScale="1">
        <p:scale>
          <a:sx n="115" d="100"/>
          <a:sy n="115" d="100"/>
        </p:scale>
        <p:origin x="10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A53BE-97B7-4A5E-AC40-9EAC4EC0179D}" type="datetimeFigureOut">
              <a:rPr lang="lt-LT" smtClean="0"/>
              <a:t>2026-05-20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B3F74-2659-4238-B64C-FF93F2D55B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2800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EAC50-9201-4716-ABAE-C90E07D51B4D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5"/>
            <a:ext cx="548640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6014D-7F8D-4552-998F-F5F001D77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8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6014D-7F8D-4552-998F-F5F001D77F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2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6014D-7F8D-4552-998F-F5F001D77F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1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3160" y="1196752"/>
            <a:ext cx="12283843" cy="1400158"/>
          </a:xfrm>
          <a:prstGeom prst="rect">
            <a:avLst/>
          </a:prstGeom>
          <a:gradFill flip="none" rotWithShape="1">
            <a:gsLst>
              <a:gs pos="100000">
                <a:schemeClr val="accent3">
                  <a:lumMod val="60000"/>
                  <a:lumOff val="40000"/>
                </a:schemeClr>
              </a:gs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800">
              <a:solidFill>
                <a:prstClr val="white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187360" y="980730"/>
            <a:ext cx="1740436" cy="186930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 userDrawn="1"/>
        </p:nvSpPr>
        <p:spPr>
          <a:xfrm>
            <a:off x="-41704" y="44624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 spc="100" baseline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t-LT" sz="1500" spc="0" dirty="0">
                <a:ln w="6350"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LIETUVOS KARIUOMENĖS</a:t>
            </a:r>
            <a:endParaRPr lang="en-US" sz="1500" spc="0" dirty="0">
              <a:ln w="6350"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  <a:p>
            <a:r>
              <a:rPr lang="lt-LT" sz="2000" spc="0" dirty="0">
                <a:ln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SAUSUMOS PAJĖGOS</a:t>
            </a:r>
            <a:endParaRPr lang="en-US" sz="2000" dirty="0">
              <a:ln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77069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 userDrawn="1"/>
        </p:nvSpPr>
        <p:spPr>
          <a:xfrm>
            <a:off x="9733526" y="656996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8B6468-B0BC-492C-9D01-07E185018575}" type="slidenum">
              <a:rPr kumimoji="0" lang="lt-LT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131733" y="-325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4334304" y="656996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69816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 userDrawn="1"/>
        </p:nvSpPr>
        <p:spPr>
          <a:xfrm>
            <a:off x="9733526" y="656996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8B6468-B0BC-492C-9D01-07E185018575}" type="slidenum">
              <a:rPr kumimoji="0" lang="lt-LT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131733" y="-325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4334304" y="656996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97979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rot="10800000">
            <a:off x="-24715" y="275958"/>
            <a:ext cx="12216713" cy="75040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768" y="302334"/>
            <a:ext cx="10479861" cy="678394"/>
          </a:xfrm>
        </p:spPr>
        <p:txBody>
          <a:bodyPr>
            <a:normAutofit/>
          </a:bodyPr>
          <a:lstStyle>
            <a:lvl1pPr algn="l"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  <a:r>
              <a:rPr lang="lt-LT" dirty="0"/>
              <a:t>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829" y="1628800"/>
            <a:ext cx="10972800" cy="4525963"/>
          </a:xfrm>
        </p:spPr>
        <p:txBody>
          <a:bodyPr/>
          <a:lstStyle>
            <a:lvl1pPr algn="just"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9743051" y="656996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fld id="{F88B6468-B0BC-492C-9D01-07E185018575}" type="slidenum">
              <a:rPr lang="lt-LT" sz="1000" smtClean="0">
                <a:solidFill>
                  <a:prstClr val="black"/>
                </a:solidFill>
              </a:rPr>
              <a:pPr/>
              <a:t>‹#›</a:t>
            </a:fld>
            <a:endParaRPr lang="lt-LT" sz="1000" dirty="0">
              <a:solidFill>
                <a:prstClr val="black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9198" y="388458"/>
            <a:ext cx="530201" cy="54147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141258" y="-325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KAS TNI</a:t>
            </a:r>
            <a:endParaRPr lang="lt-L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4343829" y="657463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KAS TNI</a:t>
            </a:r>
            <a:endParaRPr lang="lt-L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905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3160" y="1196752"/>
            <a:ext cx="12283843" cy="1400158"/>
          </a:xfrm>
          <a:prstGeom prst="rect">
            <a:avLst/>
          </a:prstGeom>
          <a:gradFill flip="none" rotWithShape="1">
            <a:gsLst>
              <a:gs pos="100000">
                <a:schemeClr val="accent3">
                  <a:lumMod val="60000"/>
                  <a:lumOff val="40000"/>
                </a:schemeClr>
              </a:gs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800">
              <a:solidFill>
                <a:prstClr val="white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65164" y="980730"/>
            <a:ext cx="2178267" cy="186930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 userDrawn="1"/>
        </p:nvSpPr>
        <p:spPr>
          <a:xfrm>
            <a:off x="-41704" y="44624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 spc="100" baseline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t-LT" sz="1500" spc="0" dirty="0">
                <a:ln w="6350"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LIETUVOS KARIUOMENĖS</a:t>
            </a:r>
            <a:endParaRPr lang="en-US" sz="1500" spc="0" dirty="0">
              <a:ln w="6350"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  <a:p>
            <a:r>
              <a:rPr lang="lt-LT" sz="2000" spc="0" dirty="0">
                <a:ln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SAUSUMOS PAJĖGOS</a:t>
            </a:r>
            <a:endParaRPr lang="en-US" sz="2000" dirty="0">
              <a:ln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732470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3160" y="2460890"/>
            <a:ext cx="12283843" cy="1400158"/>
          </a:xfrm>
          <a:prstGeom prst="rect">
            <a:avLst/>
          </a:prstGeom>
          <a:gradFill flip="none" rotWithShape="1">
            <a:gsLst>
              <a:gs pos="100000">
                <a:schemeClr val="accent3">
                  <a:lumMod val="60000"/>
                  <a:lumOff val="40000"/>
                </a:schemeClr>
              </a:gs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lt-LT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847863" y="638132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lt-LT" sz="1400" spc="100" dirty="0">
              <a:solidFill>
                <a:prstClr val="black"/>
              </a:solidFill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14931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3160" y="1196752"/>
            <a:ext cx="12283843" cy="1400158"/>
          </a:xfrm>
          <a:prstGeom prst="rect">
            <a:avLst/>
          </a:prstGeom>
          <a:gradFill flip="none" rotWithShape="1">
            <a:gsLst>
              <a:gs pos="100000">
                <a:schemeClr val="accent3">
                  <a:lumMod val="60000"/>
                  <a:lumOff val="40000"/>
                </a:schemeClr>
              </a:gs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800">
              <a:solidFill>
                <a:prstClr val="white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65164" y="980730"/>
            <a:ext cx="2178267" cy="186930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4847863" y="638132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lt-LT" sz="1400" spc="100" dirty="0">
                <a:solidFill>
                  <a:prstClr val="black"/>
                </a:solidFill>
                <a:ea typeface="Verdana" panose="020B0604030504040204" pitchFamily="34" charset="0"/>
              </a:rPr>
              <a:t>Neįslaptinta </a:t>
            </a: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41704" y="44624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 spc="100" baseline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t-LT" sz="1500" spc="0" dirty="0">
                <a:ln w="6350"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LIETUVOS KARIUOMENĖS</a:t>
            </a:r>
            <a:endParaRPr lang="en-US" sz="1500" spc="0" dirty="0">
              <a:ln w="6350"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  <a:p>
            <a:r>
              <a:rPr lang="lt-LT" sz="2000" spc="0" dirty="0">
                <a:ln>
                  <a:solidFill>
                    <a:prstClr val="black">
                      <a:lumMod val="95000"/>
                      <a:lumOff val="5000"/>
                    </a:prstClr>
                  </a:solidFill>
                </a:ln>
                <a:solidFill>
                  <a:srgbClr val="066131"/>
                </a:solidFill>
                <a:effectLst/>
              </a:rPr>
              <a:t>SAUSUMOS PAJĖGOS</a:t>
            </a:r>
            <a:endParaRPr lang="en-US" sz="2000" dirty="0">
              <a:ln>
                <a:solidFill>
                  <a:prstClr val="black">
                    <a:lumMod val="95000"/>
                    <a:lumOff val="5000"/>
                  </a:prstClr>
                </a:solidFill>
              </a:ln>
              <a:solidFill>
                <a:srgbClr val="06613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6282454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3160" y="2460890"/>
            <a:ext cx="12283843" cy="1400158"/>
          </a:xfrm>
          <a:prstGeom prst="rect">
            <a:avLst/>
          </a:prstGeom>
          <a:gradFill flip="none" rotWithShape="1">
            <a:gsLst>
              <a:gs pos="100000">
                <a:schemeClr val="accent3">
                  <a:lumMod val="60000"/>
                  <a:lumOff val="40000"/>
                </a:schemeClr>
              </a:gs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0" scaled="0"/>
            <a:tileRect/>
          </a:gradFill>
          <a:ln w="6350"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lt-LT" sz="4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847863" y="638132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lt-LT" sz="1400" spc="100" dirty="0">
              <a:solidFill>
                <a:prstClr val="black"/>
              </a:solidFill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4423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96964" y="6492875"/>
            <a:ext cx="4324044" cy="365125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 Arial"/>
              </a:defRPr>
            </a:lvl1pPr>
          </a:lstStyle>
          <a:p>
            <a:r>
              <a:rPr lang="en-US"/>
              <a:t>NEĮSLAPTINTA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0803" y="6445273"/>
            <a:ext cx="551167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3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 userDrawn="1"/>
        </p:nvSpPr>
        <p:spPr>
          <a:xfrm>
            <a:off x="9733526" y="656996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8B6468-B0BC-492C-9D01-07E185018575}" type="slidenum">
              <a:rPr kumimoji="0" lang="lt-LT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5" name="Footer Placeholder 4"/>
          <p:cNvSpPr txBox="1">
            <a:spLocks/>
          </p:cNvSpPr>
          <p:nvPr userDrawn="1"/>
        </p:nvSpPr>
        <p:spPr>
          <a:xfrm>
            <a:off x="4131733" y="-325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4334304" y="656996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55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9733526" y="6569968"/>
            <a:ext cx="2448949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8B6468-B0BC-492C-9D01-07E185018575}" type="slidenum">
              <a:rPr kumimoji="0" lang="lt-LT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131733" y="-325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4334304" y="656996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KAS TNI</a:t>
            </a:r>
            <a:endParaRPr kumimoji="0" lang="lt-LT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457616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79776" y="638133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t-LT" dirty="0">
                <a:solidFill>
                  <a:prstClr val="black">
                    <a:tint val="75000"/>
                  </a:prstClr>
                </a:solidFill>
              </a:rPr>
              <a:t>NEĮSLAPTINTA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CF19B-1781-4EFC-8E39-E0FD5B5EA5A7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74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spd="slow">
    <p:push dir="u"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image0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88502" y="1135146"/>
            <a:ext cx="6967524" cy="483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666" y="302334"/>
            <a:ext cx="10479861" cy="678394"/>
          </a:xfrm>
        </p:spPr>
        <p:txBody>
          <a:bodyPr>
            <a:normAutofit/>
          </a:bodyPr>
          <a:lstStyle/>
          <a:p>
            <a:r>
              <a:rPr lang="lt-LT" sz="2800" dirty="0"/>
              <a:t>Priedas Nr.1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PJVIB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Konteinerinės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stovyklos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elementų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schema</a:t>
            </a:r>
            <a:r>
              <a:rPr lang="lt-LT" sz="2800" dirty="0"/>
              <a:t> </a:t>
            </a:r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69892B-DA80-3E16-F92C-ECA65966DD90}"/>
              </a:ext>
            </a:extLst>
          </p:cNvPr>
          <p:cNvSpPr/>
          <p:nvPr/>
        </p:nvSpPr>
        <p:spPr>
          <a:xfrm>
            <a:off x="5719864" y="77821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618F4A-964E-143F-3F2C-C25EA6BBFA27}"/>
              </a:ext>
            </a:extLst>
          </p:cNvPr>
          <p:cNvSpPr/>
          <p:nvPr/>
        </p:nvSpPr>
        <p:spPr>
          <a:xfrm>
            <a:off x="5872264" y="6675274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0395626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9" y="342900"/>
            <a:ext cx="10479861" cy="678394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effectLst/>
                <a:latin typeface=" Arial"/>
                <a:ea typeface="Times New Roman" panose="02020603050405020304" pitchFamily="18" charset="0"/>
              </a:rPr>
              <a:t>Priedas Nr. 2 </a:t>
            </a:r>
            <a:r>
              <a:rPr lang="en-US" sz="2800" dirty="0">
                <a:effectLst/>
                <a:latin typeface=" Arial"/>
                <a:ea typeface="Times New Roman" panose="02020603050405020304" pitchFamily="18" charset="0"/>
              </a:rPr>
              <a:t>PJVIB </a:t>
            </a:r>
            <a:r>
              <a:rPr lang="en-US" sz="2800" dirty="0" err="1">
                <a:effectLst/>
                <a:latin typeface=" Arial"/>
                <a:ea typeface="Times New Roman" panose="02020603050405020304" pitchFamily="18" charset="0"/>
              </a:rPr>
              <a:t>kareivinių</a:t>
            </a:r>
            <a:r>
              <a:rPr lang="en-US" sz="28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 Arial"/>
                <a:ea typeface="Times New Roman" panose="02020603050405020304" pitchFamily="18" charset="0"/>
              </a:rPr>
              <a:t>principinės</a:t>
            </a:r>
            <a:r>
              <a:rPr lang="en-US" sz="28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 Arial"/>
                <a:ea typeface="Times New Roman" panose="02020603050405020304" pitchFamily="18" charset="0"/>
              </a:rPr>
              <a:t>schemos</a:t>
            </a:r>
            <a:r>
              <a:rPr lang="lt-LT" sz="2800" dirty="0">
                <a:effectLst/>
                <a:latin typeface=" Arial"/>
                <a:ea typeface="Times New Roman" panose="02020603050405020304" pitchFamily="18" charset="0"/>
              </a:rPr>
              <a:t> (1.1.)</a:t>
            </a:r>
            <a:endParaRPr lang="en-US" sz="2800" dirty="0">
              <a:latin typeface=" 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74196A-00B0-E5A4-88C5-ADF36FA24A23}"/>
              </a:ext>
            </a:extLst>
          </p:cNvPr>
          <p:cNvSpPr/>
          <p:nvPr/>
        </p:nvSpPr>
        <p:spPr>
          <a:xfrm>
            <a:off x="5719864" y="77821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585891-405C-1383-4797-F38D1132D5B2}"/>
              </a:ext>
            </a:extLst>
          </p:cNvPr>
          <p:cNvSpPr/>
          <p:nvPr/>
        </p:nvSpPr>
        <p:spPr>
          <a:xfrm>
            <a:off x="5870741" y="6712085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graphicFrame>
        <p:nvGraphicFramePr>
          <p:cNvPr id="19" name="Content Placeholder 18">
            <a:extLst>
              <a:ext uri="{FF2B5EF4-FFF2-40B4-BE49-F238E27FC236}">
                <a16:creationId xmlns:a16="http://schemas.microsoft.com/office/drawing/2014/main" id="{407B17BB-A5E3-87B2-14C0-C180B9A355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030015"/>
              </p:ext>
            </p:extLst>
          </p:nvPr>
        </p:nvGraphicFramePr>
        <p:xfrm>
          <a:off x="914400" y="1150185"/>
          <a:ext cx="9912683" cy="5089294"/>
        </p:xfrm>
        <a:graphic>
          <a:graphicData uri="http://schemas.openxmlformats.org/drawingml/2006/table">
            <a:tbl>
              <a:tblPr/>
              <a:tblGrid>
                <a:gridCol w="81923">
                  <a:extLst>
                    <a:ext uri="{9D8B030D-6E8A-4147-A177-3AD203B41FA5}">
                      <a16:colId xmlns:a16="http://schemas.microsoft.com/office/drawing/2014/main" val="395157274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6079074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3877910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94134779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60135302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71891301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14069564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38673613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62395249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91368961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34041713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28193103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06126483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13371808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12762791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3172048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78844557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92655769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87747380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58879413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9024750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46292538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13708279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64996304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35032128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3512716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77734228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68091245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36827194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62069221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10586570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98032251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81521385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86195881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02754036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66447120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54735882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23753295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35673731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96090098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51598662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7028478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20757462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70951266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58185186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70250786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7102405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88732052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30632856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60749871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95983657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1444989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92879893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13171778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09602422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11020320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31346522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090530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24577037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2434482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41290333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7010047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1044191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42552386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18948655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53001943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45501187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14635873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735927926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06842122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77169499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35892961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05654218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342829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5330243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57319911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04547132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13955083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4227923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77916354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2973123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07687711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54033289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22725113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07976174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72604275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17136829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48681001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17497469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7833021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1492613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64693300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2347636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957904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51199437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6056615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804023701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37025785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53580714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04898715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78565716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21769846"/>
                    </a:ext>
                  </a:extLst>
                </a:gridCol>
                <a:gridCol w="27202">
                  <a:extLst>
                    <a:ext uri="{9D8B030D-6E8A-4147-A177-3AD203B41FA5}">
                      <a16:colId xmlns:a16="http://schemas.microsoft.com/office/drawing/2014/main" val="1405386951"/>
                    </a:ext>
                  </a:extLst>
                </a:gridCol>
                <a:gridCol w="54721">
                  <a:extLst>
                    <a:ext uri="{9D8B030D-6E8A-4147-A177-3AD203B41FA5}">
                      <a16:colId xmlns:a16="http://schemas.microsoft.com/office/drawing/2014/main" val="181025166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54602895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93726350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02281433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47333832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55276244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94704353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38867478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55226085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394699379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349926514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153475682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413322001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036463991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55102291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01534700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3846579167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2910204168"/>
                    </a:ext>
                  </a:extLst>
                </a:gridCol>
                <a:gridCol w="81923">
                  <a:extLst>
                    <a:ext uri="{9D8B030D-6E8A-4147-A177-3AD203B41FA5}">
                      <a16:colId xmlns:a16="http://schemas.microsoft.com/office/drawing/2014/main" val="1920650755"/>
                    </a:ext>
                  </a:extLst>
                </a:gridCol>
              </a:tblGrid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760926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97997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006517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45012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99782"/>
                  </a:ext>
                </a:extLst>
              </a:tr>
              <a:tr h="27384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72375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gridSpan="5">
                  <a:txBody>
                    <a:bodyPr/>
                    <a:lstStyle/>
                    <a:p>
                      <a:pPr algn="l" fontAlgn="b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(kareivinių budėtojo)</a:t>
                      </a: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1</a:t>
                      </a:r>
                      <a:b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2</a:t>
                      </a:r>
                      <a:b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3</a:t>
                      </a:r>
                      <a:b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Buitinė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1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2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1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1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79309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648271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67094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765366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19178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79092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88113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(PIETVAKARIAI)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(ŠIAURĖS RYTAI)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578046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610019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541512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26025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159377"/>
                  </a:ext>
                </a:extLst>
              </a:tr>
              <a:tr h="60772">
                <a:tc rowSpan="2" gridSpan="4">
                  <a:txBody>
                    <a:bodyPr/>
                    <a:lstStyle/>
                    <a:p>
                      <a:pPr algn="ctr" fontAlgn="b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~15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52122"/>
                  </a:ext>
                </a:extLst>
              </a:tr>
              <a:tr h="159531">
                <a:tc gridSpan="4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 gridSpan="69">
                  <a:txBody>
                    <a:bodyPr/>
                    <a:lstStyle/>
                    <a:p>
                      <a:pPr algn="ctr" fontAlgn="ctr"/>
                      <a:r>
                        <a:rPr lang="lt-LT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PJVIB Kareivinės Nr. 1. // 1 Aukšto praėjimas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7033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692859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23890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62040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Dienos tarnybos 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patalpa(Kareivinių budėtojo)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Ginklinės patalpa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Serverinės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Džiovyklos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 tualetas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 tualetas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patalpa-dušas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patalpa-dušas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Skalbyklos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3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4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6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5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85849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675077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726372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81701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76001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24934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7945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6718067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474294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821932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87169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6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390848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623874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032271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pPr algn="ctr" fontAlgn="b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~57,5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87043"/>
                  </a:ext>
                </a:extLst>
              </a:tr>
              <a:tr h="159531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764268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355004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8494425"/>
                  </a:ext>
                </a:extLst>
              </a:tr>
              <a:tr h="121726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684047"/>
                  </a:ext>
                </a:extLst>
              </a:tr>
              <a:tr h="11035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866994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gridSpan="10">
                  <a:txBody>
                    <a:bodyPr/>
                    <a:lstStyle/>
                    <a:p>
                      <a:pPr algn="l" fontAlgn="b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vietos)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2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1">
                  <a:txBody>
                    <a:bodyPr/>
                    <a:lstStyle/>
                    <a:p>
                      <a:pPr algn="ctr" fontAlgn="ctr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Karių laisvalaikio ir poilsio patalpa </a:t>
                      </a:r>
                      <a:b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182618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397077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559269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004699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84059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253668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43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(PIETVAKARIAI)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(ŠIAURĖS RYTAI)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53456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22197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76415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38527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661730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498156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3" gridSpan="69">
                  <a:txBody>
                    <a:bodyPr/>
                    <a:lstStyle/>
                    <a:p>
                      <a:pPr algn="ctr" fontAlgn="ctr"/>
                      <a:r>
                        <a:rPr lang="lt-LT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PJVIB Kareivinės Nr. 1. // 2 Aukšto praėjimas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77410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546012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96176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95830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4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4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1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3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728866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143928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408379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1791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8878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435375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389578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522163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56975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142051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13826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54407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966094"/>
                  </a:ext>
                </a:extLst>
              </a:tr>
              <a:tr h="60772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958354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SpPr/>
          <p:nvPr/>
        </p:nvSpPr>
        <p:spPr>
          <a:xfrm>
            <a:off x="12738100" y="141065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SpPr/>
          <p:nvPr/>
        </p:nvSpPr>
        <p:spPr>
          <a:xfrm>
            <a:off x="12738100" y="367633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000000-0008-0000-0400-000006000000}"/>
              </a:ext>
            </a:extLst>
          </p:cNvPr>
          <p:cNvSpPr/>
          <p:nvPr/>
        </p:nvSpPr>
        <p:spPr>
          <a:xfrm>
            <a:off x="12738100" y="141065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SpPr/>
          <p:nvPr/>
        </p:nvSpPr>
        <p:spPr>
          <a:xfrm>
            <a:off x="12738100" y="367633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000000-0008-0000-0400-00000C000000}"/>
              </a:ext>
            </a:extLst>
          </p:cNvPr>
          <p:cNvSpPr/>
          <p:nvPr/>
        </p:nvSpPr>
        <p:spPr>
          <a:xfrm>
            <a:off x="12738100" y="367633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0000000-0008-0000-0400-000010000000}"/>
              </a:ext>
            </a:extLst>
          </p:cNvPr>
          <p:cNvSpPr/>
          <p:nvPr/>
        </p:nvSpPr>
        <p:spPr>
          <a:xfrm>
            <a:off x="12738100" y="141065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0000000-0008-0000-0400-000011000000}"/>
              </a:ext>
            </a:extLst>
          </p:cNvPr>
          <p:cNvSpPr/>
          <p:nvPr/>
        </p:nvSpPr>
        <p:spPr>
          <a:xfrm>
            <a:off x="12738100" y="14106525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45397368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4453-B9D4-524F-4E05-CBABCDFF0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dirty="0">
                <a:effectLst/>
                <a:latin typeface=" Arial"/>
                <a:ea typeface="Times New Roman" panose="02020603050405020304" pitchFamily="18" charset="0"/>
              </a:rPr>
              <a:t>Priedas Nr. 2 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PJVIB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kareivinių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principinės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schemos</a:t>
            </a:r>
            <a:r>
              <a:rPr lang="lt-LT" sz="3200" dirty="0">
                <a:effectLst/>
                <a:latin typeface=" Arial"/>
                <a:ea typeface="Times New Roman" panose="02020603050405020304" pitchFamily="18" charset="0"/>
              </a:rPr>
              <a:t> (1.2.)</a:t>
            </a:r>
            <a:endParaRPr lang="lt-L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40D2A4-65C6-4447-F7CD-7D8617F8F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131393"/>
              </p:ext>
            </p:extLst>
          </p:nvPr>
        </p:nvGraphicFramePr>
        <p:xfrm>
          <a:off x="1086328" y="980728"/>
          <a:ext cx="9933828" cy="5460154"/>
        </p:xfrm>
        <a:graphic>
          <a:graphicData uri="http://schemas.openxmlformats.org/drawingml/2006/table">
            <a:tbl>
              <a:tblPr/>
              <a:tblGrid>
                <a:gridCol w="80532">
                  <a:extLst>
                    <a:ext uri="{9D8B030D-6E8A-4147-A177-3AD203B41FA5}">
                      <a16:colId xmlns:a16="http://schemas.microsoft.com/office/drawing/2014/main" val="379205419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01472761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5348049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54215031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93178860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76270529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59957654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5544406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7092995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4004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52848858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60560777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402112659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34959645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116098591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79706470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42115969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401173343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591267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17814564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85743188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94691084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2810051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74411391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59417479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8659290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563662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7067078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63260103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42718161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9122526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89297057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2030901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3250901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45399019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4698848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94805940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93043399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22338491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51393145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0107460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73305905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90131416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55665368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73512428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77123983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74702237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40847960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98105839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41329382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5789804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2269956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93018760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27876365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16666282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48991035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32286315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5303003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1312211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76840425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51410611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7999711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81659888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5005302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22497263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80258229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9819365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93923054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847983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01182954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83895425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99288167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66855553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488369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87238414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77702031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0018396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84050350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77517019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5670817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78594205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9946262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53853799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03553539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311363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3569004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415796200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00422502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4340611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51606076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31087625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91473305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443578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1930129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19810849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81948678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81682208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4120060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56572611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2836713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7026350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7238015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83718018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60179094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03566907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4019017610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27728471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26503737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91895816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2736350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979991372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21397574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74935821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20346164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136452221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124912703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36936152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4228702065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876912398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2478509124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960725676"/>
                    </a:ext>
                  </a:extLst>
                </a:gridCol>
                <a:gridCol w="80532">
                  <a:extLst>
                    <a:ext uri="{9D8B030D-6E8A-4147-A177-3AD203B41FA5}">
                      <a16:colId xmlns:a16="http://schemas.microsoft.com/office/drawing/2014/main" val="3011085013"/>
                    </a:ext>
                  </a:extLst>
                </a:gridCol>
              </a:tblGrid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45468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62341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47033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15121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16884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34586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(kareivinių budėtojo)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1</a:t>
                      </a:r>
                      <a:b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2</a:t>
                      </a:r>
                      <a:b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Sandėlis Nr. 3</a:t>
                      </a:r>
                      <a:b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Buitinė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1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2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1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65570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00267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65485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61332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6495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778500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52789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(PIETVAKARIAI)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(ŠIAURĖS RYTAI)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01279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59063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845606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67098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821833"/>
                  </a:ext>
                </a:extLst>
              </a:tr>
              <a:tr h="64570">
                <a:tc rowSpan="2" gridSpan="4">
                  <a:txBody>
                    <a:bodyPr/>
                    <a:lstStyle/>
                    <a:p>
                      <a:pPr algn="ctr" fontAlgn="b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~15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246602"/>
                  </a:ext>
                </a:extLst>
              </a:tr>
              <a:tr h="172547">
                <a:tc gridSpan="4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 gridSpan="69">
                  <a:txBody>
                    <a:bodyPr/>
                    <a:lstStyle/>
                    <a:p>
                      <a:pPr algn="ctr" fontAlgn="ctr"/>
                      <a:r>
                        <a:rPr lang="lt-LT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PJVIB Kareivinės Nr. 2. // 1 Aukšto praėjimas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06000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4570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647853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94646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Dienos tarnybos 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(Kareivinių budėtojo)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Ginklinės patalpa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Serverinės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Džiovyklos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 tualetas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 tualetas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patalpa-dušas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patalpa-dušas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Skalbyklos patalpa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3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4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Poilsio patalpos Nr. 5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419686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05963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828963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01728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0059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23654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78007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49523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35143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18872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50181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16741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54530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497323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pPr algn="ctr" fontAlgn="b"/>
                      <a:r>
                        <a:rPr lang="lt-L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~57,5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97955"/>
                  </a:ext>
                </a:extLst>
              </a:tr>
              <a:tr h="172547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5513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69768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21101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8420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60228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vietos)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1 konteinerio</a:t>
                      </a:r>
                      <a:b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vietų)</a:t>
                      </a:r>
                      <a:br>
                        <a:rPr lang="pt-B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pt-BR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2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Karių laisvalaikio ir poilsio patalpa </a:t>
                      </a:r>
                      <a:b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kont.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51329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95473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769867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70452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002057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06572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19233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(PIETVAKARIAI)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Laiptinė (ŠIAURĖS RYTAI)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67540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39365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61318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3477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6779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13971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3" gridSpan="69">
                  <a:txBody>
                    <a:bodyPr/>
                    <a:lstStyle/>
                    <a:p>
                      <a:pPr algn="ctr" fontAlgn="ctr"/>
                      <a:r>
                        <a:rPr lang="lt-LT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PJVIB Kareivinės Nr. 2. // 2 Aukšto praėjimas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77947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04297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9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7651698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252481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4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4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2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Mokymo klasės 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patalpa Nr. 3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lt-L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</a:t>
                      </a: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913299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37552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94736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81712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956107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48015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40445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199236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257535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24952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184397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283443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998044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757740"/>
                  </a:ext>
                </a:extLst>
              </a:tr>
              <a:tr h="64570"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852099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SpPr/>
          <p:nvPr/>
        </p:nvSpPr>
        <p:spPr>
          <a:xfrm>
            <a:off x="12917488" y="1514793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SpPr/>
          <p:nvPr/>
        </p:nvSpPr>
        <p:spPr>
          <a:xfrm>
            <a:off x="12917488" y="3981768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000000-0008-0000-0500-000006000000}"/>
              </a:ext>
            </a:extLst>
          </p:cNvPr>
          <p:cNvSpPr/>
          <p:nvPr/>
        </p:nvSpPr>
        <p:spPr>
          <a:xfrm>
            <a:off x="12917488" y="1514793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SpPr/>
          <p:nvPr/>
        </p:nvSpPr>
        <p:spPr>
          <a:xfrm>
            <a:off x="12917488" y="3981768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000000-0008-0000-0500-00000C000000}"/>
              </a:ext>
            </a:extLst>
          </p:cNvPr>
          <p:cNvSpPr/>
          <p:nvPr/>
        </p:nvSpPr>
        <p:spPr>
          <a:xfrm>
            <a:off x="12917488" y="3981768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00000-0008-0000-0500-000010000000}"/>
              </a:ext>
            </a:extLst>
          </p:cNvPr>
          <p:cNvSpPr/>
          <p:nvPr/>
        </p:nvSpPr>
        <p:spPr>
          <a:xfrm>
            <a:off x="12917488" y="1514793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000000-0008-0000-0500-000011000000}"/>
              </a:ext>
            </a:extLst>
          </p:cNvPr>
          <p:cNvSpPr/>
          <p:nvPr/>
        </p:nvSpPr>
        <p:spPr>
          <a:xfrm>
            <a:off x="12917488" y="15147935"/>
            <a:ext cx="277576" cy="2703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4CD5CF-B85C-C9A3-7BD9-6E4B86F80109}"/>
              </a:ext>
            </a:extLst>
          </p:cNvPr>
          <p:cNvSpPr/>
          <p:nvPr/>
        </p:nvSpPr>
        <p:spPr>
          <a:xfrm>
            <a:off x="5870741" y="6712085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ACF3AB5-34CC-0947-D83A-AE7B6A073C5A}"/>
              </a:ext>
            </a:extLst>
          </p:cNvPr>
          <p:cNvSpPr/>
          <p:nvPr/>
        </p:nvSpPr>
        <p:spPr>
          <a:xfrm>
            <a:off x="5649544" y="54798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6717038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43C22-5CC2-1C66-7EAD-086BEDDFB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dirty="0">
                <a:effectLst/>
                <a:latin typeface=" Arial"/>
                <a:ea typeface="Times New Roman" panose="02020603050405020304" pitchFamily="18" charset="0"/>
              </a:rPr>
              <a:t>Priedas Nr. 2 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PJVIB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kareivinių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principinės</a:t>
            </a:r>
            <a:r>
              <a:rPr lang="en-US" sz="3200" dirty="0">
                <a:effectLst/>
                <a:latin typeface=" Arial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 Arial"/>
                <a:ea typeface="Times New Roman" panose="02020603050405020304" pitchFamily="18" charset="0"/>
              </a:rPr>
              <a:t>schemos</a:t>
            </a:r>
            <a:r>
              <a:rPr lang="lt-LT" sz="3200" dirty="0">
                <a:effectLst/>
                <a:latin typeface=" Arial"/>
                <a:ea typeface="Times New Roman" panose="02020603050405020304" pitchFamily="18" charset="0"/>
              </a:rPr>
              <a:t> (1.3.)</a:t>
            </a:r>
            <a:endParaRPr lang="lt-LT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6C20C28-BCC5-491C-E97C-534D8CF311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127275"/>
              </p:ext>
            </p:extLst>
          </p:nvPr>
        </p:nvGraphicFramePr>
        <p:xfrm>
          <a:off x="2622066" y="752472"/>
          <a:ext cx="7359016" cy="4901736"/>
        </p:xfrm>
        <a:graphic>
          <a:graphicData uri="http://schemas.openxmlformats.org/drawingml/2006/table">
            <a:tbl>
              <a:tblPr/>
              <a:tblGrid>
                <a:gridCol w="131411">
                  <a:extLst>
                    <a:ext uri="{9D8B030D-6E8A-4147-A177-3AD203B41FA5}">
                      <a16:colId xmlns:a16="http://schemas.microsoft.com/office/drawing/2014/main" val="3609013541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83767664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83105301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404294947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164637015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93153444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976025074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76259792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78313732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155473284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50454144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76461562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61283550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69368238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8804059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27103779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01366677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115852669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82717791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4002195747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39048123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403233054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50136641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941310549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81858511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083219474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85124951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58770027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49944373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550323937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94473477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699683282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715723045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2207575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28457867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86799864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239338729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99378992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139604548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61710105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613912119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87089514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411002861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64127805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2846809631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557528841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713083417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915974392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4214368464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808170902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1711068677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869188866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983051251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273201260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514837373"/>
                    </a:ext>
                  </a:extLst>
                </a:gridCol>
                <a:gridCol w="131411">
                  <a:extLst>
                    <a:ext uri="{9D8B030D-6E8A-4147-A177-3AD203B41FA5}">
                      <a16:colId xmlns:a16="http://schemas.microsoft.com/office/drawing/2014/main" val="3764521265"/>
                    </a:ext>
                  </a:extLst>
                </a:gridCol>
              </a:tblGrid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839165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479226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412164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200153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27187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390063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 tualetas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(2 darbo vietos)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120943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0397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420310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94909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60337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97524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255565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gridSpan="5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81563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505382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51628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67596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099784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4">
                  <a:txBody>
                    <a:bodyPr/>
                    <a:lstStyle/>
                    <a:p>
                      <a:pPr algn="ctr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~15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5" gridSpan="38"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Kareivinės Nr. 3. // Praėjimas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426882"/>
                  </a:ext>
                </a:extLst>
              </a:tr>
              <a:tr h="197256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8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591792"/>
                  </a:ext>
                </a:extLst>
              </a:tr>
              <a:tr h="197256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8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993482"/>
                  </a:ext>
                </a:extLst>
              </a:tr>
              <a:tr h="197256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8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299650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8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7438185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Sanitarinė patalpa-dušas 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5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3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 darbo vieta)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10">
                  <a:txBody>
                    <a:bodyPr/>
                    <a:lstStyle/>
                    <a:p>
                      <a:pPr algn="ctr" fontAlgn="ctr"/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Darbo (administracinė) patalpa iš 2 konteinerių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(4 darbo vietos)</a:t>
                      </a:r>
                      <a:br>
                        <a:rPr lang="lt-LT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gridSpan="5">
                  <a:txBody>
                    <a:bodyPr/>
                    <a:lstStyle/>
                    <a:p>
                      <a:pPr algn="ctr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1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96216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472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138892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55951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953134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521947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08012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39178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324000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685642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967082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t-L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984434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2356908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4">
                  <a:txBody>
                    <a:bodyPr/>
                    <a:lstStyle/>
                    <a:p>
                      <a:pPr algn="ctr" fontAlgn="b"/>
                      <a:r>
                        <a:rPr lang="lt-L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~20 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198991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943043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41"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690676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429116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057955"/>
                  </a:ext>
                </a:extLst>
              </a:tr>
              <a:tr h="110512"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5708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SpPr/>
          <p:nvPr/>
        </p:nvSpPr>
        <p:spPr>
          <a:xfrm>
            <a:off x="11525250" y="14244638"/>
            <a:ext cx="190500" cy="2657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00000-0008-0000-0600-000006000000}"/>
              </a:ext>
            </a:extLst>
          </p:cNvPr>
          <p:cNvSpPr/>
          <p:nvPr/>
        </p:nvSpPr>
        <p:spPr>
          <a:xfrm>
            <a:off x="40147875" y="14230350"/>
            <a:ext cx="200025" cy="2733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3" name="Left-Right Arrow 7">
            <a:extLst>
              <a:ext uri="{FF2B5EF4-FFF2-40B4-BE49-F238E27FC236}">
                <a16:creationId xmlns:a16="http://schemas.microsoft.com/office/drawing/2014/main" id="{00000000-0008-0000-0600-000008000000}"/>
              </a:ext>
            </a:extLst>
          </p:cNvPr>
          <p:cNvSpPr/>
          <p:nvPr/>
        </p:nvSpPr>
        <p:spPr>
          <a:xfrm rot="10800000">
            <a:off x="11609388" y="27041475"/>
            <a:ext cx="30081537" cy="628650"/>
          </a:xfrm>
          <a:prstGeom prst="leftRightArrow">
            <a:avLst>
              <a:gd name="adj1" fmla="val 50000"/>
              <a:gd name="adj2" fmla="val 11764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F4580D-9348-B4D5-DD65-CC136EF9E6A2}"/>
              </a:ext>
            </a:extLst>
          </p:cNvPr>
          <p:cNvSpPr/>
          <p:nvPr/>
        </p:nvSpPr>
        <p:spPr>
          <a:xfrm>
            <a:off x="5870741" y="6712085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F3C233B-CFF0-CB00-CDEF-4CBD8941CB30}"/>
              </a:ext>
            </a:extLst>
          </p:cNvPr>
          <p:cNvSpPr/>
          <p:nvPr/>
        </p:nvSpPr>
        <p:spPr>
          <a:xfrm>
            <a:off x="5543964" y="97253"/>
            <a:ext cx="807396" cy="13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31652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D29044B1077148B1E032972368D6EE" ma:contentTypeVersion="1" ma:contentTypeDescription="Create a new document." ma:contentTypeScope="" ma:versionID="b5b6ec28f53591ca6822e316d6f1e270">
  <xsd:schema xmlns:xsd="http://www.w3.org/2001/XMLSchema" xmlns:xs="http://www.w3.org/2001/XMLSchema" xmlns:p="http://schemas.microsoft.com/office/2006/metadata/properties" xmlns:ns2="342471d5-fa97-44fe-baac-a28bb7ee9a6d" targetNamespace="http://schemas.microsoft.com/office/2006/metadata/properties" ma:root="true" ma:fieldsID="74c99c7acc0ecb45924aa7be0f6dcc0d" ns2:_="">
    <xsd:import namespace="342471d5-fa97-44fe-baac-a28bb7ee9a6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471d5-fa97-44fe-baac-a28bb7ee9a6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42471d5-fa97-44fe-baac-a28bb7ee9a6d">NA6HU5XJFDA6-1554729042-157</_dlc_DocId>
    <_dlc_DocIdUrl xmlns="342471d5-fa97-44fe-baac-a28bb7ee9a6d">
      <Url>http://sp.mil.lt/SPV/_layouts/15/DocIdRedir.aspx?ID=NA6HU5XJFDA6-1554729042-157</Url>
      <Description>NA6HU5XJFDA6-1554729042-157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6CEBBA-075E-49BE-B2CE-1EE68B7E6B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471d5-fa97-44fe-baac-a28bb7ee9a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428C23-4F6E-4763-ABDE-397C089242D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42471d5-fa97-44fe-baac-a28bb7ee9a6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1D841C-E69B-4FDC-8598-71AE14D8B8CA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F474311-9627-4654-90F6-D5712E4B7B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13978</TotalTime>
  <Words>1888</Words>
  <Application>Microsoft Office PowerPoint</Application>
  <PresentationFormat>Widescreen</PresentationFormat>
  <Paragraphs>1067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 Arial</vt:lpstr>
      <vt:lpstr>Arial</vt:lpstr>
      <vt:lpstr>Calibri</vt:lpstr>
      <vt:lpstr>Times New Roman</vt:lpstr>
      <vt:lpstr>Verdana</vt:lpstr>
      <vt:lpstr>8_Office Theme</vt:lpstr>
      <vt:lpstr>Priedas Nr.1 PJVIB Konteinerinės stovyklos elementų schema </vt:lpstr>
      <vt:lpstr>Priedas Nr. 2 PJVIB kareivinių principinės schemos (1.1.)</vt:lpstr>
      <vt:lpstr>Priedas Nr. 2 PJVIB kareivinių principinės schemos (1.2.)</vt:lpstr>
      <vt:lpstr>Priedas Nr. 2 PJVIB kareivinių principinės schemos (1.3.)</vt:lpstr>
    </vt:vector>
  </TitlesOfParts>
  <Company>ITT prie KAM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 domain task forces</dc:title>
  <dc:creator>Sandra Strakšienė</dc:creator>
  <cp:lastModifiedBy>Windows User</cp:lastModifiedBy>
  <cp:revision>1778</cp:revision>
  <cp:lastPrinted>2024-07-11T07:34:24Z</cp:lastPrinted>
  <dcterms:created xsi:type="dcterms:W3CDTF">2023-08-28T10:57:50Z</dcterms:created>
  <dcterms:modified xsi:type="dcterms:W3CDTF">2026-05-20T10:32:50Z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0x01010085D29044B1077148B1E032972368D6EE</vt:lpwstr>
  </property>
  <property fmtid="{D5CDD505-2E9C-101B-9397-08002B2CF9AE}" pid="3" name="_dlc_DocIdItemGuid">
    <vt:lpwstr>c06a4901-3126-4458-917f-450af8f1fd38</vt:lpwstr>
  </property>
</Properties>
</file>