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36"/>
  </p:notesMasterIdLst>
  <p:handoutMasterIdLst>
    <p:handoutMasterId r:id="rId37"/>
  </p:handoutMasterIdLst>
  <p:sldIdLst>
    <p:sldId id="533" r:id="rId5"/>
    <p:sldId id="422" r:id="rId6"/>
    <p:sldId id="423" r:id="rId7"/>
    <p:sldId id="421" r:id="rId8"/>
    <p:sldId id="427" r:id="rId9"/>
    <p:sldId id="507" r:id="rId10"/>
    <p:sldId id="483" r:id="rId11"/>
    <p:sldId id="484" r:id="rId12"/>
    <p:sldId id="485" r:id="rId13"/>
    <p:sldId id="490" r:id="rId14"/>
    <p:sldId id="538" r:id="rId15"/>
    <p:sldId id="556" r:id="rId16"/>
    <p:sldId id="539" r:id="rId17"/>
    <p:sldId id="493" r:id="rId18"/>
    <p:sldId id="555" r:id="rId19"/>
    <p:sldId id="499" r:id="rId20"/>
    <p:sldId id="561" r:id="rId21"/>
    <p:sldId id="532" r:id="rId22"/>
    <p:sldId id="562" r:id="rId23"/>
    <p:sldId id="547" r:id="rId24"/>
    <p:sldId id="548" r:id="rId25"/>
    <p:sldId id="478" r:id="rId26"/>
    <p:sldId id="550" r:id="rId27"/>
    <p:sldId id="557" r:id="rId28"/>
    <p:sldId id="551" r:id="rId29"/>
    <p:sldId id="552" r:id="rId30"/>
    <p:sldId id="521" r:id="rId31"/>
    <p:sldId id="558" r:id="rId32"/>
    <p:sldId id="560" r:id="rId33"/>
    <p:sldId id="559" r:id="rId34"/>
    <p:sldId id="302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AD5E3CB-AEFB-8D47-98D1-042749E591CF}" name="Elena Šerepėkienė" initials="EŠ" userId="S::elena.serepekiene@vpt.lt::1165003e-1bc1-4725-a88e-f9337cde254f" providerId="AD"/>
  <p188:author id="{C2F30CD0-1A4A-3E30-5D93-03B1D498DA81}" name="Viktorija Namavičienė" initials="VN" userId="S::viktorija.namaviciene@vpt.lt::770ee7b1-26ef-4989-be86-99569310602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AF00"/>
    <a:srgbClr val="FDEA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02" autoAdjust="0"/>
    <p:restoredTop sz="94370" autoAdjust="0"/>
  </p:normalViewPr>
  <p:slideViewPr>
    <p:cSldViewPr snapToGrid="0">
      <p:cViewPr varScale="1">
        <p:scale>
          <a:sx n="100" d="100"/>
          <a:sy n="100" d="100"/>
        </p:scale>
        <p:origin x="432" y="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8/10/relationships/authors" Target="author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E942CB9-EEC7-A3EA-951D-C7EBC1FE025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DF2899D-0AF0-7C4F-1B7A-44D85C6234D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F855E-8EDD-4F44-88D1-7BEEE4F8A65C}" type="datetimeFigureOut">
              <a:rPr lang="en-GB" smtClean="0"/>
              <a:t>15/05/2026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A3C0B7-A538-A1DA-04CF-CA9248BD49B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BBD122-24A6-6534-01B2-176E8DC91C0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D8BCC6-5813-45BA-B485-47BCAA9FF6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306675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99921A-8D5E-4F5E-ABFC-449DBA3710DA}" type="datetimeFigureOut">
              <a:rPr lang="en-GB" smtClean="0"/>
              <a:t>15/05/2026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C1CEC2-438D-46D7-B767-1EACDABC8F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278426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Pavadinimo skaidr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Antrinis pavadinima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lt-LT"/>
              <a:t>Spustelėję redag. ruoš. paantrš. stilių</a:t>
            </a:r>
            <a:endParaRPr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9D071-1170-438C-9B38-2C289A4F1963}" type="datetime1">
              <a:rPr lang="en-US" smtClean="0"/>
              <a:t>5/15/2026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4466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Pavadinimas ir vertikalus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Vertikalaus teksto vietos rezervavimo ženklas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8BD37-EE07-4CB8-9026-22E12E2F7966}" type="datetime1">
              <a:rPr lang="en-US" smtClean="0"/>
              <a:t>5/15/2026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8227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us pavadinimas ir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us pavadinima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Vertikalaus teksto vietos rezervavimo ženklas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ACE21-2E89-4596-B3A4-F69305C86E74}" type="datetime1">
              <a:rPr lang="en-US" smtClean="0"/>
              <a:t>5/15/2026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756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avadinimas ir turiny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03F64-F36F-48E2-BE23-E6E248A2AF1B}" type="datetime1">
              <a:rPr lang="en-US" smtClean="0"/>
              <a:t>5/15/2026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>
          <a:xfrm>
            <a:off x="8610600" y="6432550"/>
            <a:ext cx="2743200" cy="365125"/>
          </a:xfrm>
        </p:spPr>
        <p:txBody>
          <a:bodyPr/>
          <a:lstStyle>
            <a:lvl1pPr>
              <a:defRPr sz="2400">
                <a:solidFill>
                  <a:schemeClr val="accent4"/>
                </a:solidFill>
              </a:defRPr>
            </a:lvl1pPr>
          </a:lstStyle>
          <a:p>
            <a:fld id="{49EC5416-78B8-4F37-B286-A40543F63F6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170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kcijos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t-LT"/>
              <a:t>Spustelėję redag. ruoš. teksto stilių</a:t>
            </a:r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250C6-CBBE-42ED-A7CA-6389DFBB7034}" type="datetime1">
              <a:rPr lang="en-US" smtClean="0"/>
              <a:t>5/15/2026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059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 turinia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5" name="Datos vietos rezervavimo ženkla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7F3E4-3797-4DC8-8D2D-5D1844D8C31C}" type="datetime1">
              <a:rPr lang="en-US" smtClean="0"/>
              <a:t>5/15/2026</a:t>
            </a:fld>
            <a:endParaRPr lang="en-US"/>
          </a:p>
        </p:txBody>
      </p:sp>
      <p:sp>
        <p:nvSpPr>
          <p:cNvPr id="6" name="Poraštės vietos rezervavimo ženkla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kaidrės numerio vietos rezervavimo ženkla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602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Lyg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/>
              <a:t>Spustelėję redag. ruoš. teksto stilių</a:t>
            </a:r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5" name="Teksto vietos rezervavimo ženklas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/>
              <a:t>Spustelėję redag. ruoš. teksto stilių</a:t>
            </a:r>
          </a:p>
        </p:txBody>
      </p:sp>
      <p:sp>
        <p:nvSpPr>
          <p:cNvPr id="6" name="Turinio vietos rezervavimo ženklas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7" name="Datos vietos rezervavimo ženklas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CD84-EE68-4B18-B9A9-AE82EE5B64F4}" type="datetime1">
              <a:rPr lang="en-US" smtClean="0"/>
              <a:t>5/15/2026</a:t>
            </a:fld>
            <a:endParaRPr lang="en-US"/>
          </a:p>
        </p:txBody>
      </p:sp>
      <p:sp>
        <p:nvSpPr>
          <p:cNvPr id="8" name="Poraštės vietos rezervavimo ženklas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kaidrės numerio vietos rezervavimo ženklas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529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k pavad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Datos vietos rezervavimo ženklas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81270-A71A-4ACC-96F6-A2A189409B68}" type="datetime1">
              <a:rPr lang="en-US" smtClean="0"/>
              <a:t>5/15/2026</a:t>
            </a:fld>
            <a:endParaRPr lang="en-US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kaidrės numerio vietos rezervavimo ženklas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459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ušč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os vietos rezervavimo ženklas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D994-DC89-485D-A8C6-10D33C8D9D2B}" type="datetime1">
              <a:rPr lang="en-US" smtClean="0"/>
              <a:t>5/15/2026</a:t>
            </a:fld>
            <a:endParaRPr lang="en-US"/>
          </a:p>
        </p:txBody>
      </p:sp>
      <p:sp>
        <p:nvSpPr>
          <p:cNvPr id="3" name="Poraštės vietos rezervavimo ženklas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195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uriny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/>
              <a:t>Spustelėję redag. ruoš. teksto stilių</a:t>
            </a:r>
          </a:p>
        </p:txBody>
      </p:sp>
      <p:sp>
        <p:nvSpPr>
          <p:cNvPr id="5" name="Datos vietos rezervavimo ženkla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20704-3F23-4374-A75B-126B8E812E99}" type="datetime1">
              <a:rPr lang="en-US" smtClean="0"/>
              <a:t>5/15/2026</a:t>
            </a:fld>
            <a:endParaRPr lang="en-US"/>
          </a:p>
        </p:txBody>
      </p:sp>
      <p:sp>
        <p:nvSpPr>
          <p:cNvPr id="6" name="Poraštės vietos rezervavimo ženkla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kaidrės numerio vietos rezervavimo ženkla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448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aveikslėli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Paveikslėlio vietos rezervavimo ženklas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/>
              <a:t>Spustelėję redag. ruoš. teksto stilių</a:t>
            </a:r>
          </a:p>
        </p:txBody>
      </p:sp>
      <p:sp>
        <p:nvSpPr>
          <p:cNvPr id="5" name="Datos vietos rezervavimo ženkla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44034-2C9E-412F-9B5F-CA1EA3BDC1AE}" type="datetime1">
              <a:rPr lang="en-US" smtClean="0"/>
              <a:t>5/15/2026</a:t>
            </a:fld>
            <a:endParaRPr lang="en-US"/>
          </a:p>
        </p:txBody>
      </p:sp>
      <p:sp>
        <p:nvSpPr>
          <p:cNvPr id="6" name="Poraštės vietos rezervavimo ženkla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kaidrės numerio vietos rezervavimo ženkla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745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o vietos rezervavimo ženkla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E51914-2AE5-4E2F-881B-2DD6DAA34576}" type="datetime1">
              <a:rPr lang="en-US" smtClean="0"/>
              <a:t>5/15/2026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E6AF00"/>
                </a:solidFill>
              </a:defRPr>
            </a:lvl1pPr>
          </a:lstStyle>
          <a:p>
            <a:fld id="{49EC5416-78B8-4F37-B286-A40543F63F6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5346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viesiejipirkimai.lt/epps/home.do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demo.viesiejipirkimai.lt/epps/home.do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ctrTitle"/>
          </p:nvPr>
        </p:nvSpPr>
        <p:spPr>
          <a:xfrm>
            <a:off x="685799" y="2219878"/>
            <a:ext cx="10304755" cy="1721808"/>
          </a:xfrm>
        </p:spPr>
        <p:txBody>
          <a:bodyPr>
            <a:normAutofit fontScale="90000"/>
          </a:bodyPr>
          <a:lstStyle/>
          <a:p>
            <a:pPr>
              <a:lnSpc>
                <a:spcPts val="5130"/>
              </a:lnSpc>
            </a:pPr>
            <a:br>
              <a:rPr lang="en-US" sz="5400" dirty="0"/>
            </a:br>
            <a:br>
              <a:rPr lang="en-US" sz="5400" dirty="0"/>
            </a:br>
            <a:r>
              <a:rPr lang="lt-LT" sz="5400" b="1" dirty="0"/>
              <a:t> </a:t>
            </a:r>
            <a:br>
              <a:rPr lang="lt-LT" sz="4800" dirty="0"/>
            </a:br>
            <a:br>
              <a:rPr lang="lt-LT" sz="4800" dirty="0"/>
            </a:br>
            <a:r>
              <a:rPr lang="en-US" sz="4900" b="1" spc="-5" dirty="0">
                <a:cs typeface="Times New Roman" panose="02020603050405020304" pitchFamily="18" charset="0"/>
              </a:rPr>
              <a:t>How to develop and submit a tender (proposal) using CVP IS?</a:t>
            </a:r>
            <a:endParaRPr lang="lt-LT" sz="4900" b="1" dirty="0">
              <a:cs typeface="Times New Roman" panose="02020603050405020304" pitchFamily="18" charset="0"/>
            </a:endParaRPr>
          </a:p>
        </p:txBody>
      </p:sp>
      <p:pic>
        <p:nvPicPr>
          <p:cNvPr id="5" name="Paveikslėlis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3435" y="4786103"/>
            <a:ext cx="2181225" cy="1985963"/>
          </a:xfrm>
          <a:prstGeom prst="rect">
            <a:avLst/>
          </a:prstGeom>
        </p:spPr>
      </p:pic>
      <p:pic>
        <p:nvPicPr>
          <p:cNvPr id="6" name="Paveikslėlis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62" t="9477" r="5087" b="53886"/>
          <a:stretch/>
        </p:blipFill>
        <p:spPr>
          <a:xfrm>
            <a:off x="0" y="0"/>
            <a:ext cx="5238284" cy="284356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C25C5B2-43E3-2C20-C255-40C87B7ED103}"/>
              </a:ext>
            </a:extLst>
          </p:cNvPr>
          <p:cNvSpPr txBox="1"/>
          <p:nvPr/>
        </p:nvSpPr>
        <p:spPr>
          <a:xfrm>
            <a:off x="4466576" y="5596204"/>
            <a:ext cx="2743199" cy="365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lt-LT" dirty="0" err="1">
                <a:cs typeface="Calibri"/>
              </a:rPr>
              <a:t>Valid</a:t>
            </a:r>
            <a:r>
              <a:rPr lang="lt-LT" dirty="0">
                <a:cs typeface="Calibri"/>
              </a:rPr>
              <a:t> from2025-10-29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539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9090" y="518986"/>
            <a:ext cx="10386875" cy="7939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t-LT" dirty="0"/>
              <a:t>Cho</a:t>
            </a:r>
            <a:r>
              <a:rPr lang="en-US" dirty="0"/>
              <a:t>o</a:t>
            </a:r>
            <a:r>
              <a:rPr lang="lt-LT" dirty="0" err="1"/>
              <a:t>se</a:t>
            </a:r>
            <a:r>
              <a:rPr lang="lt-LT" dirty="0"/>
              <a:t> </a:t>
            </a:r>
            <a:r>
              <a:rPr lang="lt-LT" dirty="0" err="1"/>
              <a:t>type</a:t>
            </a:r>
            <a:r>
              <a:rPr lang="lt-LT" dirty="0"/>
              <a:t> </a:t>
            </a:r>
            <a:r>
              <a:rPr lang="lt-LT" dirty="0" err="1"/>
              <a:t>of</a:t>
            </a:r>
            <a:r>
              <a:rPr lang="lt-LT" dirty="0"/>
              <a:t> </a:t>
            </a:r>
            <a:r>
              <a:rPr lang="lt-LT" dirty="0" err="1"/>
              <a:t>association</a:t>
            </a:r>
            <a:r>
              <a:rPr lang="lt-LT" dirty="0"/>
              <a:t>:</a:t>
            </a: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F89445D-6503-3572-2FED-F82B8FEF5C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1" y="1588645"/>
            <a:ext cx="2823368" cy="348955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FDD4DB6-858C-FA10-1155-69A9E6C259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842" y="1762249"/>
            <a:ext cx="7480774" cy="3506614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33C739AD-7DB6-CC0E-A617-C3D9F6E77645}"/>
              </a:ext>
            </a:extLst>
          </p:cNvPr>
          <p:cNvSpPr/>
          <p:nvPr/>
        </p:nvSpPr>
        <p:spPr>
          <a:xfrm>
            <a:off x="8893454" y="3096617"/>
            <a:ext cx="2212511" cy="418939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9B6EA222-86BD-9D8B-8252-64274C16C0FE}"/>
              </a:ext>
            </a:extLst>
          </p:cNvPr>
          <p:cNvCxnSpPr>
            <a:cxnSpLocks/>
          </p:cNvCxnSpPr>
          <p:nvPr/>
        </p:nvCxnSpPr>
        <p:spPr>
          <a:xfrm flipH="1">
            <a:off x="5743852" y="3265189"/>
            <a:ext cx="3078212" cy="80078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81911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50463" cy="106781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b="0" i="0" dirty="0">
                <a:effectLst/>
                <a:latin typeface="Roboto" panose="02000000000000000000" pitchFamily="2" charset="0"/>
              </a:rPr>
              <a:t>Withdraw Expression of Interest from </a:t>
            </a:r>
            <a:r>
              <a:rPr lang="en-US" b="0" i="0" dirty="0" err="1">
                <a:effectLst/>
                <a:latin typeface="Roboto" panose="02000000000000000000" pitchFamily="2" charset="0"/>
              </a:rPr>
              <a:t>CfT</a:t>
            </a:r>
            <a:endParaRPr lang="en-US" b="0" i="0" dirty="0">
              <a:effectLst/>
              <a:latin typeface="Roboto" panose="02000000000000000000" pitchFamily="2" charset="0"/>
            </a:endParaRPr>
          </a:p>
          <a:p>
            <a:pPr marL="0" indent="0">
              <a:buNone/>
            </a:pPr>
            <a:endParaRPr lang="en-US" b="1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11B5DE2-7B0E-AE68-B809-EFF77CE8E6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0" y="1972121"/>
            <a:ext cx="2461757" cy="317976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8FB6E5C-EAF6-436F-FB9D-F4E8504241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509" y="1811046"/>
            <a:ext cx="7642083" cy="3071672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974C768F-A638-621F-10D4-8FEAA5D06C89}"/>
              </a:ext>
            </a:extLst>
          </p:cNvPr>
          <p:cNvSpPr/>
          <p:nvPr/>
        </p:nvSpPr>
        <p:spPr>
          <a:xfrm>
            <a:off x="8753381" y="3659571"/>
            <a:ext cx="1928285" cy="355601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589050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b="0" i="0" dirty="0">
                <a:effectLst/>
                <a:latin typeface="Roboto" panose="02000000000000000000" pitchFamily="2" charset="0"/>
              </a:rPr>
              <a:t>Specify Alerts. </a:t>
            </a:r>
            <a:br>
              <a:rPr lang="en-US" b="0" i="0" dirty="0">
                <a:effectLst/>
                <a:latin typeface="Roboto" panose="02000000000000000000" pitchFamily="2" charset="0"/>
              </a:rPr>
            </a:br>
            <a:r>
              <a:rPr lang="en-US" dirty="0">
                <a:latin typeface="Roboto" panose="02000000000000000000" pitchFamily="2" charset="0"/>
              </a:rPr>
              <a:t>C</a:t>
            </a:r>
            <a:r>
              <a:rPr lang="en-US" b="0" i="0" dirty="0">
                <a:effectLst/>
                <a:latin typeface="Roboto" panose="02000000000000000000" pitchFamily="2" charset="0"/>
              </a:rPr>
              <a:t>an set deadlines for receiving notifications.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3012672D-E922-670C-190C-B2E155C3D7E4}"/>
              </a:ext>
            </a:extLst>
          </p:cNvPr>
          <p:cNvSpPr txBox="1">
            <a:spLocks/>
          </p:cNvSpPr>
          <p:nvPr/>
        </p:nvSpPr>
        <p:spPr>
          <a:xfrm>
            <a:off x="115411" y="485775"/>
            <a:ext cx="12002608" cy="9346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6AC0606-625E-F104-3930-C9DC086B24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941" y="2522133"/>
            <a:ext cx="8190979" cy="235170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5DEC929-E15A-BFD4-240E-EC68C12A6C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98288" y="1927733"/>
            <a:ext cx="2461757" cy="317976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8A887E5-314D-A6C3-6B7B-20A6FE90AFF4}"/>
              </a:ext>
            </a:extLst>
          </p:cNvPr>
          <p:cNvSpPr/>
          <p:nvPr/>
        </p:nvSpPr>
        <p:spPr>
          <a:xfrm>
            <a:off x="9213191" y="3956054"/>
            <a:ext cx="1750731" cy="31410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521797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b="0" i="0" dirty="0">
                <a:effectLst/>
                <a:latin typeface="Roboto" panose="02000000000000000000" pitchFamily="2" charset="0"/>
              </a:rPr>
              <a:t>View Messages.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C4F5C4E-2AD8-18BC-FAD5-6D9A41825F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3618" y="2094936"/>
            <a:ext cx="2142965" cy="27452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64B3FB1-D488-E5E5-8F89-383B987330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17" y="1420427"/>
            <a:ext cx="7403977" cy="349710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327CC13A-0A30-E6FE-37E1-14B3F0212F9A}"/>
              </a:ext>
            </a:extLst>
          </p:cNvPr>
          <p:cNvSpPr/>
          <p:nvPr/>
        </p:nvSpPr>
        <p:spPr>
          <a:xfrm>
            <a:off x="9445841" y="4118337"/>
            <a:ext cx="1263847" cy="29386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729245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b="0" i="0" dirty="0">
                <a:effectLst/>
                <a:latin typeface="Roboto" panose="02000000000000000000" pitchFamily="2" charset="0"/>
              </a:rPr>
              <a:t>Manage automated notifications. Can edit the notification settings by clicking on the "Automated </a:t>
            </a:r>
            <a:r>
              <a:rPr lang="en-US" dirty="0">
                <a:latin typeface="Roboto" panose="02000000000000000000" pitchFamily="2" charset="0"/>
              </a:rPr>
              <a:t>n</a:t>
            </a:r>
            <a:r>
              <a:rPr lang="en-US" b="0" i="0" dirty="0">
                <a:effectLst/>
                <a:latin typeface="Roboto" panose="02000000000000000000" pitchFamily="2" charset="0"/>
              </a:rPr>
              <a:t>otifications" section of the tender menu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E89FAB2-2244-13B4-4537-1DB51607AC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560" y="2165149"/>
            <a:ext cx="7331120" cy="322200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05A4A2-0DF4-1258-A8B4-EB64CC4316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87288" y="2342582"/>
            <a:ext cx="2142965" cy="274523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F975ED8-CB7A-FFA9-45C2-57708D109CE4}"/>
              </a:ext>
            </a:extLst>
          </p:cNvPr>
          <p:cNvSpPr/>
          <p:nvPr/>
        </p:nvSpPr>
        <p:spPr>
          <a:xfrm>
            <a:off x="9248092" y="4609295"/>
            <a:ext cx="1982161" cy="40258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034025A-23F6-7326-140F-6BE8303803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36419" y="5282172"/>
            <a:ext cx="4184900" cy="7156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FFC3013A-A29A-C6A1-D2FB-7C67A5A1E22C}"/>
              </a:ext>
            </a:extLst>
          </p:cNvPr>
          <p:cNvSpPr/>
          <p:nvPr/>
        </p:nvSpPr>
        <p:spPr>
          <a:xfrm>
            <a:off x="7555153" y="4531742"/>
            <a:ext cx="523527" cy="32549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CD0795FB-C0B7-806F-0E67-003B5C80D784}"/>
              </a:ext>
            </a:extLst>
          </p:cNvPr>
          <p:cNvCxnSpPr>
            <a:cxnSpLocks/>
          </p:cNvCxnSpPr>
          <p:nvPr/>
        </p:nvCxnSpPr>
        <p:spPr>
          <a:xfrm flipH="1">
            <a:off x="7040373" y="4831496"/>
            <a:ext cx="434378" cy="32643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39178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/>
              <a:t>To submit a tender: </a:t>
            </a: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E7A8CA-8BAD-8263-D4ED-F036A807D5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1" y="1588645"/>
            <a:ext cx="2823368" cy="34895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60B6DE6-CE34-68FE-42BD-C2BE1422AE48}"/>
              </a:ext>
            </a:extLst>
          </p:cNvPr>
          <p:cNvSpPr/>
          <p:nvPr/>
        </p:nvSpPr>
        <p:spPr>
          <a:xfrm>
            <a:off x="8753381" y="3429000"/>
            <a:ext cx="1580227" cy="36176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92F4896-D60B-BB77-0489-4FC13E20E5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637" y="1274089"/>
            <a:ext cx="4800847" cy="219721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C402F381-EF52-9E95-7D20-7959F7CC1A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5910" y="3798046"/>
            <a:ext cx="5600988" cy="2825895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6AF7FFDA-A744-4B47-59CC-A413DAE8BA7F}"/>
              </a:ext>
            </a:extLst>
          </p:cNvPr>
          <p:cNvSpPr/>
          <p:nvPr/>
        </p:nvSpPr>
        <p:spPr>
          <a:xfrm>
            <a:off x="899873" y="2927545"/>
            <a:ext cx="1982161" cy="40258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E64EA9D-3872-4C5F-228B-2E606B14B4E0}"/>
              </a:ext>
            </a:extLst>
          </p:cNvPr>
          <p:cNvSpPr/>
          <p:nvPr/>
        </p:nvSpPr>
        <p:spPr>
          <a:xfrm>
            <a:off x="2751363" y="5078202"/>
            <a:ext cx="1702418" cy="447102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506BDC68-267C-DB46-9560-0D3F7419B039}"/>
              </a:ext>
            </a:extLst>
          </p:cNvPr>
          <p:cNvSpPr/>
          <p:nvPr/>
        </p:nvSpPr>
        <p:spPr>
          <a:xfrm>
            <a:off x="8081239" y="340671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E7F22C3A-9B38-8B46-9665-87FB873550AF}"/>
              </a:ext>
            </a:extLst>
          </p:cNvPr>
          <p:cNvSpPr/>
          <p:nvPr/>
        </p:nvSpPr>
        <p:spPr>
          <a:xfrm>
            <a:off x="2053646" y="5141256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3BEC924-2863-A10A-01F3-2CBAA5C3CE2C}"/>
              </a:ext>
            </a:extLst>
          </p:cNvPr>
          <p:cNvSpPr/>
          <p:nvPr/>
        </p:nvSpPr>
        <p:spPr>
          <a:xfrm>
            <a:off x="287235" y="2923873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5811396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227" y="738499"/>
            <a:ext cx="10308505" cy="81240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GB" dirty="0"/>
              <a:t>If you see that it is not in English, please set English as the language: </a:t>
            </a: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95114E3-AEE5-F168-CA1C-84AF6CE79F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434" y="1286050"/>
            <a:ext cx="8954750" cy="3105583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D5E6F019-6027-2AC4-7805-19C17012757B}"/>
              </a:ext>
            </a:extLst>
          </p:cNvPr>
          <p:cNvSpPr/>
          <p:nvPr/>
        </p:nvSpPr>
        <p:spPr>
          <a:xfrm>
            <a:off x="8610600" y="1232553"/>
            <a:ext cx="444839" cy="34851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6019CA3-AE4E-8CE1-F935-8279B6613089}"/>
              </a:ext>
            </a:extLst>
          </p:cNvPr>
          <p:cNvSpPr/>
          <p:nvPr/>
        </p:nvSpPr>
        <p:spPr>
          <a:xfrm>
            <a:off x="7323947" y="2751540"/>
            <a:ext cx="461772" cy="35200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4A07C1E-3FD3-425A-F582-ADEB405A76C1}"/>
              </a:ext>
            </a:extLst>
          </p:cNvPr>
          <p:cNvSpPr/>
          <p:nvPr/>
        </p:nvSpPr>
        <p:spPr>
          <a:xfrm>
            <a:off x="9055439" y="1311611"/>
            <a:ext cx="444839" cy="348512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2991BC9-C182-F5AB-10DC-F8E15218144F}"/>
              </a:ext>
            </a:extLst>
          </p:cNvPr>
          <p:cNvSpPr/>
          <p:nvPr/>
        </p:nvSpPr>
        <p:spPr>
          <a:xfrm>
            <a:off x="7813468" y="2848487"/>
            <a:ext cx="1143050" cy="23567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2FF6540-45B9-2B9B-7AAF-9F12152307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7337" y="4391633"/>
            <a:ext cx="5526077" cy="23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9903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327A65-5E82-0E0C-0AFC-EFC9735849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>
            <a:extLst>
              <a:ext uri="{FF2B5EF4-FFF2-40B4-BE49-F238E27FC236}">
                <a16:creationId xmlns:a16="http://schemas.microsoft.com/office/drawing/2014/main" id="{71F6F2E4-5589-ED58-A3EA-EBB01FC5CA6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A2BA960-C4B7-EA36-DD47-81A815BC3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7F46CB2-E57B-B598-4064-5A99AC2A82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8428" y="844276"/>
            <a:ext cx="9330430" cy="139637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Fill in the field marked with an asterisk by writing “Create Response" and click "Save"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1585467D-DDEA-438A-DA61-576A3B096F95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78676A1-A741-4D71-E7D2-906A770A4D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8330" y="1940830"/>
            <a:ext cx="7840169" cy="3258005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8F357EA3-FCF2-E2BC-F1F9-BF02E833382C}"/>
              </a:ext>
            </a:extLst>
          </p:cNvPr>
          <p:cNvSpPr/>
          <p:nvPr/>
        </p:nvSpPr>
        <p:spPr>
          <a:xfrm>
            <a:off x="1093698" y="4050951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208D4B2-8D3F-B011-55CC-B8952254D681}"/>
              </a:ext>
            </a:extLst>
          </p:cNvPr>
          <p:cNvSpPr/>
          <p:nvPr/>
        </p:nvSpPr>
        <p:spPr>
          <a:xfrm>
            <a:off x="8268749" y="4841361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41D93C9-66E0-A6CE-7B69-E7E58898F9B1}"/>
              </a:ext>
            </a:extLst>
          </p:cNvPr>
          <p:cNvSpPr/>
          <p:nvPr/>
        </p:nvSpPr>
        <p:spPr>
          <a:xfrm>
            <a:off x="1695461" y="4077856"/>
            <a:ext cx="726006" cy="35714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653F6A1-81B5-F34A-9A53-140A90B7A3C1}"/>
              </a:ext>
            </a:extLst>
          </p:cNvPr>
          <p:cNvSpPr/>
          <p:nvPr/>
        </p:nvSpPr>
        <p:spPr>
          <a:xfrm>
            <a:off x="8825091" y="4806884"/>
            <a:ext cx="674509" cy="53345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40271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988" y="339128"/>
            <a:ext cx="10777578" cy="12738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Application Tour. </a:t>
            </a:r>
          </a:p>
          <a:p>
            <a:pPr marL="0" indent="0">
              <a:buNone/>
            </a:pPr>
            <a:r>
              <a:rPr lang="en-US" dirty="0"/>
              <a:t>Clicking through will explain the main features and how to use it. 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FAC0CF3-F4EC-4022-231E-E2EB9032DA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6218" y="2296466"/>
            <a:ext cx="7723572" cy="424440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B78B0B9-8553-34C6-D531-C503D5EE7F02}"/>
              </a:ext>
            </a:extLst>
          </p:cNvPr>
          <p:cNvSpPr/>
          <p:nvPr/>
        </p:nvSpPr>
        <p:spPr>
          <a:xfrm>
            <a:off x="6931630" y="2389184"/>
            <a:ext cx="720921" cy="55611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87F1B15-E7B7-2DC7-201B-86025CE5D0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51561" y="1386321"/>
            <a:ext cx="1816193" cy="2178162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D8FF305-1AAF-45D5-1212-569ED249F392}"/>
              </a:ext>
            </a:extLst>
          </p:cNvPr>
          <p:cNvCxnSpPr>
            <a:cxnSpLocks/>
          </p:cNvCxnSpPr>
          <p:nvPr/>
        </p:nvCxnSpPr>
        <p:spPr>
          <a:xfrm flipV="1">
            <a:off x="7604783" y="1883915"/>
            <a:ext cx="2011633" cy="58040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02377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13C46C-5290-889E-5D1B-86A232A167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>
            <a:extLst>
              <a:ext uri="{FF2B5EF4-FFF2-40B4-BE49-F238E27FC236}">
                <a16:creationId xmlns:a16="http://schemas.microsoft.com/office/drawing/2014/main" id="{E7A73F80-582B-D389-4FCC-DC1E2F93ADB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001B9B8-8DBC-F979-BC36-F363BE5DBB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9791D95-C966-A6B0-F93C-800A5A4648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Click the </a:t>
            </a:r>
            <a:r>
              <a:rPr lang="lt-LT" dirty="0" err="1"/>
              <a:t>red</a:t>
            </a:r>
            <a:r>
              <a:rPr lang="lt-LT" dirty="0"/>
              <a:t> </a:t>
            </a:r>
            <a:r>
              <a:rPr lang="lt-LT" dirty="0" err="1"/>
              <a:t>button</a:t>
            </a:r>
            <a:r>
              <a:rPr lang="lt-LT" dirty="0"/>
              <a:t> (1), </a:t>
            </a:r>
            <a:r>
              <a:rPr lang="lt-LT" dirty="0" err="1"/>
              <a:t>click</a:t>
            </a:r>
            <a:r>
              <a:rPr lang="lt-LT" dirty="0"/>
              <a:t> </a:t>
            </a:r>
            <a:r>
              <a:rPr lang="en-US" dirty="0"/>
              <a:t>"Edit„</a:t>
            </a:r>
            <a:r>
              <a:rPr lang="lt-LT" dirty="0"/>
              <a:t> (2) </a:t>
            </a:r>
            <a:r>
              <a:rPr lang="lt-LT" dirty="0" err="1"/>
              <a:t>and</a:t>
            </a:r>
            <a:r>
              <a:rPr lang="en-US" dirty="0"/>
              <a:t> button changes from red to green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CBE40AC3-65F0-728C-842C-1FBBD6DAF3B4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4DC0F4EA-30FF-AEED-E95D-6C8F11FD2629}"/>
              </a:ext>
            </a:extLst>
          </p:cNvPr>
          <p:cNvCxnSpPr>
            <a:cxnSpLocks/>
          </p:cNvCxnSpPr>
          <p:nvPr/>
        </p:nvCxnSpPr>
        <p:spPr>
          <a:xfrm>
            <a:off x="5691362" y="3119368"/>
            <a:ext cx="687573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D2104BA1-E630-6138-0070-3AE2385A85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35" y="2147089"/>
            <a:ext cx="5327665" cy="201306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4E952D8-4200-609F-BC77-505F0516AF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7270" y="3261752"/>
            <a:ext cx="1232353" cy="33449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8D07FD9-98A8-062B-8344-C095220FF88B}"/>
              </a:ext>
            </a:extLst>
          </p:cNvPr>
          <p:cNvSpPr/>
          <p:nvPr/>
        </p:nvSpPr>
        <p:spPr>
          <a:xfrm>
            <a:off x="4447859" y="2232761"/>
            <a:ext cx="1064517" cy="69478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07592ED-767D-0CC9-7C2C-BED12FDEB9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7199" y="2105835"/>
            <a:ext cx="5327665" cy="2103919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5676479D-4B90-308F-9359-22AF453A37FE}"/>
              </a:ext>
            </a:extLst>
          </p:cNvPr>
          <p:cNvSpPr/>
          <p:nvPr/>
        </p:nvSpPr>
        <p:spPr>
          <a:xfrm>
            <a:off x="11116732" y="2045510"/>
            <a:ext cx="1075267" cy="55231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318930D6-3D95-0CBF-2243-1DFA4773B5EA}"/>
              </a:ext>
            </a:extLst>
          </p:cNvPr>
          <p:cNvSpPr/>
          <p:nvPr/>
        </p:nvSpPr>
        <p:spPr>
          <a:xfrm>
            <a:off x="5344790" y="2232761"/>
            <a:ext cx="346572" cy="33449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17EFC306-C5C2-7CDC-AA7D-1A2EBC920118}"/>
              </a:ext>
            </a:extLst>
          </p:cNvPr>
          <p:cNvSpPr/>
          <p:nvPr/>
        </p:nvSpPr>
        <p:spPr>
          <a:xfrm>
            <a:off x="5344791" y="2664128"/>
            <a:ext cx="346572" cy="312857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2100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92F3D2-56E3-CCAF-EDB3-DA473F717020}"/>
              </a:ext>
            </a:extLst>
          </p:cNvPr>
          <p:cNvSpPr txBox="1"/>
          <p:nvPr/>
        </p:nvSpPr>
        <p:spPr>
          <a:xfrm>
            <a:off x="17685" y="142638"/>
            <a:ext cx="11904956" cy="169277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400" dirty="0"/>
              <a:t>How can I find CVP IS in English language? </a:t>
            </a:r>
            <a:endParaRPr lang="lt-LT" sz="2400" dirty="0"/>
          </a:p>
          <a:p>
            <a:r>
              <a:rPr lang="en-US" sz="2400" dirty="0"/>
              <a:t>First you must visit</a:t>
            </a:r>
            <a:r>
              <a:rPr lang="lt-LT" sz="2400" dirty="0"/>
              <a:t> </a:t>
            </a:r>
            <a:r>
              <a:rPr lang="lt-LT" sz="2400" dirty="0">
                <a:hlinkClick r:id="rId3"/>
              </a:rPr>
              <a:t>https://viesiejipirkimai.lt/epps/home.do</a:t>
            </a:r>
            <a:r>
              <a:rPr lang="lt-LT" sz="2400" dirty="0"/>
              <a:t>  </a:t>
            </a:r>
            <a:r>
              <a:rPr lang="en-US" sz="2400" dirty="0"/>
              <a:t>and choose language (1)</a:t>
            </a:r>
            <a:r>
              <a:rPr lang="lt-LT" sz="2400" dirty="0"/>
              <a:t> </a:t>
            </a:r>
            <a:r>
              <a:rPr lang="lt-LT" sz="2400" dirty="0" err="1"/>
              <a:t>and</a:t>
            </a:r>
            <a:r>
              <a:rPr lang="lt-LT" sz="2400" dirty="0"/>
              <a:t> </a:t>
            </a:r>
            <a:r>
              <a:rPr lang="en-US" sz="2400" dirty="0"/>
              <a:t>press “</a:t>
            </a:r>
            <a:r>
              <a:rPr lang="lt-LT" sz="2400" dirty="0" err="1"/>
              <a:t>Log</a:t>
            </a:r>
            <a:r>
              <a:rPr lang="lt-LT" sz="2400" dirty="0"/>
              <a:t> </a:t>
            </a:r>
            <a:r>
              <a:rPr lang="lt-LT" sz="2400" dirty="0" err="1"/>
              <a:t>inn</a:t>
            </a:r>
            <a:r>
              <a:rPr lang="en-US" sz="2400" dirty="0"/>
              <a:t>” (</a:t>
            </a:r>
            <a:r>
              <a:rPr lang="lt-LT" sz="2400" dirty="0"/>
              <a:t>2</a:t>
            </a:r>
            <a:r>
              <a:rPr lang="en-US" sz="2400" dirty="0"/>
              <a:t>)</a:t>
            </a:r>
            <a:endParaRPr lang="lt-LT" sz="2400" dirty="0"/>
          </a:p>
          <a:p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25F267-580E-5BD4-F104-4B59E0081F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7840" y="1516730"/>
            <a:ext cx="8744646" cy="5198632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BD477B11-B64F-E6F9-2304-7742B57CFE4D}"/>
              </a:ext>
            </a:extLst>
          </p:cNvPr>
          <p:cNvSpPr/>
          <p:nvPr/>
        </p:nvSpPr>
        <p:spPr>
          <a:xfrm>
            <a:off x="8985881" y="1482999"/>
            <a:ext cx="341879" cy="27080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7D9E6C87-ACA3-B61E-6E6F-0628DCE69295}"/>
              </a:ext>
            </a:extLst>
          </p:cNvPr>
          <p:cNvSpPr/>
          <p:nvPr/>
        </p:nvSpPr>
        <p:spPr>
          <a:xfrm>
            <a:off x="9491537" y="1482999"/>
            <a:ext cx="341879" cy="287667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3086912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46861" y="5326826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Click on the file icon -&gt; "Upload new file"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0558CA-C3B5-49CE-FBA3-5A97E0FFC3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8678" y="1799997"/>
            <a:ext cx="8554644" cy="325800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BBC1B80-E53A-C8D3-20D8-78E996A206BB}"/>
              </a:ext>
            </a:extLst>
          </p:cNvPr>
          <p:cNvSpPr/>
          <p:nvPr/>
        </p:nvSpPr>
        <p:spPr>
          <a:xfrm>
            <a:off x="9790218" y="3975098"/>
            <a:ext cx="649182" cy="368301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0D699A0-DF34-32D4-1A94-960BE1ECC748}"/>
              </a:ext>
            </a:extLst>
          </p:cNvPr>
          <p:cNvSpPr/>
          <p:nvPr/>
        </p:nvSpPr>
        <p:spPr>
          <a:xfrm>
            <a:off x="3594550" y="3863695"/>
            <a:ext cx="1129849" cy="34423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2384536-F6EB-CB5F-F344-8E6B576525B6}"/>
              </a:ext>
            </a:extLst>
          </p:cNvPr>
          <p:cNvSpPr/>
          <p:nvPr/>
        </p:nvSpPr>
        <p:spPr>
          <a:xfrm>
            <a:off x="3042344" y="3863695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6867F4E-3BE1-A482-867A-6A6E494F141C}"/>
              </a:ext>
            </a:extLst>
          </p:cNvPr>
          <p:cNvSpPr/>
          <p:nvPr/>
        </p:nvSpPr>
        <p:spPr>
          <a:xfrm>
            <a:off x="9238012" y="3967224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1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8080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171202"/>
            <a:ext cx="11683013" cy="1249225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/>
              <a:t>1 - click "Choose files" add the offer document, </a:t>
            </a:r>
          </a:p>
          <a:p>
            <a:pPr marL="0" indent="0">
              <a:buNone/>
            </a:pPr>
            <a:r>
              <a:rPr lang="en-US" dirty="0"/>
              <a:t>2 - the attached document will be visible</a:t>
            </a:r>
          </a:p>
          <a:p>
            <a:pPr marL="0" indent="0">
              <a:buNone/>
            </a:pPr>
            <a:r>
              <a:rPr lang="en-US" dirty="0"/>
              <a:t>3 - press "Upload", when the button turns gray, press “Back„</a:t>
            </a:r>
            <a:endParaRPr lang="lt-LT" dirty="0"/>
          </a:p>
          <a:p>
            <a:pPr marL="0" indent="0">
              <a:buNone/>
            </a:pPr>
            <a:r>
              <a:rPr lang="lt-LT" dirty="0"/>
              <a:t>4- w</a:t>
            </a:r>
            <a:r>
              <a:rPr lang="en-GB" dirty="0"/>
              <a:t>hen the "Upload" button will turn light </a:t>
            </a:r>
            <a:r>
              <a:rPr lang="en-GB" dirty="0" err="1"/>
              <a:t>gray</a:t>
            </a:r>
            <a:r>
              <a:rPr lang="en-GB" dirty="0"/>
              <a:t>, press the blue letters "Back."</a:t>
            </a: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07A66DA-B5E8-9FE7-5CC1-B839ECC9FD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7891" y="1692673"/>
            <a:ext cx="5678698" cy="4994125"/>
          </a:xfrm>
          <a:prstGeom prst="rect">
            <a:avLst/>
          </a:prstGeom>
        </p:spPr>
      </p:pic>
      <p:sp>
        <p:nvSpPr>
          <p:cNvPr id="19" name="Oval 18">
            <a:extLst>
              <a:ext uri="{FF2B5EF4-FFF2-40B4-BE49-F238E27FC236}">
                <a16:creationId xmlns:a16="http://schemas.microsoft.com/office/drawing/2014/main" id="{845556DF-33B9-571F-B11F-F0AA21DFFF01}"/>
              </a:ext>
            </a:extLst>
          </p:cNvPr>
          <p:cNvSpPr/>
          <p:nvPr/>
        </p:nvSpPr>
        <p:spPr>
          <a:xfrm>
            <a:off x="3910525" y="3615431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C25A7111-93F7-1068-A25B-AFDB4A7BBE59}"/>
              </a:ext>
            </a:extLst>
          </p:cNvPr>
          <p:cNvSpPr/>
          <p:nvPr/>
        </p:nvSpPr>
        <p:spPr>
          <a:xfrm>
            <a:off x="2657201" y="5003103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2636A4DA-3D28-AC6C-F884-391AA5467EE5}"/>
              </a:ext>
            </a:extLst>
          </p:cNvPr>
          <p:cNvSpPr/>
          <p:nvPr/>
        </p:nvSpPr>
        <p:spPr>
          <a:xfrm>
            <a:off x="2636436" y="565939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EF262F2C-52B0-B534-C1FE-20797D89673C}"/>
              </a:ext>
            </a:extLst>
          </p:cNvPr>
          <p:cNvSpPr/>
          <p:nvPr/>
        </p:nvSpPr>
        <p:spPr>
          <a:xfrm>
            <a:off x="2636436" y="617309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4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E8CA0F9-C189-B971-BD78-4A9ADF1376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5866" y="1300203"/>
            <a:ext cx="1600423" cy="27626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B0F720C-F1C7-E5A2-9C8B-A525B574E6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284" y="1322153"/>
            <a:ext cx="1590897" cy="28682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D6562E2-717E-B093-D7D2-B8330F1CD3F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87240" y="1322153"/>
            <a:ext cx="533474" cy="228632"/>
          </a:xfrm>
          <a:prstGeom prst="rect">
            <a:avLst/>
          </a:prstGeom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7A348E66-43C8-19AD-1252-D1FD391825A4}"/>
              </a:ext>
            </a:extLst>
          </p:cNvPr>
          <p:cNvCxnSpPr>
            <a:cxnSpLocks/>
          </p:cNvCxnSpPr>
          <p:nvPr/>
        </p:nvCxnSpPr>
        <p:spPr>
          <a:xfrm>
            <a:off x="2005181" y="1420427"/>
            <a:ext cx="687573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E17E2980-8DB4-365E-A911-87C1AB336346}"/>
              </a:ext>
            </a:extLst>
          </p:cNvPr>
          <p:cNvCxnSpPr>
            <a:cxnSpLocks/>
          </p:cNvCxnSpPr>
          <p:nvPr/>
        </p:nvCxnSpPr>
        <p:spPr>
          <a:xfrm>
            <a:off x="4506028" y="1451578"/>
            <a:ext cx="687573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50681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01D15B-E676-C1EA-986F-5F17069A6B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153" y="566954"/>
            <a:ext cx="10515600" cy="711387"/>
          </a:xfrm>
        </p:spPr>
        <p:txBody>
          <a:bodyPr vert="horz" lIns="91440" tIns="45720" rIns="91440" bIns="45720" rtlCol="0" anchor="t"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/>
              <a:t>In the "File" column, check the box next to the name of your document, if you want you can write a comment. 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IMPORTANT! </a:t>
            </a:r>
            <a:r>
              <a:rPr lang="en-US" dirty="0"/>
              <a:t>After ticking, click "Save", otherwise the document will not be attached.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6EA853-7135-23C6-CE77-3688B93A00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2470" y="1813618"/>
            <a:ext cx="7609167" cy="4190302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A1A6BA1B-70B0-2CE3-B97C-B2BCAB626454}"/>
              </a:ext>
            </a:extLst>
          </p:cNvPr>
          <p:cNvSpPr/>
          <p:nvPr/>
        </p:nvSpPr>
        <p:spPr>
          <a:xfrm>
            <a:off x="1850905" y="378410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54316C5-EE1C-5120-F11A-BDD190C5EA4F}"/>
              </a:ext>
            </a:extLst>
          </p:cNvPr>
          <p:cNvSpPr/>
          <p:nvPr/>
        </p:nvSpPr>
        <p:spPr>
          <a:xfrm>
            <a:off x="7317978" y="4336739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1EBBEBA-8B90-294A-1558-AE250B3B4665}"/>
              </a:ext>
            </a:extLst>
          </p:cNvPr>
          <p:cNvSpPr/>
          <p:nvPr/>
        </p:nvSpPr>
        <p:spPr>
          <a:xfrm>
            <a:off x="7802611" y="4601676"/>
            <a:ext cx="595666" cy="44971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7C813F0-F649-8CA6-4E03-34B88D680863}"/>
              </a:ext>
            </a:extLst>
          </p:cNvPr>
          <p:cNvSpPr/>
          <p:nvPr/>
        </p:nvSpPr>
        <p:spPr>
          <a:xfrm>
            <a:off x="2335537" y="3908769"/>
            <a:ext cx="484633" cy="25938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AF093AA-C806-4B17-E303-9BC6BFE733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0360" y="6047146"/>
            <a:ext cx="1547032" cy="567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5371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01D15B-E676-C1EA-986F-5F17069A6B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153" y="566954"/>
            <a:ext cx="10515600" cy="711387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/>
              <a:t>After successfully uploading the bid document (1), the implementation percentages appear. </a:t>
            </a:r>
          </a:p>
          <a:p>
            <a:pPr marL="0" indent="0">
              <a:buNone/>
            </a:pPr>
            <a:r>
              <a:rPr lang="en-US" dirty="0"/>
              <a:t>click ,,Submit” (2)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9AEED6F-AA06-9343-78A4-189D2420B5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0629" y="1765926"/>
            <a:ext cx="7624523" cy="430471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EEA5ED92-E1EE-764C-EE92-3F40E7A51EEA}"/>
              </a:ext>
            </a:extLst>
          </p:cNvPr>
          <p:cNvSpPr/>
          <p:nvPr/>
        </p:nvSpPr>
        <p:spPr>
          <a:xfrm>
            <a:off x="1162975" y="2821925"/>
            <a:ext cx="1415339" cy="711387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F91588E-0F74-3F0E-9E02-342952995E01}"/>
              </a:ext>
            </a:extLst>
          </p:cNvPr>
          <p:cNvSpPr/>
          <p:nvPr/>
        </p:nvSpPr>
        <p:spPr>
          <a:xfrm>
            <a:off x="6221416" y="1987696"/>
            <a:ext cx="1982161" cy="40258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F70F052-27A7-5FEF-4CEB-307943DF29D5}"/>
              </a:ext>
            </a:extLst>
          </p:cNvPr>
          <p:cNvSpPr/>
          <p:nvPr/>
        </p:nvSpPr>
        <p:spPr>
          <a:xfrm>
            <a:off x="484854" y="295354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830F5388-D23F-FDB0-1AA1-CC88E827327A}"/>
              </a:ext>
            </a:extLst>
          </p:cNvPr>
          <p:cNvSpPr/>
          <p:nvPr/>
        </p:nvSpPr>
        <p:spPr>
          <a:xfrm>
            <a:off x="5611368" y="2006236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5022590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01D15B-E676-C1EA-986F-5F17069A6B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153" y="566954"/>
            <a:ext cx="10515600" cy="7113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Confirm that you agree to the below warnings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9284F0-37D2-65D0-552E-5640720F04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6697" y="2295108"/>
            <a:ext cx="5910256" cy="336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1447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64CBDB-155C-94EF-06E5-1789616AC9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4892" y="3133499"/>
            <a:ext cx="10578353" cy="771001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You will receive an email about submitting an offer </a:t>
            </a:r>
            <a:r>
              <a:rPr lang="lt-LT" dirty="0"/>
              <a:t>:</a:t>
            </a:r>
          </a:p>
          <a:p>
            <a:pPr marL="0" indent="0">
              <a:buNone/>
            </a:pPr>
            <a:endParaRPr lang="lt-LT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5A06D28D-5CF6-1211-2369-ECBCED84AD5C}"/>
              </a:ext>
            </a:extLst>
          </p:cNvPr>
          <p:cNvSpPr txBox="1">
            <a:spLocks/>
          </p:cNvSpPr>
          <p:nvPr/>
        </p:nvSpPr>
        <p:spPr>
          <a:xfrm>
            <a:off x="564892" y="673893"/>
            <a:ext cx="10515600" cy="1401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After a successful bid, there will be an entry in the right corner:</a:t>
            </a:r>
            <a:endParaRPr lang="lt-LT" dirty="0"/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7276013-526B-69FD-60ED-DB7B49A5A0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8624" y="3870967"/>
            <a:ext cx="5454930" cy="251472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4C7E9B9-134E-00A1-FEC6-CDF3744818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9003" y="1374727"/>
            <a:ext cx="2509147" cy="1621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2622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3292B5C6-3BE6-BD21-8A10-544771F22352}"/>
              </a:ext>
            </a:extLst>
          </p:cNvPr>
          <p:cNvSpPr txBox="1">
            <a:spLocks/>
          </p:cNvSpPr>
          <p:nvPr/>
        </p:nvSpPr>
        <p:spPr>
          <a:xfrm>
            <a:off x="89648" y="290583"/>
            <a:ext cx="11932024" cy="87829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Information about submitting an offer by clicking here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"My Answers" and "Submitted" status.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71A9241-A40B-BFA8-FB57-3A4CC5075B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4192" y="1233816"/>
            <a:ext cx="6224313" cy="364849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DDA63BD-3203-E51E-4C2D-0D1E28FD3D44}"/>
              </a:ext>
            </a:extLst>
          </p:cNvPr>
          <p:cNvSpPr/>
          <p:nvPr/>
        </p:nvSpPr>
        <p:spPr>
          <a:xfrm>
            <a:off x="6096000" y="1865499"/>
            <a:ext cx="1132924" cy="31840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2A4D08-0753-D475-0929-4E8663AFD6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4192" y="5624184"/>
            <a:ext cx="5792008" cy="96215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A6CB44B-CC2E-EC97-A3BD-692F650513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4192" y="5376499"/>
            <a:ext cx="5868219" cy="24768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1F9826A-E0B3-AB43-1652-4E9DDACC7DAC}"/>
              </a:ext>
            </a:extLst>
          </p:cNvPr>
          <p:cNvSpPr/>
          <p:nvPr/>
        </p:nvSpPr>
        <p:spPr>
          <a:xfrm>
            <a:off x="5122333" y="5624184"/>
            <a:ext cx="815430" cy="310949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74727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988A8E33-7DA3-31D4-601A-1657D39D36DB}"/>
              </a:ext>
            </a:extLst>
          </p:cNvPr>
          <p:cNvSpPr txBox="1">
            <a:spLocks/>
          </p:cNvSpPr>
          <p:nvPr/>
        </p:nvSpPr>
        <p:spPr>
          <a:xfrm>
            <a:off x="89648" y="290583"/>
            <a:ext cx="11932024" cy="87829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To find your purchase in the main window of your account. </a:t>
            </a:r>
            <a:r>
              <a:rPr lang="lt-LT" dirty="0" err="1"/>
              <a:t>Click</a:t>
            </a:r>
            <a:r>
              <a:rPr lang="lt-LT" dirty="0"/>
              <a:t>:</a:t>
            </a: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Purchase Management -&gt; My Purchase List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2F0085-1E75-2321-759A-DC3A1724DD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403" y="1309413"/>
            <a:ext cx="8386453" cy="249023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52E2B59-B1D5-6818-B545-394A97DF1BB0}"/>
              </a:ext>
            </a:extLst>
          </p:cNvPr>
          <p:cNvSpPr/>
          <p:nvPr/>
        </p:nvSpPr>
        <p:spPr>
          <a:xfrm>
            <a:off x="365878" y="1742336"/>
            <a:ext cx="1223225" cy="45044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81F45AF-366F-D873-7F3F-C3D7F062C4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878" y="4064009"/>
            <a:ext cx="8278504" cy="2287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7580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0AF960-1C57-1567-74D2-6E9739DDD6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>
            <a:extLst>
              <a:ext uri="{FF2B5EF4-FFF2-40B4-BE49-F238E27FC236}">
                <a16:creationId xmlns:a16="http://schemas.microsoft.com/office/drawing/2014/main" id="{1338F930-F3EE-4F01-144E-FFFC477E6D7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17430D8-E273-64C1-E989-20ABD432E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FAF8D5D-C1B2-C99F-F37D-1277E51E09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8973" y="424156"/>
            <a:ext cx="9330430" cy="139637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Review the submitted proposal.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BB75BC01-1907-50A9-7C21-5464C7BC2DF6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ED1B5C0-39E5-95A9-FA64-11C42C42C2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046" y="944960"/>
            <a:ext cx="5745981" cy="3363501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B246754F-BDEA-709A-A7FD-629FDC5EF572}"/>
              </a:ext>
            </a:extLst>
          </p:cNvPr>
          <p:cNvSpPr/>
          <p:nvPr/>
        </p:nvSpPr>
        <p:spPr>
          <a:xfrm>
            <a:off x="4606683" y="1676093"/>
            <a:ext cx="399426" cy="2888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EDB2896-9D75-E3B2-4235-8739A15174C4}"/>
              </a:ext>
            </a:extLst>
          </p:cNvPr>
          <p:cNvSpPr/>
          <p:nvPr/>
        </p:nvSpPr>
        <p:spPr>
          <a:xfrm>
            <a:off x="3666836" y="2112046"/>
            <a:ext cx="295564" cy="254464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C967D70-F4F7-2591-F984-889B5BACBB49}"/>
              </a:ext>
            </a:extLst>
          </p:cNvPr>
          <p:cNvSpPr/>
          <p:nvPr/>
        </p:nvSpPr>
        <p:spPr>
          <a:xfrm>
            <a:off x="176668" y="3301768"/>
            <a:ext cx="377514" cy="27270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5029CD6-69E1-CE7C-F4DE-136218E08D29}"/>
              </a:ext>
            </a:extLst>
          </p:cNvPr>
          <p:cNvSpPr/>
          <p:nvPr/>
        </p:nvSpPr>
        <p:spPr>
          <a:xfrm>
            <a:off x="176668" y="3782014"/>
            <a:ext cx="377513" cy="27270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4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E121CBD-2CE6-CA44-8ADD-7DB2D0639991}"/>
              </a:ext>
            </a:extLst>
          </p:cNvPr>
          <p:cNvSpPr/>
          <p:nvPr/>
        </p:nvSpPr>
        <p:spPr>
          <a:xfrm>
            <a:off x="5067254" y="1642929"/>
            <a:ext cx="841563" cy="35520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F42C1D9-81D9-041C-AC82-462806D89FBF}"/>
              </a:ext>
            </a:extLst>
          </p:cNvPr>
          <p:cNvSpPr/>
          <p:nvPr/>
        </p:nvSpPr>
        <p:spPr>
          <a:xfrm>
            <a:off x="3962400" y="2181810"/>
            <a:ext cx="644283" cy="18470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A6DBF81-1A36-CB75-954D-7068340072E5}"/>
              </a:ext>
            </a:extLst>
          </p:cNvPr>
          <p:cNvSpPr/>
          <p:nvPr/>
        </p:nvSpPr>
        <p:spPr>
          <a:xfrm>
            <a:off x="593481" y="3372748"/>
            <a:ext cx="214792" cy="27352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32CFC2B-81DB-135E-BE14-CE30AA11CFEC}"/>
              </a:ext>
            </a:extLst>
          </p:cNvPr>
          <p:cNvSpPr/>
          <p:nvPr/>
        </p:nvSpPr>
        <p:spPr>
          <a:xfrm>
            <a:off x="548447" y="3799960"/>
            <a:ext cx="467553" cy="29531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C45DAF0-95D1-AD7F-4954-4CF6086095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481" y="4446391"/>
            <a:ext cx="4435224" cy="2225233"/>
          </a:xfrm>
          <a:prstGeom prst="rect">
            <a:avLst/>
          </a:prstGeom>
        </p:spPr>
      </p:pic>
      <p:sp>
        <p:nvSpPr>
          <p:cNvPr id="25" name="Oval 24">
            <a:extLst>
              <a:ext uri="{FF2B5EF4-FFF2-40B4-BE49-F238E27FC236}">
                <a16:creationId xmlns:a16="http://schemas.microsoft.com/office/drawing/2014/main" id="{E0AD05F1-2E23-CD9A-4863-0992E331173F}"/>
              </a:ext>
            </a:extLst>
          </p:cNvPr>
          <p:cNvSpPr/>
          <p:nvPr/>
        </p:nvSpPr>
        <p:spPr>
          <a:xfrm>
            <a:off x="4995848" y="6287576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5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7EC27E93-B950-903D-6B38-FC5A74AA7DD4}"/>
              </a:ext>
            </a:extLst>
          </p:cNvPr>
          <p:cNvSpPr/>
          <p:nvPr/>
        </p:nvSpPr>
        <p:spPr>
          <a:xfrm>
            <a:off x="548447" y="5735087"/>
            <a:ext cx="416813" cy="31657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6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C0135E2-55F5-BE2A-F73E-5A24D547AF14}"/>
              </a:ext>
            </a:extLst>
          </p:cNvPr>
          <p:cNvSpPr/>
          <p:nvPr/>
        </p:nvSpPr>
        <p:spPr>
          <a:xfrm>
            <a:off x="4555064" y="6184968"/>
            <a:ext cx="440784" cy="50951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93E5BBB-9244-BBE8-00DE-27FFFDFE8845}"/>
              </a:ext>
            </a:extLst>
          </p:cNvPr>
          <p:cNvSpPr/>
          <p:nvPr/>
        </p:nvSpPr>
        <p:spPr>
          <a:xfrm>
            <a:off x="1063981" y="5770823"/>
            <a:ext cx="857183" cy="231437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DFF49D8-0051-CE3B-775A-2FDF3CF7E288}"/>
              </a:ext>
            </a:extLst>
          </p:cNvPr>
          <p:cNvSpPr txBox="1"/>
          <p:nvPr/>
        </p:nvSpPr>
        <p:spPr>
          <a:xfrm>
            <a:off x="6899564" y="594252"/>
            <a:ext cx="4454236" cy="40626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/>
              <a:t>In the selected purchase</a:t>
            </a:r>
            <a:r>
              <a:rPr lang="lt-LT" sz="2400" dirty="0"/>
              <a:t>:</a:t>
            </a:r>
          </a:p>
          <a:p>
            <a:endParaRPr lang="lt-LT" dirty="0"/>
          </a:p>
          <a:p>
            <a:r>
              <a:rPr lang="lt-LT" dirty="0" err="1"/>
              <a:t>Click</a:t>
            </a:r>
            <a:r>
              <a:rPr lang="lt-LT" dirty="0"/>
              <a:t> </a:t>
            </a:r>
            <a:r>
              <a:rPr lang="lt-LT" dirty="0" err="1"/>
              <a:t>Show</a:t>
            </a:r>
            <a:r>
              <a:rPr lang="lt-LT" dirty="0"/>
              <a:t> CFT Meniu (1);</a:t>
            </a:r>
          </a:p>
          <a:p>
            <a:endParaRPr lang="lt-LT" dirty="0"/>
          </a:p>
          <a:p>
            <a:r>
              <a:rPr lang="lt-LT" dirty="0" err="1"/>
              <a:t>Click</a:t>
            </a:r>
            <a:r>
              <a:rPr lang="lt-LT" dirty="0"/>
              <a:t> ,,</a:t>
            </a:r>
            <a:r>
              <a:rPr lang="lt-LT" dirty="0" err="1"/>
              <a:t>Tender</a:t>
            </a:r>
            <a:r>
              <a:rPr lang="lt-LT" dirty="0"/>
              <a:t>“ (2);</a:t>
            </a:r>
          </a:p>
          <a:p>
            <a:endParaRPr lang="lt-LT" dirty="0"/>
          </a:p>
          <a:p>
            <a:r>
              <a:rPr lang="lt-LT" dirty="0"/>
              <a:t>Mark </a:t>
            </a:r>
            <a:r>
              <a:rPr lang="lt-LT" dirty="0" err="1"/>
              <a:t>the</a:t>
            </a:r>
            <a:r>
              <a:rPr lang="lt-LT" dirty="0"/>
              <a:t> </a:t>
            </a:r>
            <a:r>
              <a:rPr lang="lt-LT" dirty="0" err="1"/>
              <a:t>inserted</a:t>
            </a:r>
            <a:r>
              <a:rPr lang="lt-LT" dirty="0"/>
              <a:t> </a:t>
            </a:r>
            <a:r>
              <a:rPr lang="lt-LT" dirty="0" err="1"/>
              <a:t>proposal</a:t>
            </a:r>
            <a:r>
              <a:rPr lang="lt-LT" dirty="0"/>
              <a:t> (3);</a:t>
            </a:r>
          </a:p>
          <a:p>
            <a:endParaRPr lang="lt-LT" dirty="0"/>
          </a:p>
          <a:p>
            <a:r>
              <a:rPr lang="lt-LT" dirty="0" err="1"/>
              <a:t>Click</a:t>
            </a:r>
            <a:r>
              <a:rPr lang="lt-LT" dirty="0"/>
              <a:t> ,,VIEW“ (4);</a:t>
            </a:r>
          </a:p>
          <a:p>
            <a:endParaRPr lang="lt-LT" dirty="0"/>
          </a:p>
          <a:p>
            <a:r>
              <a:rPr lang="lt-LT" dirty="0"/>
              <a:t>C</a:t>
            </a:r>
            <a:r>
              <a:rPr lang="en-GB" dirty="0"/>
              <a:t>lick on the file icon </a:t>
            </a:r>
            <a:r>
              <a:rPr lang="lt-LT" dirty="0"/>
              <a:t>(5);</a:t>
            </a:r>
          </a:p>
          <a:p>
            <a:endParaRPr lang="lt-LT" dirty="0"/>
          </a:p>
          <a:p>
            <a:r>
              <a:rPr lang="en-GB" dirty="0"/>
              <a:t>view the submitted proposal documents </a:t>
            </a:r>
            <a:r>
              <a:rPr lang="lt-LT" dirty="0"/>
              <a:t> (6)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77809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E7FE2E-62CE-3D9F-CE71-55E3BBED1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>
            <a:extLst>
              <a:ext uri="{FF2B5EF4-FFF2-40B4-BE49-F238E27FC236}">
                <a16:creationId xmlns:a16="http://schemas.microsoft.com/office/drawing/2014/main" id="{70CC949B-7C18-A94E-F6A5-F6431BEA532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104FE72-CF22-4D74-67EB-BCB0E6E289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D95B89-ACBA-6B93-7446-4D26E0A580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754" y="351523"/>
            <a:ext cx="9330430" cy="139637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Amend the submitted proposal.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398DE913-35D9-07CA-AE02-C251DB4B812D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549BE74-DB91-92C9-AFB2-6AE7B3F863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046" y="944960"/>
            <a:ext cx="6827346" cy="399649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E34AB3A-39D1-CAE4-A0DA-E2AD7F8C522B}"/>
              </a:ext>
            </a:extLst>
          </p:cNvPr>
          <p:cNvSpPr txBox="1"/>
          <p:nvPr/>
        </p:nvSpPr>
        <p:spPr>
          <a:xfrm>
            <a:off x="7434747" y="329226"/>
            <a:ext cx="4423499" cy="59400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dirty="0"/>
              <a:t>In the selected purchase</a:t>
            </a:r>
            <a:r>
              <a:rPr lang="lt-LT" sz="3200" dirty="0"/>
              <a:t>:</a:t>
            </a:r>
          </a:p>
          <a:p>
            <a:endParaRPr lang="lt-LT" sz="2400" dirty="0"/>
          </a:p>
          <a:p>
            <a:r>
              <a:rPr lang="lt-LT" sz="2400" dirty="0" err="1"/>
              <a:t>Click</a:t>
            </a:r>
            <a:r>
              <a:rPr lang="lt-LT" sz="2400" dirty="0"/>
              <a:t> </a:t>
            </a:r>
            <a:r>
              <a:rPr lang="lt-LT" sz="2400" dirty="0" err="1"/>
              <a:t>Show</a:t>
            </a:r>
            <a:r>
              <a:rPr lang="lt-LT" sz="2400" dirty="0"/>
              <a:t> CFT Meniu (1);</a:t>
            </a:r>
          </a:p>
          <a:p>
            <a:endParaRPr lang="lt-LT" sz="2400" dirty="0"/>
          </a:p>
          <a:p>
            <a:r>
              <a:rPr lang="lt-LT" sz="2400" dirty="0" err="1"/>
              <a:t>Click</a:t>
            </a:r>
            <a:r>
              <a:rPr lang="lt-LT" sz="2400" dirty="0"/>
              <a:t> ,,</a:t>
            </a:r>
            <a:r>
              <a:rPr lang="lt-LT" sz="2400" dirty="0" err="1"/>
              <a:t>Tender</a:t>
            </a:r>
            <a:r>
              <a:rPr lang="lt-LT" sz="2400" dirty="0"/>
              <a:t>“ (2);</a:t>
            </a:r>
          </a:p>
          <a:p>
            <a:endParaRPr lang="lt-LT" sz="2400" dirty="0"/>
          </a:p>
          <a:p>
            <a:r>
              <a:rPr lang="lt-LT" sz="2400" dirty="0" err="1"/>
              <a:t>Click</a:t>
            </a:r>
            <a:r>
              <a:rPr lang="lt-LT" sz="2400" dirty="0"/>
              <a:t> ,,</a:t>
            </a:r>
            <a:r>
              <a:rPr lang="lt-LT" sz="2400" dirty="0" err="1"/>
              <a:t>Create</a:t>
            </a:r>
            <a:r>
              <a:rPr lang="lt-LT" sz="2400" dirty="0"/>
              <a:t> </a:t>
            </a:r>
            <a:r>
              <a:rPr lang="lt-LT" sz="2400" dirty="0" err="1"/>
              <a:t>Tender</a:t>
            </a:r>
            <a:r>
              <a:rPr lang="lt-LT" sz="2400" dirty="0"/>
              <a:t> Online“ (3);</a:t>
            </a:r>
          </a:p>
          <a:p>
            <a:endParaRPr lang="lt-LT" sz="2400" dirty="0"/>
          </a:p>
          <a:p>
            <a:endParaRPr lang="lt-LT" sz="2400" dirty="0"/>
          </a:p>
          <a:p>
            <a:r>
              <a:rPr lang="en-GB" sz="2400" b="1" dirty="0">
                <a:solidFill>
                  <a:srgbClr val="FF0000"/>
                </a:solidFill>
              </a:rPr>
              <a:t>Important! </a:t>
            </a:r>
            <a:r>
              <a:rPr lang="en-GB" sz="2400" dirty="0"/>
              <a:t>The new offer submitted will automatically replace the previous one, and the previously entered offer will no longer be in the system.</a:t>
            </a:r>
            <a:endParaRPr lang="lt-LT" sz="2400" dirty="0"/>
          </a:p>
          <a:p>
            <a:endParaRPr lang="lt-LT" dirty="0"/>
          </a:p>
          <a:p>
            <a:endParaRPr lang="lt-LT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488C686-BC61-3DB9-2AD8-281F48FC89A8}"/>
              </a:ext>
            </a:extLst>
          </p:cNvPr>
          <p:cNvSpPr/>
          <p:nvPr/>
        </p:nvSpPr>
        <p:spPr>
          <a:xfrm>
            <a:off x="5532248" y="1747896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1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736B9946-84B5-4C98-F1AB-89A7FBCD52F7}"/>
              </a:ext>
            </a:extLst>
          </p:cNvPr>
          <p:cNvSpPr/>
          <p:nvPr/>
        </p:nvSpPr>
        <p:spPr>
          <a:xfrm>
            <a:off x="4379223" y="2341333"/>
            <a:ext cx="404205" cy="313577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8FBAA9DA-4D02-5E95-D2AC-4F679C9FBEA1}"/>
              </a:ext>
            </a:extLst>
          </p:cNvPr>
          <p:cNvSpPr/>
          <p:nvPr/>
        </p:nvSpPr>
        <p:spPr>
          <a:xfrm>
            <a:off x="2586182" y="2341333"/>
            <a:ext cx="478096" cy="313577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7B2B748-AC8F-9DC9-8E4D-7A938A9C34BC}"/>
              </a:ext>
            </a:extLst>
          </p:cNvPr>
          <p:cNvSpPr/>
          <p:nvPr/>
        </p:nvSpPr>
        <p:spPr>
          <a:xfrm>
            <a:off x="5987589" y="1770193"/>
            <a:ext cx="1126804" cy="361751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8964F8E-E0DE-8BD3-194D-BFF08279FDF8}"/>
              </a:ext>
            </a:extLst>
          </p:cNvPr>
          <p:cNvSpPr/>
          <p:nvPr/>
        </p:nvSpPr>
        <p:spPr>
          <a:xfrm>
            <a:off x="3092241" y="2315122"/>
            <a:ext cx="1286981" cy="46502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3CC62A1-13F2-48D0-DD13-0646FE7D8800}"/>
              </a:ext>
            </a:extLst>
          </p:cNvPr>
          <p:cNvSpPr/>
          <p:nvPr/>
        </p:nvSpPr>
        <p:spPr>
          <a:xfrm>
            <a:off x="4742669" y="2380819"/>
            <a:ext cx="475876" cy="20536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2540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5E5D93C1-4DF2-8662-3779-DA0409D234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95646" y="830081"/>
            <a:ext cx="5470171" cy="5076507"/>
          </a:xfr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A386B3C-C464-0F39-A34F-94E16F49544C}"/>
              </a:ext>
            </a:extLst>
          </p:cNvPr>
          <p:cNvSpPr txBox="1"/>
          <p:nvPr/>
        </p:nvSpPr>
        <p:spPr>
          <a:xfrm>
            <a:off x="6778224" y="2669027"/>
            <a:ext cx="3894262" cy="8163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3200" dirty="0"/>
              <a:t>E</a:t>
            </a:r>
            <a:r>
              <a:rPr lang="en-US" sz="3200" dirty="0" err="1"/>
              <a:t>nter</a:t>
            </a:r>
            <a:r>
              <a:rPr lang="en-US" sz="3200" dirty="0"/>
              <a:t> your username</a:t>
            </a:r>
            <a:r>
              <a:rPr lang="lt-LT" sz="3200" dirty="0"/>
              <a:t> </a:t>
            </a:r>
            <a:r>
              <a:rPr lang="lt-LT" sz="1400" dirty="0"/>
              <a:t>(</a:t>
            </a:r>
            <a:r>
              <a:rPr lang="en-GB" sz="1400" dirty="0"/>
              <a:t>must be all lowercase letters</a:t>
            </a:r>
            <a:r>
              <a:rPr lang="lt-LT" sz="1400" dirty="0"/>
              <a:t>)</a:t>
            </a:r>
            <a:endParaRPr lang="lt-LT" sz="32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D2B1860-9922-FFB5-8134-5886BFAFDA69}"/>
              </a:ext>
            </a:extLst>
          </p:cNvPr>
          <p:cNvSpPr txBox="1"/>
          <p:nvPr/>
        </p:nvSpPr>
        <p:spPr>
          <a:xfrm>
            <a:off x="6806740" y="3448591"/>
            <a:ext cx="310686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3200" dirty="0" err="1"/>
              <a:t>Enter</a:t>
            </a:r>
            <a:r>
              <a:rPr lang="lt-LT" sz="3200" dirty="0"/>
              <a:t> </a:t>
            </a:r>
            <a:r>
              <a:rPr lang="en-US" sz="3200" dirty="0"/>
              <a:t>password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AEC957E-A729-9F4A-5D97-34ED3E40F356}"/>
              </a:ext>
            </a:extLst>
          </p:cNvPr>
          <p:cNvSpPr/>
          <p:nvPr/>
        </p:nvSpPr>
        <p:spPr>
          <a:xfrm rot="10800000">
            <a:off x="5202315" y="3034759"/>
            <a:ext cx="1564736" cy="192107"/>
          </a:xfrm>
          <a:prstGeom prst="rightArrow">
            <a:avLst>
              <a:gd name="adj1" fmla="val 50000"/>
              <a:gd name="adj2" fmla="val 59052"/>
            </a:avLst>
          </a:prstGeom>
          <a:solidFill>
            <a:schemeClr val="accent6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444D1459-9D98-78C2-956F-9842E7D4AAFF}"/>
              </a:ext>
            </a:extLst>
          </p:cNvPr>
          <p:cNvSpPr/>
          <p:nvPr/>
        </p:nvSpPr>
        <p:spPr>
          <a:xfrm rot="10800000">
            <a:off x="5202314" y="3599895"/>
            <a:ext cx="1593253" cy="192107"/>
          </a:xfrm>
          <a:prstGeom prst="rightArrow">
            <a:avLst>
              <a:gd name="adj1" fmla="val 50000"/>
              <a:gd name="adj2" fmla="val 59052"/>
            </a:avLst>
          </a:prstGeom>
          <a:solidFill>
            <a:schemeClr val="accent6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54612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24830D-92AD-A800-9D13-7A3F2F7A9F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>
            <a:extLst>
              <a:ext uri="{FF2B5EF4-FFF2-40B4-BE49-F238E27FC236}">
                <a16:creationId xmlns:a16="http://schemas.microsoft.com/office/drawing/2014/main" id="{61D0F6BA-1D21-4E9A-C39F-225B728D0CF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AEEB681-4144-35B4-BDBF-866D2DFBC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003F55A-F76E-8833-B06E-8B5BF3CA14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754" y="365523"/>
            <a:ext cx="9330430" cy="139637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Remove the submitted proposal.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7B7B2933-9A88-BBE7-309E-4DCD7A6F91F2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06D7F3-3AE8-A252-E315-DAD15D6451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046" y="944960"/>
            <a:ext cx="6827346" cy="3996495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6A65BA48-E169-880D-14DF-6179143E9D30}"/>
              </a:ext>
            </a:extLst>
          </p:cNvPr>
          <p:cNvSpPr/>
          <p:nvPr/>
        </p:nvSpPr>
        <p:spPr>
          <a:xfrm>
            <a:off x="5510210" y="1688428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B29B167-37F8-6848-08D4-57AD4E61D201}"/>
              </a:ext>
            </a:extLst>
          </p:cNvPr>
          <p:cNvSpPr/>
          <p:nvPr/>
        </p:nvSpPr>
        <p:spPr>
          <a:xfrm>
            <a:off x="4272537" y="2341333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C4273C22-99CA-2C83-81E4-521B15841C5C}"/>
              </a:ext>
            </a:extLst>
          </p:cNvPr>
          <p:cNvSpPr/>
          <p:nvPr/>
        </p:nvSpPr>
        <p:spPr>
          <a:xfrm>
            <a:off x="162355" y="3808866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E5A5DBA-BEAF-3B6A-3BE8-646D5883A5C8}"/>
              </a:ext>
            </a:extLst>
          </p:cNvPr>
          <p:cNvSpPr/>
          <p:nvPr/>
        </p:nvSpPr>
        <p:spPr>
          <a:xfrm>
            <a:off x="1787955" y="4298393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4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DB8BF51-45C8-395C-DF50-DCB8C4CAD6C4}"/>
              </a:ext>
            </a:extLst>
          </p:cNvPr>
          <p:cNvSpPr/>
          <p:nvPr/>
        </p:nvSpPr>
        <p:spPr>
          <a:xfrm>
            <a:off x="5994843" y="1815904"/>
            <a:ext cx="1119550" cy="38404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E27776A-7F75-EBDC-CAAE-1425FB11BC6A}"/>
              </a:ext>
            </a:extLst>
          </p:cNvPr>
          <p:cNvSpPr/>
          <p:nvPr/>
        </p:nvSpPr>
        <p:spPr>
          <a:xfrm>
            <a:off x="4707860" y="2427326"/>
            <a:ext cx="963267" cy="15885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850E598-2E2D-E6A7-21A7-BB6F40073BD0}"/>
              </a:ext>
            </a:extLst>
          </p:cNvPr>
          <p:cNvSpPr/>
          <p:nvPr/>
        </p:nvSpPr>
        <p:spPr>
          <a:xfrm>
            <a:off x="646987" y="3861513"/>
            <a:ext cx="221231" cy="248669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877C033-D14D-35E0-8632-58BCE13B827E}"/>
              </a:ext>
            </a:extLst>
          </p:cNvPr>
          <p:cNvSpPr/>
          <p:nvPr/>
        </p:nvSpPr>
        <p:spPr>
          <a:xfrm>
            <a:off x="1060636" y="4373585"/>
            <a:ext cx="638855" cy="30885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9884ABA-32E9-7270-FFF7-789E6AA3C9BF}"/>
              </a:ext>
            </a:extLst>
          </p:cNvPr>
          <p:cNvSpPr txBox="1"/>
          <p:nvPr/>
        </p:nvSpPr>
        <p:spPr>
          <a:xfrm>
            <a:off x="7443545" y="796443"/>
            <a:ext cx="4441280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/>
              <a:t>In the selected purchase</a:t>
            </a:r>
            <a:r>
              <a:rPr lang="lt-LT" sz="2400" dirty="0"/>
              <a:t>:</a:t>
            </a:r>
          </a:p>
          <a:p>
            <a:endParaRPr lang="lt-LT" sz="1800" dirty="0"/>
          </a:p>
          <a:p>
            <a:r>
              <a:rPr lang="lt-LT" sz="1800" dirty="0" err="1"/>
              <a:t>Click</a:t>
            </a:r>
            <a:r>
              <a:rPr lang="lt-LT" sz="1800" dirty="0"/>
              <a:t> </a:t>
            </a:r>
            <a:r>
              <a:rPr lang="lt-LT" sz="1800" dirty="0" err="1"/>
              <a:t>Show</a:t>
            </a:r>
            <a:r>
              <a:rPr lang="lt-LT" sz="1800" dirty="0"/>
              <a:t> CFT Meniu (1);</a:t>
            </a:r>
          </a:p>
          <a:p>
            <a:endParaRPr lang="lt-LT" sz="1800" dirty="0"/>
          </a:p>
          <a:p>
            <a:r>
              <a:rPr lang="lt-LT" sz="1800" dirty="0" err="1"/>
              <a:t>Click</a:t>
            </a:r>
            <a:r>
              <a:rPr lang="lt-LT" sz="1800" dirty="0"/>
              <a:t> ,,</a:t>
            </a:r>
            <a:r>
              <a:rPr lang="lt-LT" sz="1800" dirty="0" err="1"/>
              <a:t>Tender</a:t>
            </a:r>
            <a:r>
              <a:rPr lang="lt-LT" sz="1800" dirty="0"/>
              <a:t>“ (2);</a:t>
            </a:r>
          </a:p>
          <a:p>
            <a:endParaRPr lang="lt-LT" sz="1800" dirty="0"/>
          </a:p>
          <a:p>
            <a:r>
              <a:rPr lang="lt-LT" dirty="0"/>
              <a:t>Mark </a:t>
            </a:r>
            <a:r>
              <a:rPr lang="lt-LT" dirty="0" err="1"/>
              <a:t>the</a:t>
            </a:r>
            <a:r>
              <a:rPr lang="lt-LT" dirty="0"/>
              <a:t> </a:t>
            </a:r>
            <a:r>
              <a:rPr lang="lt-LT" dirty="0" err="1"/>
              <a:t>inserted</a:t>
            </a:r>
            <a:r>
              <a:rPr lang="lt-LT" dirty="0"/>
              <a:t> </a:t>
            </a:r>
            <a:r>
              <a:rPr lang="lt-LT" dirty="0" err="1"/>
              <a:t>proposal</a:t>
            </a:r>
            <a:r>
              <a:rPr lang="lt-LT" dirty="0"/>
              <a:t> (3);</a:t>
            </a:r>
          </a:p>
          <a:p>
            <a:endParaRPr lang="lt-LT" dirty="0"/>
          </a:p>
          <a:p>
            <a:r>
              <a:rPr lang="lt-LT" dirty="0" err="1"/>
              <a:t>Click</a:t>
            </a:r>
            <a:r>
              <a:rPr lang="lt-LT" dirty="0"/>
              <a:t> ,,REMOVE“ (4); </a:t>
            </a:r>
          </a:p>
          <a:p>
            <a:endParaRPr lang="lt-LT" dirty="0"/>
          </a:p>
          <a:p>
            <a:r>
              <a:rPr lang="lt-LT" dirty="0"/>
              <a:t>C</a:t>
            </a:r>
            <a:r>
              <a:rPr lang="en-GB" dirty="0" err="1"/>
              <a:t>onfirm</a:t>
            </a:r>
            <a:r>
              <a:rPr lang="en-GB" dirty="0"/>
              <a:t> the removal by clicking "OK" (5</a:t>
            </a:r>
            <a:r>
              <a:rPr lang="lt-LT" dirty="0"/>
              <a:t>). 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CB49182C-BADE-CB48-603B-495E42C91D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218" y="5287699"/>
            <a:ext cx="3299746" cy="922100"/>
          </a:xfrm>
          <a:prstGeom prst="rect">
            <a:avLst/>
          </a:prstGeom>
        </p:spPr>
      </p:pic>
      <p:sp>
        <p:nvSpPr>
          <p:cNvPr id="24" name="Oval 23">
            <a:extLst>
              <a:ext uri="{FF2B5EF4-FFF2-40B4-BE49-F238E27FC236}">
                <a16:creationId xmlns:a16="http://schemas.microsoft.com/office/drawing/2014/main" id="{FE1D776E-EE5E-31DB-22B9-24BB794D8447}"/>
              </a:ext>
            </a:extLst>
          </p:cNvPr>
          <p:cNvSpPr/>
          <p:nvPr/>
        </p:nvSpPr>
        <p:spPr>
          <a:xfrm>
            <a:off x="2279817" y="5737840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5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FDDC373-CCF9-4B11-53A6-07FCA9ED0A77}"/>
              </a:ext>
            </a:extLst>
          </p:cNvPr>
          <p:cNvSpPr/>
          <p:nvPr/>
        </p:nvSpPr>
        <p:spPr>
          <a:xfrm>
            <a:off x="2813883" y="5788424"/>
            <a:ext cx="732882" cy="38404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3275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spect="1"/>
          </p:cNvSpPr>
          <p:nvPr/>
        </p:nvSpPr>
        <p:spPr>
          <a:xfrm>
            <a:off x="1223669" y="2351782"/>
            <a:ext cx="10347837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Technical support </a:t>
            </a:r>
          </a:p>
          <a:p>
            <a:pPr algn="ctr"/>
            <a:r>
              <a:rPr lang="en-US" sz="4000" dirty="0"/>
              <a:t>Email:</a:t>
            </a:r>
            <a:r>
              <a:rPr lang="en-US" sz="4000" dirty="0">
                <a:latin typeface="+mj-lt"/>
              </a:rPr>
              <a:t> </a:t>
            </a:r>
            <a:r>
              <a:rPr lang="lt-LT" sz="4000" b="1" dirty="0" err="1">
                <a:solidFill>
                  <a:schemeClr val="accent1">
                    <a:lumMod val="75000"/>
                  </a:schemeClr>
                </a:solidFill>
                <a:latin typeface="+mj-lt"/>
              </a:rPr>
              <a:t>pagalba@vpt.lt</a:t>
            </a:r>
            <a:br>
              <a:rPr lang="lt-LT" sz="4000" b="1" dirty="0">
                <a:latin typeface="+mj-lt"/>
              </a:rPr>
            </a:br>
            <a:endParaRPr lang="lt-LT" sz="4000" b="1" dirty="0">
              <a:latin typeface="+mj-lt"/>
            </a:endParaRPr>
          </a:p>
          <a:p>
            <a:r>
              <a:rPr lang="lt-LT" sz="1400" b="1" dirty="0"/>
              <a:t> </a:t>
            </a:r>
            <a:endParaRPr lang="lt-LT" sz="1400" dirty="0"/>
          </a:p>
        </p:txBody>
      </p:sp>
      <p:pic>
        <p:nvPicPr>
          <p:cNvPr id="6" name="Paveikslėlis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3435" y="4786103"/>
            <a:ext cx="2181225" cy="1985963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FDC6CDA-9BAE-043F-CDB9-CF728BFAC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537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312A0B8-4900-F7C7-6E48-9824D1E8D8E6}"/>
              </a:ext>
            </a:extLst>
          </p:cNvPr>
          <p:cNvSpPr txBox="1"/>
          <p:nvPr/>
        </p:nvSpPr>
        <p:spPr>
          <a:xfrm>
            <a:off x="150920" y="399495"/>
            <a:ext cx="1141277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Once logged in, you can search for purchases in several ways 1 or 2</a:t>
            </a:r>
            <a:r>
              <a:rPr lang="lt-LT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30BFFC-0FFA-7B4F-666F-F7CEDCC295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5422" y="2029668"/>
            <a:ext cx="10256266" cy="3782687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B5BC8E8D-AE99-4030-8BD3-8FE4C496C23B}"/>
              </a:ext>
            </a:extLst>
          </p:cNvPr>
          <p:cNvSpPr/>
          <p:nvPr/>
        </p:nvSpPr>
        <p:spPr>
          <a:xfrm>
            <a:off x="394967" y="4890205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A8D5934-9DF7-0887-B77D-6424642970DE}"/>
              </a:ext>
            </a:extLst>
          </p:cNvPr>
          <p:cNvSpPr/>
          <p:nvPr/>
        </p:nvSpPr>
        <p:spPr>
          <a:xfrm>
            <a:off x="7301795" y="2093739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5522730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135467" y="186268"/>
            <a:ext cx="11938164" cy="182896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When conducting a search in this way, click on „</a:t>
            </a:r>
            <a:r>
              <a:rPr lang="lt-LT" dirty="0" err="1"/>
              <a:t>Latest</a:t>
            </a:r>
            <a:r>
              <a:rPr lang="lt-LT" dirty="0"/>
              <a:t> </a:t>
            </a:r>
            <a:r>
              <a:rPr lang="lt-LT" dirty="0" err="1"/>
              <a:t>CfTs</a:t>
            </a:r>
            <a:r>
              <a:rPr lang="en-US" dirty="0"/>
              <a:t>" and you will be redirected to all </a:t>
            </a:r>
            <a:r>
              <a:rPr lang="lt-LT" dirty="0" err="1"/>
              <a:t>tender</a:t>
            </a:r>
            <a:r>
              <a:rPr lang="en-US" dirty="0"/>
              <a:t>s.</a:t>
            </a:r>
          </a:p>
          <a:p>
            <a:pPr marL="0" indent="0">
              <a:buNone/>
            </a:pPr>
            <a:r>
              <a:rPr lang="en-GB" dirty="0"/>
              <a:t>You can try out a sample purchase in the DEMO environment</a:t>
            </a:r>
            <a:r>
              <a:rPr lang="lt-LT" dirty="0"/>
              <a:t> </a:t>
            </a:r>
            <a:r>
              <a:rPr lang="en-GB" dirty="0">
                <a:hlinkClick r:id="rId3"/>
              </a:rPr>
              <a:t>European Dynamics - Welcome to CPP IS- &lt;/</a:t>
            </a:r>
            <a:r>
              <a:rPr lang="en-GB" dirty="0" err="1">
                <a:hlinkClick r:id="rId3"/>
              </a:rPr>
              <a:t>br</a:t>
            </a:r>
            <a:r>
              <a:rPr lang="en-GB" dirty="0">
                <a:hlinkClick r:id="rId3"/>
              </a:rPr>
              <a:t>&gt;URGENT NOTICE : SYSTEM cannot sent email&lt;/</a:t>
            </a:r>
            <a:r>
              <a:rPr lang="en-GB" dirty="0" err="1">
                <a:hlinkClick r:id="rId3"/>
              </a:rPr>
              <a:t>br</a:t>
            </a:r>
            <a:r>
              <a:rPr lang="en-GB" dirty="0">
                <a:hlinkClick r:id="rId3"/>
              </a:rPr>
              <a:t>&gt;TEST</a:t>
            </a:r>
            <a:r>
              <a:rPr lang="lt-LT" dirty="0"/>
              <a:t> </a:t>
            </a:r>
          </a:p>
          <a:p>
            <a:pPr marL="0" indent="0">
              <a:buNone/>
            </a:pPr>
            <a:r>
              <a:rPr lang="en-US" dirty="0"/>
              <a:t>Please submit bids on a trial </a:t>
            </a:r>
            <a:r>
              <a:rPr lang="lt-LT" dirty="0" err="1"/>
              <a:t>tender</a:t>
            </a:r>
            <a:r>
              <a:rPr lang="en-US" dirty="0"/>
              <a:t> with ID 28249</a:t>
            </a:r>
            <a:endParaRPr lang="lt-LT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60977C4-2ED6-C703-6F8F-653C39EA37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9075" y="1833572"/>
            <a:ext cx="3526250" cy="92886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550230A-0006-0135-CBE0-B5999AF66F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477" y="3309626"/>
            <a:ext cx="7464397" cy="3066287"/>
          </a:xfrm>
          <a:prstGeom prst="rect">
            <a:avLst/>
          </a:prstGeom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C892F06-E50D-7990-CBDA-484FE4E20E6E}"/>
              </a:ext>
            </a:extLst>
          </p:cNvPr>
          <p:cNvCxnSpPr>
            <a:cxnSpLocks/>
          </p:cNvCxnSpPr>
          <p:nvPr/>
        </p:nvCxnSpPr>
        <p:spPr>
          <a:xfrm flipV="1">
            <a:off x="5731152" y="2580778"/>
            <a:ext cx="4789055" cy="83893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D8F292AA-DB56-EAA8-6037-63695F8A4054}"/>
              </a:ext>
            </a:extLst>
          </p:cNvPr>
          <p:cNvSpPr/>
          <p:nvPr/>
        </p:nvSpPr>
        <p:spPr>
          <a:xfrm>
            <a:off x="10848513" y="2382051"/>
            <a:ext cx="896812" cy="236862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41679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47152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215154" y="358588"/>
            <a:ext cx="11797552" cy="11493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For a more detailed search, click on "Advanced search" and enter the tender ID in the “</a:t>
            </a:r>
            <a:r>
              <a:rPr lang="en-US" dirty="0" err="1"/>
              <a:t>Cft</a:t>
            </a:r>
            <a:r>
              <a:rPr lang="en-US" dirty="0"/>
              <a:t> Resource ID" section and click on "Search".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52FD1C-8A45-3913-6872-D0CAD50371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9633" y="1536214"/>
            <a:ext cx="5924854" cy="434362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9EB06FE-FBED-E1CE-D608-D304A317A5DD}"/>
              </a:ext>
            </a:extLst>
          </p:cNvPr>
          <p:cNvSpPr/>
          <p:nvPr/>
        </p:nvSpPr>
        <p:spPr>
          <a:xfrm>
            <a:off x="5801675" y="2349782"/>
            <a:ext cx="1412464" cy="41795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6667ACE-727E-99F2-65E0-2B324C5BF6B3}"/>
              </a:ext>
            </a:extLst>
          </p:cNvPr>
          <p:cNvSpPr/>
          <p:nvPr/>
        </p:nvSpPr>
        <p:spPr>
          <a:xfrm>
            <a:off x="10955045" y="5507412"/>
            <a:ext cx="531608" cy="400701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1A86E6D-96A3-EA1A-9016-E3CBE35939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229" y="2872840"/>
            <a:ext cx="4705819" cy="140553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B6056BE-691A-6F2F-9F16-AA856BAC3B23}"/>
              </a:ext>
            </a:extLst>
          </p:cNvPr>
          <p:cNvSpPr/>
          <p:nvPr/>
        </p:nvSpPr>
        <p:spPr>
          <a:xfrm>
            <a:off x="4021584" y="3429000"/>
            <a:ext cx="1127464" cy="23747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6505295-6B88-6474-EC6D-65D884C8DCBC}"/>
              </a:ext>
            </a:extLst>
          </p:cNvPr>
          <p:cNvSpPr/>
          <p:nvPr/>
        </p:nvSpPr>
        <p:spPr>
          <a:xfrm>
            <a:off x="3351232" y="332397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52E09E1-15B0-6823-7A9D-A3726D7AF821}"/>
              </a:ext>
            </a:extLst>
          </p:cNvPr>
          <p:cNvSpPr/>
          <p:nvPr/>
        </p:nvSpPr>
        <p:spPr>
          <a:xfrm>
            <a:off x="5211194" y="2366312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57A7DFA-72F7-6C20-5FB9-186768EC5609}"/>
              </a:ext>
            </a:extLst>
          </p:cNvPr>
          <p:cNvSpPr/>
          <p:nvPr/>
        </p:nvSpPr>
        <p:spPr>
          <a:xfrm>
            <a:off x="11528074" y="5495789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3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038B4B1-B446-6CEF-9C31-7AD95F04C0EE}"/>
              </a:ext>
            </a:extLst>
          </p:cNvPr>
          <p:cNvCxnSpPr>
            <a:cxnSpLocks/>
          </p:cNvCxnSpPr>
          <p:nvPr/>
        </p:nvCxnSpPr>
        <p:spPr>
          <a:xfrm flipV="1">
            <a:off x="5039762" y="2817105"/>
            <a:ext cx="656064" cy="58476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2100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987" y="867181"/>
            <a:ext cx="10259627" cy="80549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Click on the tender name to bid on a trial tender with </a:t>
            </a:r>
            <a:r>
              <a:rPr lang="en-US" b="1" dirty="0"/>
              <a:t>ID 28249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2767F7-6F82-2813-7DB8-8529C90349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046" y="2440231"/>
            <a:ext cx="10955967" cy="274509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706ACB7-3968-1886-E786-83885FF97A60}"/>
              </a:ext>
            </a:extLst>
          </p:cNvPr>
          <p:cNvSpPr/>
          <p:nvPr/>
        </p:nvSpPr>
        <p:spPr>
          <a:xfrm>
            <a:off x="646240" y="3115160"/>
            <a:ext cx="1262460" cy="1412452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33692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25075" y="5326826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8956" y="387512"/>
            <a:ext cx="10777490" cy="7120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t-LT" dirty="0" err="1"/>
              <a:t>CfT</a:t>
            </a:r>
            <a:r>
              <a:rPr lang="lt-LT" dirty="0"/>
              <a:t> </a:t>
            </a:r>
            <a:r>
              <a:rPr lang="lt-LT" dirty="0" err="1"/>
              <a:t>core</a:t>
            </a:r>
            <a:r>
              <a:rPr lang="lt-LT" dirty="0"/>
              <a:t> </a:t>
            </a:r>
            <a:r>
              <a:rPr lang="lt-LT" dirty="0" err="1"/>
              <a:t>information</a:t>
            </a: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6D11BFF-BA46-B030-F68B-9A74FD735A84}"/>
              </a:ext>
            </a:extLst>
          </p:cNvPr>
          <p:cNvSpPr txBox="1"/>
          <p:nvPr/>
        </p:nvSpPr>
        <p:spPr>
          <a:xfrm>
            <a:off x="8067412" y="4680495"/>
            <a:ext cx="31153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dirty="0"/>
              <a:t>S</a:t>
            </a:r>
            <a:r>
              <a:rPr lang="en-GB" dirty="0" err="1"/>
              <a:t>hows</a:t>
            </a:r>
            <a:r>
              <a:rPr lang="en-GB" dirty="0"/>
              <a:t> basic information about the purchase</a:t>
            </a:r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C8DA62D-1307-CE2C-23C4-DC8771F45F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8956" y="1197811"/>
            <a:ext cx="5150478" cy="54173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D2F913C-22EB-211A-A8B7-220A6726D3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9954" y="589837"/>
            <a:ext cx="2950242" cy="3646368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81A2352-64EF-8977-3851-2893195A0AB9}"/>
              </a:ext>
            </a:extLst>
          </p:cNvPr>
          <p:cNvSpPr/>
          <p:nvPr/>
        </p:nvSpPr>
        <p:spPr>
          <a:xfrm>
            <a:off x="8505080" y="1385766"/>
            <a:ext cx="2117200" cy="45827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F966282-024A-0D4C-7026-20F1C6CF6142}"/>
              </a:ext>
            </a:extLst>
          </p:cNvPr>
          <p:cNvCxnSpPr>
            <a:cxnSpLocks/>
          </p:cNvCxnSpPr>
          <p:nvPr/>
        </p:nvCxnSpPr>
        <p:spPr>
          <a:xfrm flipH="1">
            <a:off x="5560736" y="1614902"/>
            <a:ext cx="2906104" cy="63696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18822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t-LT" dirty="0"/>
              <a:t> </a:t>
            </a: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3012672D-E922-670C-190C-B2E155C3D7E4}"/>
              </a:ext>
            </a:extLst>
          </p:cNvPr>
          <p:cNvSpPr txBox="1">
            <a:spLocks/>
          </p:cNvSpPr>
          <p:nvPr/>
        </p:nvSpPr>
        <p:spPr>
          <a:xfrm>
            <a:off x="115411" y="485775"/>
            <a:ext cx="12002608" cy="9346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You can find out information about the purchase by extracting the menu "</a:t>
            </a:r>
            <a:r>
              <a:rPr lang="en-US" dirty="0" err="1"/>
              <a:t>Cft</a:t>
            </a:r>
            <a:r>
              <a:rPr lang="en-US" dirty="0"/>
              <a:t> documents"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8F26EA6-7550-3B2A-54B0-3C333E7E1035}"/>
              </a:ext>
            </a:extLst>
          </p:cNvPr>
          <p:cNvSpPr txBox="1"/>
          <p:nvPr/>
        </p:nvSpPr>
        <p:spPr>
          <a:xfrm>
            <a:off x="7314370" y="4091250"/>
            <a:ext cx="464218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 err="1"/>
              <a:t>Cft</a:t>
            </a:r>
            <a:r>
              <a:rPr lang="en-US" dirty="0"/>
              <a:t> documents</a:t>
            </a:r>
            <a:r>
              <a:rPr lang="lt-LT" dirty="0"/>
              <a:t>:</a:t>
            </a:r>
          </a:p>
          <a:p>
            <a:endParaRPr lang="lt-LT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Notices</a:t>
            </a:r>
            <a:endParaRPr lang="lt-LT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lt-LT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Contracts Documents</a:t>
            </a:r>
            <a:r>
              <a:rPr lang="lt-LT" dirty="0"/>
              <a:t>: </a:t>
            </a:r>
          </a:p>
          <a:p>
            <a:r>
              <a:rPr lang="lt-LT" dirty="0"/>
              <a:t>	</a:t>
            </a:r>
            <a:r>
              <a:rPr lang="en-US" dirty="0"/>
              <a:t>To view</a:t>
            </a:r>
            <a:r>
              <a:rPr lang="lt-LT" dirty="0"/>
              <a:t> </a:t>
            </a:r>
          </a:p>
          <a:p>
            <a:r>
              <a:rPr lang="lt-LT" dirty="0"/>
              <a:t>	</a:t>
            </a:r>
            <a:r>
              <a:rPr lang="en-US" dirty="0"/>
              <a:t>to download zip file</a:t>
            </a:r>
            <a:endParaRPr lang="lt-LT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0FAE848-13E5-F07E-FF85-CEA188ADA2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964" y="1420877"/>
            <a:ext cx="6007409" cy="160663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F91C986-9E68-4B31-A33D-46D48474DA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696" y="3258578"/>
            <a:ext cx="5893103" cy="2863997"/>
          </a:xfrm>
          <a:prstGeom prst="rect">
            <a:avLst/>
          </a:prstGeom>
        </p:spPr>
      </p:pic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31455ED9-2DC2-EB22-CA99-A11CC9407BD9}"/>
              </a:ext>
            </a:extLst>
          </p:cNvPr>
          <p:cNvCxnSpPr>
            <a:cxnSpLocks/>
          </p:cNvCxnSpPr>
          <p:nvPr/>
        </p:nvCxnSpPr>
        <p:spPr>
          <a:xfrm flipH="1" flipV="1">
            <a:off x="6063447" y="4949025"/>
            <a:ext cx="2137643" cy="72168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C5A49E3A-7D2F-B055-993E-7055396E25B4}"/>
              </a:ext>
            </a:extLst>
          </p:cNvPr>
          <p:cNvCxnSpPr>
            <a:cxnSpLocks/>
          </p:cNvCxnSpPr>
          <p:nvPr/>
        </p:nvCxnSpPr>
        <p:spPr>
          <a:xfrm flipH="1">
            <a:off x="6316799" y="5908106"/>
            <a:ext cx="1884291" cy="12846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404FCADB-3518-5F4B-C3E0-33B426B200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0395" y="1054808"/>
            <a:ext cx="2407949" cy="297611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FCA3E8E-78B8-5245-AE22-BDA49A4D9A87}"/>
              </a:ext>
            </a:extLst>
          </p:cNvPr>
          <p:cNvSpPr/>
          <p:nvPr/>
        </p:nvSpPr>
        <p:spPr>
          <a:xfrm>
            <a:off x="9152878" y="2009970"/>
            <a:ext cx="1918187" cy="352967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1B8C715-A607-21DA-B099-07085934F6BF}"/>
              </a:ext>
            </a:extLst>
          </p:cNvPr>
          <p:cNvCxnSpPr>
            <a:cxnSpLocks/>
          </p:cNvCxnSpPr>
          <p:nvPr/>
        </p:nvCxnSpPr>
        <p:spPr>
          <a:xfrm flipH="1" flipV="1">
            <a:off x="4962617" y="1600762"/>
            <a:ext cx="4190261" cy="53881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37537C7-D728-0E38-0567-6210D0573800}"/>
              </a:ext>
            </a:extLst>
          </p:cNvPr>
          <p:cNvCxnSpPr>
            <a:cxnSpLocks/>
          </p:cNvCxnSpPr>
          <p:nvPr/>
        </p:nvCxnSpPr>
        <p:spPr>
          <a:xfrm flipH="1">
            <a:off x="5353235" y="2180715"/>
            <a:ext cx="3789793" cy="128539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70ED1175-A142-7F2B-341F-F4723828D2B4}"/>
              </a:ext>
            </a:extLst>
          </p:cNvPr>
          <p:cNvSpPr/>
          <p:nvPr/>
        </p:nvSpPr>
        <p:spPr>
          <a:xfrm>
            <a:off x="414964" y="2009969"/>
            <a:ext cx="581079" cy="41482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C71A3BB-EF27-D9D5-399F-5BBEC443EA9A}"/>
              </a:ext>
            </a:extLst>
          </p:cNvPr>
          <p:cNvSpPr/>
          <p:nvPr/>
        </p:nvSpPr>
        <p:spPr>
          <a:xfrm>
            <a:off x="919717" y="3889956"/>
            <a:ext cx="900919" cy="35547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7069826"/>
      </p:ext>
    </p:extLst>
  </p:cSld>
  <p:clrMapOvr>
    <a:masterClrMapping/>
  </p:clrMapOvr>
</p:sld>
</file>

<file path=ppt/theme/theme1.xml><?xml version="1.0" encoding="utf-8"?>
<a:theme xmlns:a="http://schemas.openxmlformats.org/drawingml/2006/main" name="„Office“ 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4ba1af4-2161-4c64-acc8-670f6b2143f7" xsi:nil="true"/>
    <lcf76f155ced4ddcb4097134ff3c332f xmlns="21723750-963b-404e-9ae7-6855eaff11fa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as" ma:contentTypeID="0x01010001AFAFC2E955D144ACEF2145959DA43F" ma:contentTypeVersion="17" ma:contentTypeDescription="Kurkite naują dokumentą." ma:contentTypeScope="" ma:versionID="091767c7ae4e739f401affe8cff4e00e">
  <xsd:schema xmlns:xsd="http://www.w3.org/2001/XMLSchema" xmlns:xs="http://www.w3.org/2001/XMLSchema" xmlns:p="http://schemas.microsoft.com/office/2006/metadata/properties" xmlns:ns2="21723750-963b-404e-9ae7-6855eaff11fa" xmlns:ns3="74ba1af4-2161-4c64-acc8-670f6b2143f7" targetNamespace="http://schemas.microsoft.com/office/2006/metadata/properties" ma:root="true" ma:fieldsID="04d874af16858cb12a1e24d084127937" ns2:_="" ns3:_="">
    <xsd:import namespace="21723750-963b-404e-9ae7-6855eaff11fa"/>
    <xsd:import namespace="74ba1af4-2161-4c64-acc8-670f6b2143f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1723750-963b-404e-9ae7-6855eaff11f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Vaizdų žymės" ma:readOnly="false" ma:fieldId="{5cf76f15-5ced-4ddc-b409-7134ff3c332f}" ma:taxonomyMulti="true" ma:sspId="28133eaa-83fd-4405-874f-af0ffe8f43b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ba1af4-2161-4c64-acc8-670f6b2143f7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Bendrinama su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Bendrinta su išsamia informacija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52b2b9b9-0c51-46fc-95e9-9e5f8190dbb4}" ma:internalName="TaxCatchAll" ma:showField="CatchAllData" ma:web="74ba1af4-2161-4c64-acc8-670f6b2143f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urinio tipas"/>
        <xsd:element ref="dc:title" minOccurs="0" maxOccurs="1" ma:index="4" ma:displayName="Antraštė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9CCB5AC-D550-45B4-AC72-296DFA990DC3}">
  <ds:schemaRefs>
    <ds:schemaRef ds:uri="http://purl.org/dc/terms/"/>
    <ds:schemaRef ds:uri="http://schemas.microsoft.com/office/infopath/2007/PartnerControls"/>
    <ds:schemaRef ds:uri="f9c884a0-80fa-49f1-80f8-084d90b87028"/>
    <ds:schemaRef ds:uri="http://purl.org/dc/elements/1.1/"/>
    <ds:schemaRef ds:uri="http://schemas.openxmlformats.org/package/2006/metadata/core-properties"/>
    <ds:schemaRef ds:uri="103a8c4c-3415-44a0-a799-d5a1400d594a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http://purl.org/dc/dcmitype/"/>
    <ds:schemaRef ds:uri="74ba1af4-2161-4c64-acc8-670f6b2143f7"/>
    <ds:schemaRef ds:uri="21723750-963b-404e-9ae7-6855eaff11fa"/>
  </ds:schemaRefs>
</ds:datastoreItem>
</file>

<file path=customXml/itemProps2.xml><?xml version="1.0" encoding="utf-8"?>
<ds:datastoreItem xmlns:ds="http://schemas.openxmlformats.org/officeDocument/2006/customXml" ds:itemID="{A7C87326-BD66-4135-870F-EF10FF13280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5DC0883-E88F-4947-A2A2-D4AA5296986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1723750-963b-404e-9ae7-6855eaff11fa"/>
    <ds:schemaRef ds:uri="74ba1af4-2161-4c64-acc8-670f6b2143f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cfcb905c-755b-4fd4-bd20-0d682d4f1d27}" enabled="1" method="Standard" siteId="{d91d5b65-9d38-4908-9bd1-ebc28a01cade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11812</TotalTime>
  <Words>818</Words>
  <Application>Microsoft Office PowerPoint</Application>
  <PresentationFormat>Widescreen</PresentationFormat>
  <Paragraphs>160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„Office“ tema</vt:lpstr>
      <vt:lpstr>     How to develop and submit a tender (proposal) using CVP IS?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„PowerPoint“ pateiktis</dc:title>
  <dc:creator>Vaiva Mačiūnė</dc:creator>
  <cp:lastModifiedBy>Elena Šerepėkienė</cp:lastModifiedBy>
  <cp:revision>594</cp:revision>
  <dcterms:created xsi:type="dcterms:W3CDTF">2016-01-12T08:28:32Z</dcterms:created>
  <dcterms:modified xsi:type="dcterms:W3CDTF">2026-05-15T10:44:24Z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0x01010001AFAFC2E955D144ACEF2145959DA43F</vt:lpwstr>
  </property>
  <property fmtid="{D5CDD505-2E9C-101B-9397-08002B2CF9AE}" pid="3" name="MediaServiceImageTags">
    <vt:lpwstr/>
  </property>
</Properties>
</file>