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355667450"/>
        <w:docPartObj>
          <w:docPartGallery w:val="Cover Pages"/>
          <w:docPartUnique/>
        </w:docPartObj>
      </w:sdtPr>
      <w:sdtEndPr/>
      <w:sdtContent>
        <w:p w14:paraId="7665E855" w14:textId="7B1A4952" w:rsidR="008267F0" w:rsidRDefault="008267F0" w:rsidP="00B03E3E">
          <w:pPr>
            <w:pStyle w:val="Antrats"/>
          </w:pPr>
        </w:p>
        <w:p w14:paraId="6CF6686F" w14:textId="51DF6652" w:rsidR="00AE22AE" w:rsidRPr="002A1247" w:rsidRDefault="00C17B65" w:rsidP="00AE22AE">
          <w:pPr>
            <w:spacing w:after="120" w:line="20" w:lineRule="atLeast"/>
            <w:contextualSpacing/>
            <w:jc w:val="center"/>
            <w:rPr>
              <w:rFonts w:cstheme="minorHAnsi"/>
              <w:b/>
              <w:bCs/>
              <w:sz w:val="28"/>
              <w:szCs w:val="28"/>
              <w:highlight w:val="lightGray"/>
            </w:rPr>
          </w:pPr>
          <w:r>
            <w:rPr>
              <w:rFonts w:cstheme="minorHAnsi"/>
              <w:b/>
              <w:bCs/>
              <w:sz w:val="28"/>
              <w:szCs w:val="28"/>
            </w:rPr>
            <w:t>L</w:t>
          </w:r>
          <w:r w:rsidR="00AE22AE" w:rsidRPr="002A1247">
            <w:rPr>
              <w:rFonts w:cstheme="minorHAnsi"/>
              <w:b/>
              <w:bCs/>
              <w:sz w:val="28"/>
              <w:szCs w:val="28"/>
            </w:rPr>
            <w:t>IETUVOS RESPUBLIKOS VALSTYBĖS KONTROLĖ</w:t>
          </w:r>
        </w:p>
        <w:p w14:paraId="31A780F7" w14:textId="1C34D63A" w:rsidR="00481A2B" w:rsidRPr="00AE22AE" w:rsidRDefault="00AE22AE" w:rsidP="00AE22AE">
          <w:pPr>
            <w:spacing w:after="120" w:line="20" w:lineRule="atLeast"/>
            <w:contextualSpacing/>
            <w:jc w:val="center"/>
            <w:rPr>
              <w:rFonts w:asciiTheme="majorHAnsi" w:hAnsiTheme="majorHAnsi" w:cstheme="majorHAnsi"/>
              <w:bCs/>
              <w:sz w:val="24"/>
              <w:szCs w:val="24"/>
            </w:rPr>
          </w:pPr>
          <w:r w:rsidRPr="004B7FEE">
            <w:rPr>
              <w:rFonts w:eastAsia="Times New Roman" w:cstheme="minorHAnsi"/>
              <w:sz w:val="24"/>
              <w:szCs w:val="24"/>
            </w:rPr>
            <w:t>(</w:t>
          </w:r>
          <w:r>
            <w:rPr>
              <w:rFonts w:eastAsia="Times New Roman" w:cstheme="minorHAnsi"/>
              <w:sz w:val="24"/>
              <w:szCs w:val="24"/>
            </w:rPr>
            <w:t>Vinco Kudirkos</w:t>
          </w:r>
          <w:r w:rsidRPr="004B7FEE">
            <w:rPr>
              <w:rFonts w:eastAsia="Times New Roman" w:cstheme="minorHAnsi"/>
              <w:sz w:val="24"/>
              <w:szCs w:val="24"/>
            </w:rPr>
            <w:t xml:space="preserve"> g. </w:t>
          </w:r>
          <w:r>
            <w:rPr>
              <w:rFonts w:eastAsia="Times New Roman" w:cstheme="minorHAnsi"/>
              <w:sz w:val="24"/>
              <w:szCs w:val="24"/>
            </w:rPr>
            <w:t>15</w:t>
          </w:r>
          <w:r w:rsidRPr="004B7FEE">
            <w:rPr>
              <w:rFonts w:eastAsia="Times New Roman" w:cstheme="minorHAnsi"/>
              <w:sz w:val="24"/>
              <w:szCs w:val="24"/>
            </w:rPr>
            <w:t>, Vilnius, kodas 188659229)</w:t>
          </w:r>
        </w:p>
        <w:p w14:paraId="05EABC66" w14:textId="14F89B9F" w:rsidR="00184B8C" w:rsidRDefault="00184B8C" w:rsidP="00481A2B">
          <w:pPr>
            <w:jc w:val="center"/>
            <w:rPr>
              <w:rFonts w:asciiTheme="majorHAnsi" w:hAnsiTheme="majorHAnsi" w:cstheme="majorHAnsi"/>
              <w:sz w:val="24"/>
              <w:szCs w:val="24"/>
            </w:rPr>
          </w:pPr>
        </w:p>
        <w:p w14:paraId="2AF91ACC" w14:textId="77777777" w:rsidR="003D5FBA" w:rsidRPr="006D345F" w:rsidRDefault="003D5FBA" w:rsidP="003D5FBA">
          <w:pPr>
            <w:spacing w:after="120" w:line="20" w:lineRule="atLeast"/>
            <w:ind w:left="5245" w:hanging="283"/>
            <w:contextualSpacing/>
            <w:rPr>
              <w:rFonts w:cstheme="minorHAnsi"/>
              <w:b/>
              <w:sz w:val="24"/>
              <w:szCs w:val="24"/>
            </w:rPr>
          </w:pPr>
          <w:r w:rsidRPr="00D6216F">
            <w:rPr>
              <w:rFonts w:cstheme="minorHAnsi"/>
              <w:b/>
              <w:sz w:val="24"/>
              <w:szCs w:val="24"/>
            </w:rPr>
            <w:t xml:space="preserve">PATVIRTINTA </w:t>
          </w:r>
        </w:p>
        <w:p w14:paraId="3185D4A9" w14:textId="77777777" w:rsidR="003D5FBA" w:rsidRPr="008739F9" w:rsidRDefault="003D5FBA" w:rsidP="003D5FBA">
          <w:pPr>
            <w:spacing w:after="120" w:line="20" w:lineRule="atLeast"/>
            <w:ind w:left="5245" w:hanging="283"/>
            <w:contextualSpacing/>
            <w:rPr>
              <w:rFonts w:cstheme="minorHAnsi"/>
              <w:sz w:val="24"/>
              <w:szCs w:val="24"/>
            </w:rPr>
          </w:pPr>
          <w:r w:rsidRPr="008739F9">
            <w:rPr>
              <w:rFonts w:cstheme="minorHAnsi"/>
              <w:sz w:val="24"/>
              <w:szCs w:val="24"/>
            </w:rPr>
            <w:t xml:space="preserve">Lietuvos Respublikos valstybės kontrolės </w:t>
          </w:r>
        </w:p>
        <w:p w14:paraId="7EC92EA0" w14:textId="503C15A5" w:rsidR="00F93D96" w:rsidRPr="00EC6080" w:rsidRDefault="003D5FBA" w:rsidP="003D5FBA">
          <w:pPr>
            <w:spacing w:after="120" w:line="240" w:lineRule="auto"/>
            <w:ind w:left="4962"/>
            <w:contextualSpacing/>
            <w:rPr>
              <w:rFonts w:cstheme="minorHAnsi"/>
              <w:sz w:val="24"/>
              <w:szCs w:val="24"/>
            </w:rPr>
          </w:pPr>
          <w:r w:rsidRPr="00A03CBC">
            <w:rPr>
              <w:rFonts w:cstheme="minorHAnsi"/>
              <w:sz w:val="24"/>
              <w:szCs w:val="24"/>
            </w:rPr>
            <w:t>Vieš</w:t>
          </w:r>
          <w:r w:rsidR="0010436F" w:rsidRPr="00A03CBC">
            <w:rPr>
              <w:rFonts w:cstheme="minorHAnsi"/>
              <w:sz w:val="24"/>
              <w:szCs w:val="24"/>
            </w:rPr>
            <w:t>ojo</w:t>
          </w:r>
          <w:r w:rsidRPr="00A03CBC">
            <w:rPr>
              <w:rFonts w:cstheme="minorHAnsi"/>
              <w:sz w:val="24"/>
              <w:szCs w:val="24"/>
            </w:rPr>
            <w:t xml:space="preserve"> pirkim</w:t>
          </w:r>
          <w:r w:rsidR="0010436F" w:rsidRPr="00A03CBC">
            <w:rPr>
              <w:rFonts w:cstheme="minorHAnsi"/>
              <w:sz w:val="24"/>
              <w:szCs w:val="24"/>
            </w:rPr>
            <w:t>o</w:t>
          </w:r>
          <w:r w:rsidRPr="00A03CBC">
            <w:rPr>
              <w:rFonts w:cstheme="minorHAnsi"/>
              <w:sz w:val="24"/>
              <w:szCs w:val="24"/>
            </w:rPr>
            <w:t xml:space="preserve"> komisijos 202</w:t>
          </w:r>
          <w:r w:rsidR="008F3BD8">
            <w:rPr>
              <w:rFonts w:cstheme="minorHAnsi"/>
              <w:sz w:val="24"/>
              <w:szCs w:val="24"/>
            </w:rPr>
            <w:t>5</w:t>
          </w:r>
          <w:r w:rsidRPr="00A03CBC">
            <w:rPr>
              <w:rFonts w:cstheme="minorHAnsi"/>
              <w:sz w:val="24"/>
              <w:szCs w:val="24"/>
            </w:rPr>
            <w:t>-</w:t>
          </w:r>
          <w:r w:rsidR="007D2FCA">
            <w:rPr>
              <w:rFonts w:cstheme="minorHAnsi"/>
              <w:sz w:val="24"/>
              <w:szCs w:val="24"/>
            </w:rPr>
            <w:t>12</w:t>
          </w:r>
          <w:r w:rsidR="006C3DE6" w:rsidRPr="00EC6080">
            <w:rPr>
              <w:rFonts w:cstheme="minorHAnsi"/>
              <w:sz w:val="24"/>
              <w:szCs w:val="24"/>
            </w:rPr>
            <w:t>-</w:t>
          </w:r>
          <w:r w:rsidR="00A014EC" w:rsidRPr="00EC6080">
            <w:rPr>
              <w:rFonts w:cstheme="minorHAnsi"/>
              <w:sz w:val="24"/>
              <w:szCs w:val="24"/>
            </w:rPr>
            <w:t>04</w:t>
          </w:r>
          <w:r w:rsidR="008F3BD8" w:rsidRPr="00EC6080">
            <w:rPr>
              <w:rFonts w:cstheme="minorHAnsi"/>
              <w:sz w:val="24"/>
              <w:szCs w:val="24"/>
            </w:rPr>
            <w:t xml:space="preserve"> </w:t>
          </w:r>
          <w:r w:rsidRPr="00EC6080">
            <w:rPr>
              <w:rFonts w:cstheme="minorHAnsi"/>
              <w:sz w:val="24"/>
              <w:szCs w:val="24"/>
            </w:rPr>
            <w:t>protokolu</w:t>
          </w:r>
        </w:p>
        <w:p w14:paraId="763C14FC" w14:textId="1C8C8F30" w:rsidR="003D5FBA" w:rsidRPr="00455CB4" w:rsidRDefault="003D5FBA" w:rsidP="003D5FBA">
          <w:pPr>
            <w:spacing w:after="120" w:line="240" w:lineRule="auto"/>
            <w:ind w:left="4962"/>
            <w:contextualSpacing/>
            <w:rPr>
              <w:rFonts w:cstheme="minorHAnsi"/>
              <w:sz w:val="24"/>
              <w:szCs w:val="24"/>
            </w:rPr>
          </w:pPr>
          <w:r w:rsidRPr="00455CB4">
            <w:rPr>
              <w:rFonts w:cstheme="minorHAnsi"/>
              <w:sz w:val="24"/>
              <w:szCs w:val="24"/>
            </w:rPr>
            <w:t>Nr. 11VPP-</w:t>
          </w:r>
          <w:r w:rsidR="008F3BD8" w:rsidRPr="00455CB4">
            <w:rPr>
              <w:rFonts w:cstheme="minorHAnsi"/>
              <w:sz w:val="24"/>
              <w:szCs w:val="24"/>
            </w:rPr>
            <w:t>1</w:t>
          </w:r>
          <w:r w:rsidR="00297B15" w:rsidRPr="00455CB4">
            <w:rPr>
              <w:rFonts w:cstheme="minorHAnsi"/>
              <w:sz w:val="24"/>
              <w:szCs w:val="24"/>
            </w:rPr>
            <w:t>-1</w:t>
          </w:r>
          <w:r w:rsidR="00767DB4" w:rsidRPr="00455CB4">
            <w:rPr>
              <w:rFonts w:cstheme="minorHAnsi"/>
              <w:sz w:val="24"/>
              <w:szCs w:val="24"/>
            </w:rPr>
            <w:t>.</w:t>
          </w:r>
        </w:p>
        <w:p w14:paraId="280D8D79" w14:textId="77777777" w:rsidR="003D5FBA" w:rsidRPr="00A03CBC" w:rsidRDefault="003D5FBA" w:rsidP="00481A2B">
          <w:pPr>
            <w:jc w:val="center"/>
            <w:rPr>
              <w:rFonts w:asciiTheme="majorHAnsi" w:hAnsiTheme="majorHAnsi" w:cstheme="majorHAnsi"/>
              <w:sz w:val="24"/>
              <w:szCs w:val="24"/>
            </w:rPr>
          </w:pPr>
        </w:p>
        <w:tbl>
          <w:tblPr>
            <w:tblpPr w:leftFromText="187" w:rightFromText="187" w:vertAnchor="page" w:horzAnchor="margin" w:tblpXSpec="center" w:tblpY="5422"/>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966"/>
          </w:tblGrid>
          <w:tr w:rsidR="002511A4" w:rsidRPr="002511A4" w14:paraId="521AF796" w14:textId="77777777" w:rsidTr="00AB04C3">
            <w:tc>
              <w:tcPr>
                <w:tcW w:w="7966" w:type="dxa"/>
                <w:tcMar>
                  <w:top w:w="216" w:type="dxa"/>
                  <w:left w:w="115" w:type="dxa"/>
                  <w:bottom w:w="216" w:type="dxa"/>
                  <w:right w:w="115" w:type="dxa"/>
                </w:tcMar>
              </w:tcPr>
              <w:p w14:paraId="194A4A8E" w14:textId="48CDCB6D" w:rsidR="00913301" w:rsidRPr="00777030" w:rsidRDefault="00913301" w:rsidP="00777030">
                <w:pPr>
                  <w:pStyle w:val="Betarp"/>
                  <w:jc w:val="center"/>
                  <w:rPr>
                    <w:b/>
                    <w:bCs/>
                    <w:sz w:val="24"/>
                    <w:lang w:val="lt-LT"/>
                  </w:rPr>
                </w:pPr>
              </w:p>
            </w:tc>
          </w:tr>
          <w:tr w:rsidR="002511A4" w:rsidRPr="002511A4" w14:paraId="5E6F5BBB" w14:textId="77777777" w:rsidTr="00AB04C3">
            <w:tc>
              <w:tcPr>
                <w:tcW w:w="7966" w:type="dxa"/>
              </w:tcPr>
              <w:sdt>
                <w:sdtPr>
                  <w:rPr>
                    <w:rFonts w:eastAsiaTheme="majorEastAsia" w:cstheme="minorHAnsi"/>
                    <w:b/>
                    <w:sz w:val="44"/>
                    <w:szCs w:val="44"/>
                    <w:lang w:val="lt-LT"/>
                  </w:rPr>
                  <w:alias w:val="Title"/>
                  <w:id w:val="13406919"/>
                  <w:placeholder>
                    <w:docPart w:val="4BC55A80B30B45CCB89723455B45E645"/>
                  </w:placeholder>
                  <w:dataBinding w:prefixMappings="xmlns:ns0='http://schemas.openxmlformats.org/package/2006/metadata/core-properties' xmlns:ns1='http://purl.org/dc/elements/1.1/'" w:xpath="/ns0:coreProperties[1]/ns1:title[1]" w:storeItemID="{6C3C8BC8-F283-45AE-878A-BAB7291924A1}"/>
                  <w:text/>
                </w:sdtPr>
                <w:sdtEndPr/>
                <w:sdtContent>
                  <w:p w14:paraId="3F280307" w14:textId="77777777" w:rsidR="00184B8C" w:rsidRDefault="00CF556D" w:rsidP="0099712C">
                    <w:pPr>
                      <w:pStyle w:val="Betarp"/>
                      <w:spacing w:line="216" w:lineRule="auto"/>
                      <w:jc w:val="center"/>
                      <w:rPr>
                        <w:rFonts w:eastAsiaTheme="majorEastAsia" w:cstheme="minorHAnsi"/>
                        <w:b/>
                        <w:sz w:val="44"/>
                        <w:szCs w:val="44"/>
                        <w:lang w:val="lt-LT"/>
                      </w:rPr>
                    </w:pPr>
                    <w:r w:rsidRPr="00AD0B33">
                      <w:rPr>
                        <w:rFonts w:eastAsiaTheme="majorEastAsia" w:cstheme="minorHAnsi"/>
                        <w:b/>
                        <w:sz w:val="44"/>
                        <w:szCs w:val="44"/>
                        <w:lang w:val="lt-LT"/>
                      </w:rPr>
                      <w:t>Supaprastinto viešojo pirkimo „</w:t>
                    </w:r>
                    <w:r w:rsidR="004B373D">
                      <w:rPr>
                        <w:rFonts w:eastAsiaTheme="majorEastAsia" w:cstheme="minorHAnsi"/>
                        <w:b/>
                        <w:sz w:val="44"/>
                        <w:szCs w:val="44"/>
                        <w:lang w:val="lt-LT"/>
                      </w:rPr>
                      <w:t>Valstybės kontrolės darbuotojų savanoriškojo sveikatos draudimo paslaugos</w:t>
                    </w:r>
                    <w:r w:rsidRPr="00AD0B33">
                      <w:rPr>
                        <w:rFonts w:eastAsiaTheme="majorEastAsia" w:cstheme="minorHAnsi"/>
                        <w:b/>
                        <w:sz w:val="44"/>
                        <w:szCs w:val="44"/>
                        <w:lang w:val="lt-LT"/>
                      </w:rPr>
                      <w:t>“</w:t>
                    </w:r>
                    <w:r w:rsidR="00906615">
                      <w:rPr>
                        <w:rFonts w:eastAsiaTheme="majorEastAsia" w:cstheme="minorHAnsi"/>
                        <w:b/>
                        <w:sz w:val="44"/>
                        <w:szCs w:val="44"/>
                        <w:lang w:val="lt-LT"/>
                      </w:rPr>
                      <w:t xml:space="preserve"> </w:t>
                    </w:r>
                    <w:r w:rsidRPr="00AD0B33">
                      <w:rPr>
                        <w:rFonts w:eastAsiaTheme="majorEastAsia" w:cstheme="minorHAnsi"/>
                        <w:b/>
                        <w:sz w:val="44"/>
                        <w:szCs w:val="44"/>
                        <w:lang w:val="lt-LT"/>
                      </w:rPr>
                      <w:t>atviro konkurso bendrosios sąlygos</w:t>
                    </w:r>
                  </w:p>
                </w:sdtContent>
              </w:sdt>
              <w:p w14:paraId="6F9912B3" w14:textId="180B3E9F" w:rsidR="000610C2" w:rsidRPr="009F0116" w:rsidRDefault="000610C2" w:rsidP="0099712C">
                <w:pPr>
                  <w:pStyle w:val="Betarp"/>
                  <w:spacing w:line="216" w:lineRule="auto"/>
                  <w:jc w:val="center"/>
                  <w:rPr>
                    <w:rFonts w:asciiTheme="majorHAnsi" w:eastAsiaTheme="majorEastAsia" w:hAnsiTheme="majorHAnsi" w:cstheme="majorBidi"/>
                    <w:sz w:val="48"/>
                    <w:szCs w:val="48"/>
                    <w:lang w:val="lt-LT"/>
                  </w:rPr>
                </w:pPr>
                <w:r w:rsidRPr="00AA215F">
                  <w:rPr>
                    <w:rFonts w:cstheme="minorHAnsi"/>
                    <w:b/>
                    <w:bCs/>
                    <w:sz w:val="28"/>
                    <w:szCs w:val="28"/>
                  </w:rPr>
                  <w:t xml:space="preserve">Versija Nr. </w:t>
                </w:r>
                <w:r>
                  <w:rPr>
                    <w:rFonts w:cstheme="minorHAnsi"/>
                    <w:b/>
                    <w:bCs/>
                    <w:sz w:val="28"/>
                    <w:szCs w:val="28"/>
                  </w:rPr>
                  <w:t>1</w:t>
                </w:r>
                <w:r w:rsidRPr="00AA215F">
                  <w:rPr>
                    <w:rFonts w:cstheme="minorHAnsi"/>
                    <w:b/>
                    <w:iCs/>
                    <w:sz w:val="28"/>
                    <w:szCs w:val="28"/>
                  </w:rPr>
                  <w:t>.</w:t>
                </w:r>
              </w:p>
            </w:tc>
          </w:tr>
          <w:tr w:rsidR="002511A4" w:rsidRPr="002511A4" w14:paraId="4BA0E941" w14:textId="77777777" w:rsidTr="00AB04C3">
            <w:sdt>
              <w:sdtPr>
                <w:rPr>
                  <w:sz w:val="24"/>
                  <w:szCs w:val="24"/>
                  <w:lang w:val="lt-LT"/>
                </w:rPr>
                <w:alias w:val="Subtitle"/>
                <w:id w:val="13406923"/>
                <w:placeholder>
                  <w:docPart w:val="16A92E1E7DF54A09B98F3F4484B265FB"/>
                </w:placeholder>
                <w:dataBinding w:prefixMappings="xmlns:ns0='http://schemas.openxmlformats.org/package/2006/metadata/core-properties' xmlns:ns1='http://purl.org/dc/elements/1.1/'" w:xpath="/ns0:coreProperties[1]/ns1:subject[1]" w:storeItemID="{6C3C8BC8-F283-45AE-878A-BAB7291924A1}"/>
                <w:text/>
              </w:sdtPr>
              <w:sdtEndPr/>
              <w:sdtContent>
                <w:tc>
                  <w:tcPr>
                    <w:tcW w:w="7966" w:type="dxa"/>
                    <w:tcMar>
                      <w:top w:w="216" w:type="dxa"/>
                      <w:left w:w="115" w:type="dxa"/>
                      <w:bottom w:w="216" w:type="dxa"/>
                      <w:right w:w="115" w:type="dxa"/>
                    </w:tcMar>
                  </w:tcPr>
                  <w:p w14:paraId="711EF4C4" w14:textId="049B82F6" w:rsidR="00184B8C" w:rsidRPr="002511A4" w:rsidRDefault="002279FF" w:rsidP="00AB04C3">
                    <w:pPr>
                      <w:pStyle w:val="Betarp"/>
                      <w:rPr>
                        <w:sz w:val="24"/>
                        <w:lang w:val="lt-LT"/>
                      </w:rPr>
                    </w:pPr>
                    <w:r w:rsidRPr="00EC6080">
                      <w:rPr>
                        <w:sz w:val="24"/>
                        <w:szCs w:val="24"/>
                        <w:lang w:val="lt-LT"/>
                      </w:rPr>
                      <w:t>202</w:t>
                    </w:r>
                    <w:r w:rsidR="008F3BD8" w:rsidRPr="00EC6080">
                      <w:rPr>
                        <w:sz w:val="24"/>
                        <w:szCs w:val="24"/>
                        <w:lang w:val="lt-LT"/>
                      </w:rPr>
                      <w:t>5</w:t>
                    </w:r>
                    <w:r w:rsidRPr="00EC6080">
                      <w:rPr>
                        <w:sz w:val="24"/>
                        <w:szCs w:val="24"/>
                        <w:lang w:val="lt-LT"/>
                      </w:rPr>
                      <w:t>-</w:t>
                    </w:r>
                    <w:r w:rsidR="00455CB4" w:rsidRPr="00EC6080">
                      <w:rPr>
                        <w:sz w:val="24"/>
                        <w:szCs w:val="24"/>
                        <w:lang w:val="lt-LT"/>
                      </w:rPr>
                      <w:t>12</w:t>
                    </w:r>
                    <w:r w:rsidRPr="00EC6080">
                      <w:rPr>
                        <w:sz w:val="24"/>
                        <w:szCs w:val="24"/>
                        <w:lang w:val="lt-LT"/>
                      </w:rPr>
                      <w:t>-</w:t>
                    </w:r>
                    <w:r w:rsidR="008F3BD8" w:rsidRPr="00EC6080">
                      <w:rPr>
                        <w:sz w:val="24"/>
                        <w:szCs w:val="24"/>
                        <w:lang w:val="lt-LT"/>
                      </w:rPr>
                      <w:t xml:space="preserve"> </w:t>
                    </w:r>
                    <w:r w:rsidR="00A014EC" w:rsidRPr="00EC6080">
                      <w:rPr>
                        <w:sz w:val="24"/>
                        <w:szCs w:val="24"/>
                        <w:lang w:val="lt-LT"/>
                      </w:rPr>
                      <w:t xml:space="preserve">04 </w:t>
                    </w:r>
                    <w:r w:rsidRPr="00EC6080">
                      <w:rPr>
                        <w:sz w:val="24"/>
                        <w:szCs w:val="24"/>
                        <w:lang w:val="lt-LT"/>
                      </w:rPr>
                      <w:t>versija, skelbiama https://vpt.lrv.lt/</w:t>
                    </w:r>
                  </w:p>
                </w:tc>
              </w:sdtContent>
            </w:sdt>
          </w:tr>
        </w:tbl>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36054C" w14:paraId="057FB2FA" w14:textId="77777777">
            <w:tc>
              <w:tcPr>
                <w:tcW w:w="7221" w:type="dxa"/>
                <w:tcMar>
                  <w:top w:w="216" w:type="dxa"/>
                  <w:left w:w="115" w:type="dxa"/>
                  <w:bottom w:w="216" w:type="dxa"/>
                  <w:right w:w="115" w:type="dxa"/>
                </w:tcMar>
              </w:tcPr>
              <w:p w14:paraId="273709CD" w14:textId="77777777" w:rsidR="00184B8C" w:rsidRPr="0036054C" w:rsidRDefault="00184B8C">
                <w:pPr>
                  <w:pStyle w:val="Betarp"/>
                  <w:rPr>
                    <w:color w:val="4472C4" w:themeColor="accent1"/>
                    <w:lang w:val="lt-LT"/>
                  </w:rPr>
                </w:pPr>
              </w:p>
            </w:tc>
          </w:tr>
        </w:tbl>
        <w:p w14:paraId="7D62C912" w14:textId="77777777" w:rsidR="00481A2B" w:rsidRDefault="00184B8C">
          <w:r w:rsidRPr="0036054C">
            <w:br w:type="page"/>
          </w:r>
        </w:p>
        <w:p w14:paraId="7C6E8178" w14:textId="0C178555" w:rsidR="00184B8C" w:rsidRPr="0036054C" w:rsidRDefault="005F5B23"/>
      </w:sdtContent>
    </w:sdt>
    <w:sdt>
      <w:sdtPr>
        <w:rPr>
          <w:rFonts w:asciiTheme="minorHAnsi" w:eastAsiaTheme="minorHAnsi" w:hAnsiTheme="minorHAnsi" w:cstheme="minorBidi"/>
          <w:color w:val="auto"/>
          <w:sz w:val="22"/>
          <w:szCs w:val="22"/>
        </w:rPr>
        <w:id w:val="1489822413"/>
        <w:docPartObj>
          <w:docPartGallery w:val="Table of Contents"/>
          <w:docPartUnique/>
        </w:docPartObj>
      </w:sdtPr>
      <w:sdtEndPr>
        <w:rPr>
          <w:rFonts w:eastAsiaTheme="minorEastAsia"/>
          <w:noProof/>
          <w:sz w:val="21"/>
          <w:szCs w:val="21"/>
        </w:rPr>
      </w:sdtEndPr>
      <w:sdtContent>
        <w:p w14:paraId="27108F05" w14:textId="3587EA2F" w:rsidR="00FE2F38" w:rsidRPr="00987A97" w:rsidRDefault="00FE2F38">
          <w:pPr>
            <w:pStyle w:val="Turinioantrat"/>
            <w:rPr>
              <w:rFonts w:asciiTheme="minorHAnsi" w:hAnsiTheme="minorHAnsi" w:cstheme="minorHAnsi"/>
              <w:sz w:val="21"/>
              <w:szCs w:val="21"/>
            </w:rPr>
          </w:pPr>
          <w:r w:rsidRPr="00987A97">
            <w:rPr>
              <w:rFonts w:asciiTheme="minorHAnsi" w:hAnsiTheme="minorHAnsi" w:cstheme="minorHAnsi"/>
              <w:sz w:val="21"/>
              <w:szCs w:val="21"/>
            </w:rPr>
            <w:t>Turinys</w:t>
          </w:r>
        </w:p>
        <w:p w14:paraId="146FE301" w14:textId="74C521E0" w:rsidR="008C479E" w:rsidRDefault="00FE2F38" w:rsidP="00AF187B">
          <w:pPr>
            <w:pStyle w:val="Turinys1"/>
            <w:rPr>
              <w:rFonts w:eastAsiaTheme="minorEastAsia" w:cstheme="minorBidi"/>
              <w:sz w:val="22"/>
              <w:szCs w:val="22"/>
              <w:lang w:eastAsia="lt-LT"/>
            </w:rPr>
          </w:pPr>
          <w:r w:rsidRPr="00987A97">
            <w:rPr>
              <w:noProof w:val="0"/>
            </w:rPr>
            <w:fldChar w:fldCharType="begin"/>
          </w:r>
          <w:r w:rsidRPr="00987A97">
            <w:instrText xml:space="preserve"> TOC \o "1-3" \h \z \u </w:instrText>
          </w:r>
          <w:r w:rsidRPr="00987A97">
            <w:rPr>
              <w:noProof w:val="0"/>
            </w:rPr>
            <w:fldChar w:fldCharType="separate"/>
          </w:r>
          <w:hyperlink w:anchor="_Toc134002280" w:history="1">
            <w:r w:rsidR="008C479E" w:rsidRPr="00FE5C8D">
              <w:rPr>
                <w:rStyle w:val="Hipersaitas"/>
                <w:rFonts w:cstheme="minorHAnsi"/>
              </w:rPr>
              <w:t>1.</w:t>
            </w:r>
            <w:r w:rsidR="008C479E">
              <w:rPr>
                <w:rFonts w:eastAsiaTheme="minorEastAsia" w:cstheme="minorBidi"/>
                <w:sz w:val="22"/>
                <w:szCs w:val="22"/>
                <w:lang w:eastAsia="lt-LT"/>
              </w:rPr>
              <w:tab/>
            </w:r>
            <w:r w:rsidR="008C479E" w:rsidRPr="00FE5C8D">
              <w:rPr>
                <w:rStyle w:val="Hipersaitas"/>
                <w:rFonts w:cstheme="minorHAnsi"/>
              </w:rPr>
              <w:t>Sąvokos ir sutrumpinimai</w:t>
            </w:r>
            <w:r w:rsidR="008C479E">
              <w:rPr>
                <w:webHidden/>
              </w:rPr>
              <w:tab/>
            </w:r>
            <w:r w:rsidR="008C479E">
              <w:rPr>
                <w:webHidden/>
              </w:rPr>
              <w:fldChar w:fldCharType="begin"/>
            </w:r>
            <w:r w:rsidR="008C479E">
              <w:rPr>
                <w:webHidden/>
              </w:rPr>
              <w:instrText xml:space="preserve"> PAGEREF _Toc134002280 \h </w:instrText>
            </w:r>
            <w:r w:rsidR="008C479E">
              <w:rPr>
                <w:webHidden/>
              </w:rPr>
            </w:r>
            <w:r w:rsidR="008C479E">
              <w:rPr>
                <w:webHidden/>
              </w:rPr>
              <w:fldChar w:fldCharType="separate"/>
            </w:r>
            <w:r w:rsidR="00153D89">
              <w:rPr>
                <w:webHidden/>
              </w:rPr>
              <w:t>2</w:t>
            </w:r>
            <w:r w:rsidR="008C479E">
              <w:rPr>
                <w:webHidden/>
              </w:rPr>
              <w:fldChar w:fldCharType="end"/>
            </w:r>
          </w:hyperlink>
        </w:p>
        <w:p w14:paraId="23645F74" w14:textId="128F31FF" w:rsidR="008C479E" w:rsidRDefault="008C479E" w:rsidP="00AF187B">
          <w:pPr>
            <w:pStyle w:val="Turinys1"/>
            <w:rPr>
              <w:rFonts w:eastAsiaTheme="minorEastAsia" w:cstheme="minorBidi"/>
              <w:sz w:val="22"/>
              <w:szCs w:val="22"/>
              <w:lang w:eastAsia="lt-LT"/>
            </w:rPr>
          </w:pPr>
          <w:hyperlink w:anchor="_Toc134002281" w:history="1">
            <w:r w:rsidRPr="00FE5C8D">
              <w:rPr>
                <w:rStyle w:val="Hipersaitas"/>
                <w:rFonts w:cstheme="minorHAnsi"/>
              </w:rPr>
              <w:t>2.</w:t>
            </w:r>
            <w:r>
              <w:rPr>
                <w:rFonts w:eastAsiaTheme="minorEastAsia" w:cstheme="minorBidi"/>
                <w:sz w:val="22"/>
                <w:szCs w:val="22"/>
                <w:lang w:eastAsia="lt-LT"/>
              </w:rPr>
              <w:tab/>
            </w:r>
            <w:r w:rsidRPr="00FE5C8D">
              <w:rPr>
                <w:rStyle w:val="Hipersaitas"/>
                <w:rFonts w:cstheme="minorHAnsi"/>
              </w:rPr>
              <w:t>Bendrosios nuostatos</w:t>
            </w:r>
            <w:r>
              <w:rPr>
                <w:webHidden/>
              </w:rPr>
              <w:tab/>
            </w:r>
            <w:r>
              <w:rPr>
                <w:webHidden/>
              </w:rPr>
              <w:fldChar w:fldCharType="begin"/>
            </w:r>
            <w:r>
              <w:rPr>
                <w:webHidden/>
              </w:rPr>
              <w:instrText xml:space="preserve"> PAGEREF _Toc134002281 \h </w:instrText>
            </w:r>
            <w:r>
              <w:rPr>
                <w:webHidden/>
              </w:rPr>
            </w:r>
            <w:r>
              <w:rPr>
                <w:webHidden/>
              </w:rPr>
              <w:fldChar w:fldCharType="separate"/>
            </w:r>
            <w:r w:rsidR="00153D89">
              <w:rPr>
                <w:webHidden/>
              </w:rPr>
              <w:t>3</w:t>
            </w:r>
            <w:r>
              <w:rPr>
                <w:webHidden/>
              </w:rPr>
              <w:fldChar w:fldCharType="end"/>
            </w:r>
          </w:hyperlink>
        </w:p>
        <w:p w14:paraId="5CAEA08F" w14:textId="1D02BA78" w:rsidR="008C479E" w:rsidRDefault="008C479E" w:rsidP="00AF187B">
          <w:pPr>
            <w:pStyle w:val="Turinys1"/>
            <w:rPr>
              <w:rFonts w:eastAsiaTheme="minorEastAsia" w:cstheme="minorBidi"/>
              <w:sz w:val="22"/>
              <w:szCs w:val="22"/>
              <w:lang w:eastAsia="lt-LT"/>
            </w:rPr>
          </w:pPr>
          <w:hyperlink w:anchor="_Toc134002282" w:history="1">
            <w:r w:rsidRPr="00FE5C8D">
              <w:rPr>
                <w:rStyle w:val="Hipersaitas"/>
                <w:rFonts w:cstheme="minorHAnsi"/>
              </w:rPr>
              <w:t>3.</w:t>
            </w:r>
            <w:r>
              <w:rPr>
                <w:rFonts w:eastAsiaTheme="minorEastAsia" w:cstheme="minorBidi"/>
                <w:sz w:val="22"/>
                <w:szCs w:val="22"/>
                <w:lang w:eastAsia="lt-LT"/>
              </w:rPr>
              <w:tab/>
            </w:r>
            <w:r w:rsidRPr="00FE5C8D">
              <w:rPr>
                <w:rStyle w:val="Hipersaitas"/>
                <w:rFonts w:cstheme="minorHAnsi"/>
              </w:rPr>
              <w:t>Pirkimo objektas</w:t>
            </w:r>
            <w:r>
              <w:rPr>
                <w:webHidden/>
              </w:rPr>
              <w:tab/>
            </w:r>
            <w:r>
              <w:rPr>
                <w:webHidden/>
              </w:rPr>
              <w:fldChar w:fldCharType="begin"/>
            </w:r>
            <w:r>
              <w:rPr>
                <w:webHidden/>
              </w:rPr>
              <w:instrText xml:space="preserve"> PAGEREF _Toc134002282 \h </w:instrText>
            </w:r>
            <w:r>
              <w:rPr>
                <w:webHidden/>
              </w:rPr>
            </w:r>
            <w:r>
              <w:rPr>
                <w:webHidden/>
              </w:rPr>
              <w:fldChar w:fldCharType="separate"/>
            </w:r>
            <w:r w:rsidR="00153D89">
              <w:rPr>
                <w:webHidden/>
              </w:rPr>
              <w:t>4</w:t>
            </w:r>
            <w:r>
              <w:rPr>
                <w:webHidden/>
              </w:rPr>
              <w:fldChar w:fldCharType="end"/>
            </w:r>
          </w:hyperlink>
        </w:p>
        <w:p w14:paraId="3252695D" w14:textId="33C00B55" w:rsidR="008C479E" w:rsidRDefault="008C479E" w:rsidP="00AF187B">
          <w:pPr>
            <w:pStyle w:val="Turinys1"/>
            <w:rPr>
              <w:rFonts w:eastAsiaTheme="minorEastAsia" w:cstheme="minorBidi"/>
              <w:sz w:val="22"/>
              <w:szCs w:val="22"/>
              <w:lang w:eastAsia="lt-LT"/>
            </w:rPr>
          </w:pPr>
          <w:hyperlink w:anchor="_Toc134002283" w:history="1">
            <w:r w:rsidRPr="00FE5C8D">
              <w:rPr>
                <w:rStyle w:val="Hipersaitas"/>
                <w:rFonts w:cstheme="minorHAnsi"/>
              </w:rPr>
              <w:t>4.</w:t>
            </w:r>
            <w:r>
              <w:rPr>
                <w:rFonts w:eastAsiaTheme="minorEastAsia" w:cstheme="minorBidi"/>
                <w:sz w:val="22"/>
                <w:szCs w:val="22"/>
                <w:lang w:eastAsia="lt-LT"/>
              </w:rPr>
              <w:tab/>
            </w:r>
            <w:r w:rsidRPr="00FE5C8D">
              <w:rPr>
                <w:rStyle w:val="Hipersaitas"/>
                <w:rFonts w:cstheme="minorHAnsi"/>
              </w:rPr>
              <w:t xml:space="preserve">Perkančiosios organizacijos ir </w:t>
            </w:r>
            <w:r w:rsidR="00CB261B">
              <w:rPr>
                <w:rStyle w:val="Hipersaitas"/>
                <w:rFonts w:cstheme="minorHAnsi"/>
              </w:rPr>
              <w:t xml:space="preserve">paslaugų </w:t>
            </w:r>
            <w:r w:rsidRPr="00FE5C8D">
              <w:rPr>
                <w:rStyle w:val="Hipersaitas"/>
                <w:rFonts w:cstheme="minorHAnsi"/>
              </w:rPr>
              <w:t>te</w:t>
            </w:r>
            <w:r w:rsidR="00CB261B">
              <w:rPr>
                <w:rStyle w:val="Hipersaitas"/>
                <w:rFonts w:cstheme="minorHAnsi"/>
              </w:rPr>
              <w:t>i</w:t>
            </w:r>
            <w:r w:rsidRPr="00FE5C8D">
              <w:rPr>
                <w:rStyle w:val="Hipersaitas"/>
                <w:rFonts w:cstheme="minorHAnsi"/>
              </w:rPr>
              <w:t>kėjų bendravimo ir keitimosi informacija priemonės</w:t>
            </w:r>
            <w:r>
              <w:rPr>
                <w:webHidden/>
              </w:rPr>
              <w:tab/>
            </w:r>
            <w:r>
              <w:rPr>
                <w:webHidden/>
              </w:rPr>
              <w:fldChar w:fldCharType="begin"/>
            </w:r>
            <w:r>
              <w:rPr>
                <w:webHidden/>
              </w:rPr>
              <w:instrText xml:space="preserve"> PAGEREF _Toc134002283 \h </w:instrText>
            </w:r>
            <w:r>
              <w:rPr>
                <w:webHidden/>
              </w:rPr>
            </w:r>
            <w:r>
              <w:rPr>
                <w:webHidden/>
              </w:rPr>
              <w:fldChar w:fldCharType="separate"/>
            </w:r>
            <w:r w:rsidR="00153D89">
              <w:rPr>
                <w:webHidden/>
              </w:rPr>
              <w:t>4</w:t>
            </w:r>
            <w:r>
              <w:rPr>
                <w:webHidden/>
              </w:rPr>
              <w:fldChar w:fldCharType="end"/>
            </w:r>
          </w:hyperlink>
        </w:p>
        <w:p w14:paraId="1EA0DF57" w14:textId="73EE3ECF" w:rsidR="008C479E" w:rsidRDefault="008C479E" w:rsidP="00AF187B">
          <w:pPr>
            <w:pStyle w:val="Turinys1"/>
            <w:rPr>
              <w:rFonts w:eastAsiaTheme="minorEastAsia" w:cstheme="minorBidi"/>
              <w:sz w:val="22"/>
              <w:szCs w:val="22"/>
              <w:lang w:eastAsia="lt-LT"/>
            </w:rPr>
          </w:pPr>
          <w:hyperlink w:anchor="_Toc134002284" w:history="1">
            <w:r w:rsidRPr="00FE5C8D">
              <w:rPr>
                <w:rStyle w:val="Hipersaitas"/>
                <w:rFonts w:cstheme="minorHAnsi"/>
              </w:rPr>
              <w:t>5.</w:t>
            </w:r>
            <w:r>
              <w:rPr>
                <w:rFonts w:eastAsiaTheme="minorEastAsia" w:cstheme="minorBidi"/>
                <w:sz w:val="22"/>
                <w:szCs w:val="22"/>
                <w:lang w:eastAsia="lt-LT"/>
              </w:rPr>
              <w:tab/>
            </w:r>
            <w:r w:rsidRPr="00FE5C8D">
              <w:rPr>
                <w:rStyle w:val="Hipersaitas"/>
                <w:rFonts w:cstheme="minorHAnsi"/>
              </w:rPr>
              <w:t>Pirkimo dokumentų paaiškinimai ir patikslinimai</w:t>
            </w:r>
            <w:r>
              <w:rPr>
                <w:webHidden/>
              </w:rPr>
              <w:tab/>
            </w:r>
            <w:r>
              <w:rPr>
                <w:webHidden/>
              </w:rPr>
              <w:fldChar w:fldCharType="begin"/>
            </w:r>
            <w:r>
              <w:rPr>
                <w:webHidden/>
              </w:rPr>
              <w:instrText xml:space="preserve"> PAGEREF _Toc134002284 \h </w:instrText>
            </w:r>
            <w:r>
              <w:rPr>
                <w:webHidden/>
              </w:rPr>
            </w:r>
            <w:r>
              <w:rPr>
                <w:webHidden/>
              </w:rPr>
              <w:fldChar w:fldCharType="separate"/>
            </w:r>
            <w:r w:rsidR="00153D89">
              <w:rPr>
                <w:webHidden/>
              </w:rPr>
              <w:t>5</w:t>
            </w:r>
            <w:r>
              <w:rPr>
                <w:webHidden/>
              </w:rPr>
              <w:fldChar w:fldCharType="end"/>
            </w:r>
          </w:hyperlink>
        </w:p>
        <w:p w14:paraId="1CA4DC2F" w14:textId="3A471443" w:rsidR="008C479E" w:rsidRDefault="008C479E" w:rsidP="00AF187B">
          <w:pPr>
            <w:pStyle w:val="Turinys1"/>
            <w:rPr>
              <w:rFonts w:eastAsiaTheme="minorEastAsia" w:cstheme="minorBidi"/>
              <w:sz w:val="22"/>
              <w:szCs w:val="22"/>
              <w:lang w:eastAsia="lt-LT"/>
            </w:rPr>
          </w:pPr>
          <w:hyperlink w:anchor="_Toc134002285" w:history="1">
            <w:r w:rsidRPr="00FE5C8D">
              <w:rPr>
                <w:rStyle w:val="Hipersaitas"/>
                <w:rFonts w:cstheme="minorHAnsi"/>
              </w:rPr>
              <w:t>6.</w:t>
            </w:r>
            <w:r>
              <w:rPr>
                <w:rFonts w:eastAsiaTheme="minorEastAsia" w:cstheme="minorBidi"/>
                <w:sz w:val="22"/>
                <w:szCs w:val="22"/>
                <w:lang w:eastAsia="lt-LT"/>
              </w:rPr>
              <w:tab/>
            </w:r>
            <w:r w:rsidR="00CB261B">
              <w:rPr>
                <w:rFonts w:eastAsiaTheme="minorEastAsia" w:cstheme="minorBidi"/>
                <w:sz w:val="22"/>
                <w:szCs w:val="22"/>
                <w:lang w:eastAsia="lt-LT"/>
              </w:rPr>
              <w:t>Paslaugų t</w:t>
            </w:r>
            <w:r w:rsidR="003F4EA6" w:rsidRPr="003F4EA6">
              <w:rPr>
                <w:rFonts w:eastAsiaTheme="minorEastAsia" w:cstheme="minorBidi"/>
                <w:sz w:val="22"/>
                <w:szCs w:val="22"/>
                <w:lang w:eastAsia="lt-LT"/>
              </w:rPr>
              <w:t>e</w:t>
            </w:r>
            <w:r w:rsidR="00CB261B">
              <w:rPr>
                <w:rFonts w:eastAsiaTheme="minorEastAsia" w:cstheme="minorBidi"/>
                <w:sz w:val="22"/>
                <w:szCs w:val="22"/>
                <w:lang w:eastAsia="lt-LT"/>
              </w:rPr>
              <w:t>i</w:t>
            </w:r>
            <w:r w:rsidRPr="003F4EA6">
              <w:rPr>
                <w:rStyle w:val="Hipersaitas"/>
                <w:rFonts w:cstheme="minorHAnsi"/>
              </w:rPr>
              <w:t>kė</w:t>
            </w:r>
            <w:r w:rsidRPr="00FE5C8D">
              <w:rPr>
                <w:rStyle w:val="Hipersaitas"/>
                <w:rFonts w:cstheme="minorHAnsi"/>
              </w:rPr>
              <w:t>jų pašalinimo pagrindai</w:t>
            </w:r>
            <w:r>
              <w:rPr>
                <w:webHidden/>
              </w:rPr>
              <w:tab/>
            </w:r>
            <w:r>
              <w:rPr>
                <w:webHidden/>
              </w:rPr>
              <w:fldChar w:fldCharType="begin"/>
            </w:r>
            <w:r>
              <w:rPr>
                <w:webHidden/>
              </w:rPr>
              <w:instrText xml:space="preserve"> PAGEREF _Toc134002285 \h </w:instrText>
            </w:r>
            <w:r>
              <w:rPr>
                <w:webHidden/>
              </w:rPr>
            </w:r>
            <w:r>
              <w:rPr>
                <w:webHidden/>
              </w:rPr>
              <w:fldChar w:fldCharType="separate"/>
            </w:r>
            <w:r w:rsidR="00153D89">
              <w:rPr>
                <w:webHidden/>
              </w:rPr>
              <w:t>5</w:t>
            </w:r>
            <w:r>
              <w:rPr>
                <w:webHidden/>
              </w:rPr>
              <w:fldChar w:fldCharType="end"/>
            </w:r>
          </w:hyperlink>
        </w:p>
        <w:p w14:paraId="7B9FA6CD" w14:textId="01F94A70" w:rsidR="008C479E" w:rsidRDefault="008C479E" w:rsidP="00AF187B">
          <w:pPr>
            <w:pStyle w:val="Turinys1"/>
            <w:rPr>
              <w:rFonts w:eastAsiaTheme="minorEastAsia" w:cstheme="minorBidi"/>
              <w:sz w:val="22"/>
              <w:szCs w:val="22"/>
              <w:lang w:eastAsia="lt-LT"/>
            </w:rPr>
          </w:pPr>
          <w:hyperlink w:anchor="_Toc134002286" w:history="1">
            <w:r w:rsidRPr="00FE5C8D">
              <w:rPr>
                <w:rStyle w:val="Hipersaitas"/>
                <w:rFonts w:cstheme="minorHAnsi"/>
              </w:rPr>
              <w:t>7.</w:t>
            </w:r>
            <w:r>
              <w:rPr>
                <w:rFonts w:eastAsiaTheme="minorEastAsia" w:cstheme="minorBidi"/>
                <w:sz w:val="22"/>
                <w:szCs w:val="22"/>
                <w:lang w:eastAsia="lt-LT"/>
              </w:rPr>
              <w:tab/>
            </w:r>
            <w:r w:rsidR="00CB261B">
              <w:rPr>
                <w:rFonts w:eastAsiaTheme="minorEastAsia" w:cstheme="minorBidi"/>
                <w:sz w:val="22"/>
                <w:szCs w:val="22"/>
                <w:lang w:eastAsia="lt-LT"/>
              </w:rPr>
              <w:t>Paslaugų teik</w:t>
            </w:r>
            <w:r w:rsidRPr="00AF187B">
              <w:rPr>
                <w:rStyle w:val="Hipersaitas"/>
                <w:rFonts w:cstheme="minorHAnsi"/>
              </w:rPr>
              <w:t>ėj</w:t>
            </w:r>
            <w:r w:rsidRPr="00FE5C8D">
              <w:rPr>
                <w:rStyle w:val="Hipersaitas"/>
                <w:rFonts w:cstheme="minorHAnsi"/>
              </w:rPr>
              <w:t>ų kvalifikacijos reikalavimai ir reikalaujami kokybės bei aplinkos apsaugos vadybos sistemų standartai</w:t>
            </w:r>
            <w:r>
              <w:rPr>
                <w:webHidden/>
              </w:rPr>
              <w:tab/>
            </w:r>
            <w:r>
              <w:rPr>
                <w:webHidden/>
              </w:rPr>
              <w:fldChar w:fldCharType="begin"/>
            </w:r>
            <w:r>
              <w:rPr>
                <w:webHidden/>
              </w:rPr>
              <w:instrText xml:space="preserve"> PAGEREF _Toc134002286 \h </w:instrText>
            </w:r>
            <w:r>
              <w:rPr>
                <w:webHidden/>
              </w:rPr>
            </w:r>
            <w:r>
              <w:rPr>
                <w:webHidden/>
              </w:rPr>
              <w:fldChar w:fldCharType="separate"/>
            </w:r>
            <w:r w:rsidR="00153D89">
              <w:rPr>
                <w:webHidden/>
              </w:rPr>
              <w:t>6</w:t>
            </w:r>
            <w:r>
              <w:rPr>
                <w:webHidden/>
              </w:rPr>
              <w:fldChar w:fldCharType="end"/>
            </w:r>
          </w:hyperlink>
        </w:p>
        <w:p w14:paraId="36CEFB5D" w14:textId="0CD234B2" w:rsidR="008C479E" w:rsidRDefault="008C479E" w:rsidP="00AF187B">
          <w:pPr>
            <w:pStyle w:val="Turinys1"/>
            <w:rPr>
              <w:rFonts w:eastAsiaTheme="minorEastAsia" w:cstheme="minorBidi"/>
              <w:sz w:val="22"/>
              <w:szCs w:val="22"/>
              <w:lang w:eastAsia="lt-LT"/>
            </w:rPr>
          </w:pPr>
          <w:hyperlink w:anchor="_Toc134002287" w:history="1">
            <w:r w:rsidRPr="00FE5C8D">
              <w:rPr>
                <w:rStyle w:val="Hipersaitas"/>
                <w:rFonts w:cstheme="minorHAnsi"/>
              </w:rPr>
              <w:t>8.</w:t>
            </w:r>
            <w:r>
              <w:rPr>
                <w:rFonts w:eastAsiaTheme="minorEastAsia" w:cstheme="minorBidi"/>
                <w:sz w:val="22"/>
                <w:szCs w:val="22"/>
                <w:lang w:eastAsia="lt-LT"/>
              </w:rPr>
              <w:tab/>
            </w:r>
            <w:r w:rsidRPr="00FE5C8D">
              <w:rPr>
                <w:rStyle w:val="Hipersaitas"/>
                <w:rFonts w:cstheme="minorHAnsi"/>
              </w:rPr>
              <w:t>Rezervuota teisė dalyvauti pirkime. NETAIKOMA.</w:t>
            </w:r>
            <w:r>
              <w:rPr>
                <w:webHidden/>
              </w:rPr>
              <w:tab/>
            </w:r>
            <w:r>
              <w:rPr>
                <w:webHidden/>
              </w:rPr>
              <w:fldChar w:fldCharType="begin"/>
            </w:r>
            <w:r>
              <w:rPr>
                <w:webHidden/>
              </w:rPr>
              <w:instrText xml:space="preserve"> PAGEREF _Toc134002287 \h </w:instrText>
            </w:r>
            <w:r>
              <w:rPr>
                <w:webHidden/>
              </w:rPr>
            </w:r>
            <w:r>
              <w:rPr>
                <w:webHidden/>
              </w:rPr>
              <w:fldChar w:fldCharType="separate"/>
            </w:r>
            <w:r w:rsidR="00153D89">
              <w:rPr>
                <w:webHidden/>
              </w:rPr>
              <w:t>6</w:t>
            </w:r>
            <w:r>
              <w:rPr>
                <w:webHidden/>
              </w:rPr>
              <w:fldChar w:fldCharType="end"/>
            </w:r>
          </w:hyperlink>
        </w:p>
        <w:p w14:paraId="3D8DE00C" w14:textId="4E32EC36" w:rsidR="008C479E" w:rsidRDefault="008C479E" w:rsidP="00AF187B">
          <w:pPr>
            <w:pStyle w:val="Turinys1"/>
            <w:rPr>
              <w:rFonts w:eastAsiaTheme="minorEastAsia" w:cstheme="minorBidi"/>
              <w:sz w:val="22"/>
              <w:szCs w:val="22"/>
              <w:lang w:eastAsia="lt-LT"/>
            </w:rPr>
          </w:pPr>
          <w:hyperlink w:anchor="_Toc134002288" w:history="1">
            <w:r w:rsidRPr="00FE5C8D">
              <w:rPr>
                <w:rStyle w:val="Hipersaitas"/>
                <w:rFonts w:cstheme="minorHAnsi"/>
              </w:rPr>
              <w:t>9.</w:t>
            </w:r>
            <w:r>
              <w:rPr>
                <w:rFonts w:eastAsiaTheme="minorEastAsia" w:cstheme="minorBidi"/>
                <w:sz w:val="22"/>
                <w:szCs w:val="22"/>
                <w:lang w:eastAsia="lt-LT"/>
              </w:rPr>
              <w:tab/>
            </w:r>
            <w:r w:rsidRPr="00FE5C8D">
              <w:rPr>
                <w:rStyle w:val="Hipersaitas"/>
                <w:rFonts w:cstheme="minorHAnsi"/>
              </w:rPr>
              <w:t>EBVPD pateikimo tvarka ir EBVPD pateikiamos informacijos patvirtinimo priemonės</w:t>
            </w:r>
            <w:r>
              <w:rPr>
                <w:webHidden/>
              </w:rPr>
              <w:tab/>
            </w:r>
            <w:r>
              <w:rPr>
                <w:webHidden/>
              </w:rPr>
              <w:fldChar w:fldCharType="begin"/>
            </w:r>
            <w:r>
              <w:rPr>
                <w:webHidden/>
              </w:rPr>
              <w:instrText xml:space="preserve"> PAGEREF _Toc134002288 \h </w:instrText>
            </w:r>
            <w:r>
              <w:rPr>
                <w:webHidden/>
              </w:rPr>
            </w:r>
            <w:r>
              <w:rPr>
                <w:webHidden/>
              </w:rPr>
              <w:fldChar w:fldCharType="separate"/>
            </w:r>
            <w:r w:rsidR="00153D89">
              <w:rPr>
                <w:webHidden/>
              </w:rPr>
              <w:t>7</w:t>
            </w:r>
            <w:r>
              <w:rPr>
                <w:webHidden/>
              </w:rPr>
              <w:fldChar w:fldCharType="end"/>
            </w:r>
          </w:hyperlink>
        </w:p>
        <w:p w14:paraId="06D90E38" w14:textId="6002A40C" w:rsidR="008C479E" w:rsidRDefault="008C479E" w:rsidP="00AF187B">
          <w:pPr>
            <w:pStyle w:val="Turinys1"/>
            <w:rPr>
              <w:rFonts w:eastAsiaTheme="minorEastAsia" w:cstheme="minorBidi"/>
              <w:sz w:val="22"/>
              <w:szCs w:val="22"/>
              <w:lang w:eastAsia="lt-LT"/>
            </w:rPr>
          </w:pPr>
          <w:hyperlink w:anchor="_Toc134002289" w:history="1">
            <w:r w:rsidRPr="00FE5C8D">
              <w:rPr>
                <w:rStyle w:val="Hipersaitas"/>
                <w:rFonts w:cstheme="minorHAnsi"/>
              </w:rPr>
              <w:t>10.</w:t>
            </w:r>
            <w:r>
              <w:rPr>
                <w:rFonts w:eastAsiaTheme="minorEastAsia" w:cstheme="minorBidi"/>
                <w:sz w:val="22"/>
                <w:szCs w:val="22"/>
                <w:lang w:eastAsia="lt-LT"/>
              </w:rPr>
              <w:tab/>
            </w:r>
            <w:r w:rsidRPr="00FE5C8D">
              <w:rPr>
                <w:rStyle w:val="Hipersaitas"/>
                <w:rFonts w:cstheme="minorHAnsi"/>
              </w:rPr>
              <w:t>Rėmimasis ūkio subjektų pajėgumais</w:t>
            </w:r>
            <w:r>
              <w:rPr>
                <w:webHidden/>
              </w:rPr>
              <w:tab/>
            </w:r>
            <w:r>
              <w:rPr>
                <w:webHidden/>
              </w:rPr>
              <w:fldChar w:fldCharType="begin"/>
            </w:r>
            <w:r>
              <w:rPr>
                <w:webHidden/>
              </w:rPr>
              <w:instrText xml:space="preserve"> PAGEREF _Toc134002289 \h </w:instrText>
            </w:r>
            <w:r>
              <w:rPr>
                <w:webHidden/>
              </w:rPr>
            </w:r>
            <w:r>
              <w:rPr>
                <w:webHidden/>
              </w:rPr>
              <w:fldChar w:fldCharType="separate"/>
            </w:r>
            <w:r w:rsidR="00153D89">
              <w:rPr>
                <w:webHidden/>
              </w:rPr>
              <w:t>8</w:t>
            </w:r>
            <w:r>
              <w:rPr>
                <w:webHidden/>
              </w:rPr>
              <w:fldChar w:fldCharType="end"/>
            </w:r>
          </w:hyperlink>
        </w:p>
        <w:p w14:paraId="5003365C" w14:textId="16F60E15" w:rsidR="008C479E" w:rsidRDefault="008C479E" w:rsidP="00AF187B">
          <w:pPr>
            <w:pStyle w:val="Turinys1"/>
            <w:rPr>
              <w:rFonts w:eastAsiaTheme="minorEastAsia" w:cstheme="minorBidi"/>
              <w:sz w:val="22"/>
              <w:szCs w:val="22"/>
              <w:lang w:eastAsia="lt-LT"/>
            </w:rPr>
          </w:pPr>
          <w:hyperlink w:anchor="_Toc134002290" w:history="1">
            <w:r w:rsidRPr="00FE5C8D">
              <w:rPr>
                <w:rStyle w:val="Hipersaitas"/>
                <w:rFonts w:ascii="Calibri" w:hAnsi="Calibri" w:cs="Calibri"/>
              </w:rPr>
              <w:t>11.</w:t>
            </w:r>
            <w:r>
              <w:rPr>
                <w:rFonts w:eastAsiaTheme="minorEastAsia" w:cstheme="minorBidi"/>
                <w:sz w:val="22"/>
                <w:szCs w:val="22"/>
                <w:lang w:eastAsia="lt-LT"/>
              </w:rPr>
              <w:tab/>
            </w:r>
            <w:r w:rsidRPr="00FE5C8D">
              <w:rPr>
                <w:rStyle w:val="Hipersaitas"/>
                <w:rFonts w:ascii="Calibri" w:hAnsi="Calibri" w:cs="Calibri"/>
              </w:rPr>
              <w:t>Sub</w:t>
            </w:r>
            <w:r w:rsidRPr="00AF187B">
              <w:rPr>
                <w:rStyle w:val="Hipersaitas"/>
                <w:rFonts w:ascii="Calibri" w:hAnsi="Calibri" w:cs="Calibri"/>
              </w:rPr>
              <w:t>te</w:t>
            </w:r>
            <w:r w:rsidR="00E01ABF">
              <w:rPr>
                <w:rStyle w:val="Hipersaitas"/>
                <w:rFonts w:ascii="Calibri" w:hAnsi="Calibri" w:cs="Calibri"/>
              </w:rPr>
              <w:t>i</w:t>
            </w:r>
            <w:r w:rsidRPr="00AF187B">
              <w:rPr>
                <w:rStyle w:val="Hipersaitas"/>
                <w:rFonts w:ascii="Calibri" w:hAnsi="Calibri" w:cs="Calibri"/>
              </w:rPr>
              <w:t>kėj</w:t>
            </w:r>
            <w:r w:rsidRPr="00FE5C8D">
              <w:rPr>
                <w:rStyle w:val="Hipersaitas"/>
                <w:rFonts w:ascii="Calibri" w:hAnsi="Calibri" w:cs="Calibri"/>
              </w:rPr>
              <w:t>ų pasitelkimas</w:t>
            </w:r>
            <w:r>
              <w:rPr>
                <w:webHidden/>
              </w:rPr>
              <w:tab/>
            </w:r>
            <w:r>
              <w:rPr>
                <w:webHidden/>
              </w:rPr>
              <w:fldChar w:fldCharType="begin"/>
            </w:r>
            <w:r>
              <w:rPr>
                <w:webHidden/>
              </w:rPr>
              <w:instrText xml:space="preserve"> PAGEREF _Toc134002290 \h </w:instrText>
            </w:r>
            <w:r>
              <w:rPr>
                <w:webHidden/>
              </w:rPr>
            </w:r>
            <w:r>
              <w:rPr>
                <w:webHidden/>
              </w:rPr>
              <w:fldChar w:fldCharType="separate"/>
            </w:r>
            <w:r w:rsidR="00153D89">
              <w:rPr>
                <w:webHidden/>
              </w:rPr>
              <w:t>9</w:t>
            </w:r>
            <w:r>
              <w:rPr>
                <w:webHidden/>
              </w:rPr>
              <w:fldChar w:fldCharType="end"/>
            </w:r>
          </w:hyperlink>
        </w:p>
        <w:p w14:paraId="26495438" w14:textId="2B6451E5" w:rsidR="008C479E" w:rsidRDefault="008C479E" w:rsidP="00AF187B">
          <w:pPr>
            <w:pStyle w:val="Turinys1"/>
            <w:rPr>
              <w:rFonts w:eastAsiaTheme="minorEastAsia" w:cstheme="minorBidi"/>
              <w:sz w:val="22"/>
              <w:szCs w:val="22"/>
              <w:lang w:eastAsia="lt-LT"/>
            </w:rPr>
          </w:pPr>
          <w:hyperlink w:anchor="_Toc134002291" w:history="1">
            <w:r w:rsidRPr="00FE5C8D">
              <w:rPr>
                <w:rStyle w:val="Hipersaitas"/>
                <w:rFonts w:cstheme="minorHAnsi"/>
              </w:rPr>
              <w:t>12.</w:t>
            </w:r>
            <w:r>
              <w:rPr>
                <w:rFonts w:eastAsiaTheme="minorEastAsia" w:cstheme="minorBidi"/>
                <w:sz w:val="22"/>
                <w:szCs w:val="22"/>
                <w:lang w:eastAsia="lt-LT"/>
              </w:rPr>
              <w:tab/>
            </w:r>
            <w:r w:rsidR="00E01ABF">
              <w:rPr>
                <w:rFonts w:eastAsiaTheme="minorEastAsia" w:cstheme="minorBidi"/>
                <w:sz w:val="22"/>
                <w:szCs w:val="22"/>
                <w:lang w:eastAsia="lt-LT"/>
              </w:rPr>
              <w:t>Paslaugų tei</w:t>
            </w:r>
            <w:r w:rsidRPr="00AF187B">
              <w:rPr>
                <w:rStyle w:val="Hipersaitas"/>
                <w:rFonts w:cstheme="minorHAnsi"/>
              </w:rPr>
              <w:t>kėjų gr</w:t>
            </w:r>
            <w:r w:rsidRPr="00FE5C8D">
              <w:rPr>
                <w:rStyle w:val="Hipersaitas"/>
                <w:rFonts w:cstheme="minorHAnsi"/>
              </w:rPr>
              <w:t>upės dalyvavimas</w:t>
            </w:r>
            <w:r>
              <w:rPr>
                <w:webHidden/>
              </w:rPr>
              <w:tab/>
            </w:r>
            <w:r>
              <w:rPr>
                <w:webHidden/>
              </w:rPr>
              <w:fldChar w:fldCharType="begin"/>
            </w:r>
            <w:r>
              <w:rPr>
                <w:webHidden/>
              </w:rPr>
              <w:instrText xml:space="preserve"> PAGEREF _Toc134002291 \h </w:instrText>
            </w:r>
            <w:r>
              <w:rPr>
                <w:webHidden/>
              </w:rPr>
            </w:r>
            <w:r>
              <w:rPr>
                <w:webHidden/>
              </w:rPr>
              <w:fldChar w:fldCharType="separate"/>
            </w:r>
            <w:r w:rsidR="00153D89">
              <w:rPr>
                <w:webHidden/>
              </w:rPr>
              <w:t>9</w:t>
            </w:r>
            <w:r>
              <w:rPr>
                <w:webHidden/>
              </w:rPr>
              <w:fldChar w:fldCharType="end"/>
            </w:r>
          </w:hyperlink>
        </w:p>
        <w:p w14:paraId="6630B84A" w14:textId="153AD5C5" w:rsidR="008C479E" w:rsidRDefault="008C479E" w:rsidP="00AF187B">
          <w:pPr>
            <w:pStyle w:val="Turinys1"/>
            <w:rPr>
              <w:rFonts w:eastAsiaTheme="minorEastAsia" w:cstheme="minorBidi"/>
              <w:sz w:val="22"/>
              <w:szCs w:val="22"/>
              <w:lang w:eastAsia="lt-LT"/>
            </w:rPr>
          </w:pPr>
          <w:hyperlink w:anchor="_Toc134002292" w:history="1">
            <w:r w:rsidRPr="00FE5C8D">
              <w:rPr>
                <w:rStyle w:val="Hipersaitas"/>
                <w:rFonts w:cstheme="minorHAnsi"/>
              </w:rPr>
              <w:t>13.</w:t>
            </w:r>
            <w:r>
              <w:rPr>
                <w:rFonts w:eastAsiaTheme="minorEastAsia" w:cstheme="minorBidi"/>
                <w:sz w:val="22"/>
                <w:szCs w:val="22"/>
                <w:lang w:eastAsia="lt-LT"/>
              </w:rPr>
              <w:tab/>
            </w:r>
            <w:r w:rsidRPr="00FE5C8D">
              <w:rPr>
                <w:rStyle w:val="Hipersaitas"/>
                <w:rFonts w:cstheme="minorHAnsi"/>
              </w:rPr>
              <w:t>Reikalavimai pasiūlymų rengimui ir pateikimui</w:t>
            </w:r>
            <w:r>
              <w:rPr>
                <w:webHidden/>
              </w:rPr>
              <w:tab/>
            </w:r>
            <w:r>
              <w:rPr>
                <w:webHidden/>
              </w:rPr>
              <w:fldChar w:fldCharType="begin"/>
            </w:r>
            <w:r>
              <w:rPr>
                <w:webHidden/>
              </w:rPr>
              <w:instrText xml:space="preserve"> PAGEREF _Toc134002292 \h </w:instrText>
            </w:r>
            <w:r>
              <w:rPr>
                <w:webHidden/>
              </w:rPr>
            </w:r>
            <w:r>
              <w:rPr>
                <w:webHidden/>
              </w:rPr>
              <w:fldChar w:fldCharType="separate"/>
            </w:r>
            <w:r w:rsidR="00153D89">
              <w:rPr>
                <w:webHidden/>
              </w:rPr>
              <w:t>10</w:t>
            </w:r>
            <w:r>
              <w:rPr>
                <w:webHidden/>
              </w:rPr>
              <w:fldChar w:fldCharType="end"/>
            </w:r>
          </w:hyperlink>
        </w:p>
        <w:p w14:paraId="761AE7D0" w14:textId="4B4B825E" w:rsidR="008C479E" w:rsidRDefault="008C479E" w:rsidP="00AF187B">
          <w:pPr>
            <w:pStyle w:val="Turinys1"/>
            <w:rPr>
              <w:rFonts w:eastAsiaTheme="minorEastAsia" w:cstheme="minorBidi"/>
              <w:sz w:val="22"/>
              <w:szCs w:val="22"/>
              <w:lang w:eastAsia="lt-LT"/>
            </w:rPr>
          </w:pPr>
          <w:hyperlink w:anchor="_Toc134002293" w:history="1">
            <w:r w:rsidRPr="00FE5C8D">
              <w:rPr>
                <w:rStyle w:val="Hipersaitas"/>
                <w:rFonts w:cstheme="minorHAnsi"/>
              </w:rPr>
              <w:t>14.</w:t>
            </w:r>
            <w:r w:rsidR="00AF187B">
              <w:rPr>
                <w:rStyle w:val="Hipersaitas"/>
                <w:rFonts w:cstheme="minorHAnsi"/>
              </w:rPr>
              <w:tab/>
            </w:r>
            <w:r w:rsidRPr="00FE5C8D">
              <w:rPr>
                <w:rStyle w:val="Hipersaitas"/>
                <w:rFonts w:cstheme="minorHAnsi"/>
              </w:rPr>
              <w:t>Pasiūlymų šifravimas</w:t>
            </w:r>
            <w:r>
              <w:rPr>
                <w:webHidden/>
              </w:rPr>
              <w:tab/>
            </w:r>
            <w:r>
              <w:rPr>
                <w:webHidden/>
              </w:rPr>
              <w:fldChar w:fldCharType="begin"/>
            </w:r>
            <w:r>
              <w:rPr>
                <w:webHidden/>
              </w:rPr>
              <w:instrText xml:space="preserve"> PAGEREF _Toc134002293 \h </w:instrText>
            </w:r>
            <w:r>
              <w:rPr>
                <w:webHidden/>
              </w:rPr>
            </w:r>
            <w:r>
              <w:rPr>
                <w:webHidden/>
              </w:rPr>
              <w:fldChar w:fldCharType="separate"/>
            </w:r>
            <w:r w:rsidR="00153D89">
              <w:rPr>
                <w:webHidden/>
              </w:rPr>
              <w:t>11</w:t>
            </w:r>
            <w:r>
              <w:rPr>
                <w:webHidden/>
              </w:rPr>
              <w:fldChar w:fldCharType="end"/>
            </w:r>
          </w:hyperlink>
        </w:p>
        <w:p w14:paraId="013C1D36" w14:textId="732EB99D" w:rsidR="008C479E" w:rsidRDefault="008C479E" w:rsidP="00AF187B">
          <w:pPr>
            <w:pStyle w:val="Turinys1"/>
            <w:rPr>
              <w:rFonts w:eastAsiaTheme="minorEastAsia" w:cstheme="minorBidi"/>
              <w:sz w:val="22"/>
              <w:szCs w:val="22"/>
              <w:lang w:eastAsia="lt-LT"/>
            </w:rPr>
          </w:pPr>
          <w:hyperlink w:anchor="_Toc134002294" w:history="1">
            <w:r w:rsidRPr="00FE5C8D">
              <w:rPr>
                <w:rStyle w:val="Hipersaitas"/>
                <w:rFonts w:cstheme="minorHAnsi"/>
              </w:rPr>
              <w:t>15.</w:t>
            </w:r>
            <w:r>
              <w:rPr>
                <w:rFonts w:eastAsiaTheme="minorEastAsia" w:cstheme="minorBidi"/>
                <w:sz w:val="22"/>
                <w:szCs w:val="22"/>
                <w:lang w:eastAsia="lt-LT"/>
              </w:rPr>
              <w:tab/>
            </w:r>
            <w:r w:rsidRPr="00FE5C8D">
              <w:rPr>
                <w:rStyle w:val="Hipersaitas"/>
                <w:rFonts w:cstheme="minorHAnsi"/>
              </w:rPr>
              <w:t>Susipažinimas su pasiūlymais</w:t>
            </w:r>
            <w:r>
              <w:rPr>
                <w:webHidden/>
              </w:rPr>
              <w:tab/>
            </w:r>
            <w:r>
              <w:rPr>
                <w:webHidden/>
              </w:rPr>
              <w:fldChar w:fldCharType="begin"/>
            </w:r>
            <w:r>
              <w:rPr>
                <w:webHidden/>
              </w:rPr>
              <w:instrText xml:space="preserve"> PAGEREF _Toc134002294 \h </w:instrText>
            </w:r>
            <w:r>
              <w:rPr>
                <w:webHidden/>
              </w:rPr>
            </w:r>
            <w:r>
              <w:rPr>
                <w:webHidden/>
              </w:rPr>
              <w:fldChar w:fldCharType="separate"/>
            </w:r>
            <w:r w:rsidR="00153D89">
              <w:rPr>
                <w:webHidden/>
              </w:rPr>
              <w:t>12</w:t>
            </w:r>
            <w:r>
              <w:rPr>
                <w:webHidden/>
              </w:rPr>
              <w:fldChar w:fldCharType="end"/>
            </w:r>
          </w:hyperlink>
        </w:p>
        <w:p w14:paraId="7A3963D3" w14:textId="0C7E6555" w:rsidR="008C479E" w:rsidRDefault="008C479E" w:rsidP="00AF187B">
          <w:pPr>
            <w:pStyle w:val="Turinys1"/>
            <w:rPr>
              <w:rFonts w:eastAsiaTheme="minorEastAsia" w:cstheme="minorBidi"/>
              <w:sz w:val="22"/>
              <w:szCs w:val="22"/>
              <w:lang w:eastAsia="lt-LT"/>
            </w:rPr>
          </w:pPr>
          <w:hyperlink w:anchor="_Toc134002295" w:history="1">
            <w:r w:rsidRPr="00FE5C8D">
              <w:rPr>
                <w:rStyle w:val="Hipersaitas"/>
                <w:rFonts w:cstheme="minorHAnsi"/>
              </w:rPr>
              <w:t>16.</w:t>
            </w:r>
            <w:r>
              <w:rPr>
                <w:rFonts w:eastAsiaTheme="minorEastAsia" w:cstheme="minorBidi"/>
                <w:sz w:val="22"/>
                <w:szCs w:val="22"/>
                <w:lang w:eastAsia="lt-LT"/>
              </w:rPr>
              <w:tab/>
            </w:r>
            <w:r w:rsidRPr="00FE5C8D">
              <w:rPr>
                <w:rStyle w:val="Hipersaitas"/>
                <w:rFonts w:cstheme="minorHAnsi"/>
              </w:rPr>
              <w:t>Elektroninis aukcionas</w:t>
            </w:r>
            <w:r w:rsidR="009D1783">
              <w:rPr>
                <w:rStyle w:val="Hipersaitas"/>
                <w:rFonts w:cstheme="minorHAnsi"/>
              </w:rPr>
              <w:t xml:space="preserve"> NETAIKOMA</w:t>
            </w:r>
            <w:r>
              <w:rPr>
                <w:webHidden/>
              </w:rPr>
              <w:tab/>
            </w:r>
            <w:r>
              <w:rPr>
                <w:webHidden/>
              </w:rPr>
              <w:fldChar w:fldCharType="begin"/>
            </w:r>
            <w:r>
              <w:rPr>
                <w:webHidden/>
              </w:rPr>
              <w:instrText xml:space="preserve"> PAGEREF _Toc134002295 \h </w:instrText>
            </w:r>
            <w:r>
              <w:rPr>
                <w:webHidden/>
              </w:rPr>
            </w:r>
            <w:r>
              <w:rPr>
                <w:webHidden/>
              </w:rPr>
              <w:fldChar w:fldCharType="separate"/>
            </w:r>
            <w:r w:rsidR="00153D89">
              <w:rPr>
                <w:webHidden/>
              </w:rPr>
              <w:t>12</w:t>
            </w:r>
            <w:r>
              <w:rPr>
                <w:webHidden/>
              </w:rPr>
              <w:fldChar w:fldCharType="end"/>
            </w:r>
          </w:hyperlink>
        </w:p>
        <w:p w14:paraId="06B7933D" w14:textId="0F8A8EA4" w:rsidR="008C479E" w:rsidRDefault="008C479E" w:rsidP="00AF187B">
          <w:pPr>
            <w:pStyle w:val="Turinys1"/>
            <w:rPr>
              <w:rFonts w:eastAsiaTheme="minorEastAsia" w:cstheme="minorBidi"/>
              <w:sz w:val="22"/>
              <w:szCs w:val="22"/>
              <w:lang w:eastAsia="lt-LT"/>
            </w:rPr>
          </w:pPr>
          <w:hyperlink w:anchor="_Toc134002296" w:history="1">
            <w:r w:rsidRPr="00FE5C8D">
              <w:rPr>
                <w:rStyle w:val="Hipersaitas"/>
                <w:rFonts w:cstheme="minorHAnsi"/>
              </w:rPr>
              <w:t>17.</w:t>
            </w:r>
            <w:r>
              <w:rPr>
                <w:rFonts w:eastAsiaTheme="minorEastAsia" w:cstheme="minorBidi"/>
                <w:sz w:val="22"/>
                <w:szCs w:val="22"/>
                <w:lang w:eastAsia="lt-LT"/>
              </w:rPr>
              <w:tab/>
            </w:r>
            <w:r w:rsidRPr="00FE5C8D">
              <w:rPr>
                <w:rStyle w:val="Hipersaitas"/>
                <w:rFonts w:cstheme="minorHAnsi"/>
              </w:rPr>
              <w:t>Pasiūlymų vertinimas</w:t>
            </w:r>
            <w:r>
              <w:rPr>
                <w:webHidden/>
              </w:rPr>
              <w:tab/>
            </w:r>
            <w:r>
              <w:rPr>
                <w:webHidden/>
              </w:rPr>
              <w:fldChar w:fldCharType="begin"/>
            </w:r>
            <w:r>
              <w:rPr>
                <w:webHidden/>
              </w:rPr>
              <w:instrText xml:space="preserve"> PAGEREF _Toc134002296 \h </w:instrText>
            </w:r>
            <w:r>
              <w:rPr>
                <w:webHidden/>
              </w:rPr>
            </w:r>
            <w:r>
              <w:rPr>
                <w:webHidden/>
              </w:rPr>
              <w:fldChar w:fldCharType="separate"/>
            </w:r>
            <w:r w:rsidR="00153D89">
              <w:rPr>
                <w:webHidden/>
              </w:rPr>
              <w:t>12</w:t>
            </w:r>
            <w:r>
              <w:rPr>
                <w:webHidden/>
              </w:rPr>
              <w:fldChar w:fldCharType="end"/>
            </w:r>
          </w:hyperlink>
        </w:p>
        <w:p w14:paraId="4B98344C" w14:textId="73312E67" w:rsidR="008C479E" w:rsidRDefault="008C479E" w:rsidP="00AF187B">
          <w:pPr>
            <w:pStyle w:val="Turinys1"/>
            <w:rPr>
              <w:rFonts w:eastAsiaTheme="minorEastAsia" w:cstheme="minorBidi"/>
              <w:sz w:val="22"/>
              <w:szCs w:val="22"/>
              <w:lang w:eastAsia="lt-LT"/>
            </w:rPr>
          </w:pPr>
          <w:hyperlink w:anchor="_Toc134002297" w:history="1">
            <w:r w:rsidRPr="00FE5C8D">
              <w:rPr>
                <w:rStyle w:val="Hipersaitas"/>
                <w:rFonts w:eastAsiaTheme="minorHAnsi" w:cstheme="minorHAnsi"/>
                <w:iCs/>
              </w:rPr>
              <w:t>18.</w:t>
            </w:r>
            <w:r>
              <w:rPr>
                <w:rFonts w:eastAsiaTheme="minorEastAsia" w:cstheme="minorBidi"/>
                <w:sz w:val="22"/>
                <w:szCs w:val="22"/>
                <w:lang w:eastAsia="lt-LT"/>
              </w:rPr>
              <w:tab/>
            </w:r>
            <w:r w:rsidRPr="00FE5C8D">
              <w:rPr>
                <w:rStyle w:val="Hipersaitas"/>
                <w:rFonts w:cstheme="minorHAnsi"/>
              </w:rPr>
              <w:t>Pasiūlymų atmetimo pagrindai</w:t>
            </w:r>
            <w:r>
              <w:rPr>
                <w:webHidden/>
              </w:rPr>
              <w:tab/>
            </w:r>
            <w:r>
              <w:rPr>
                <w:webHidden/>
              </w:rPr>
              <w:fldChar w:fldCharType="begin"/>
            </w:r>
            <w:r>
              <w:rPr>
                <w:webHidden/>
              </w:rPr>
              <w:instrText xml:space="preserve"> PAGEREF _Toc134002297 \h </w:instrText>
            </w:r>
            <w:r>
              <w:rPr>
                <w:webHidden/>
              </w:rPr>
            </w:r>
            <w:r>
              <w:rPr>
                <w:webHidden/>
              </w:rPr>
              <w:fldChar w:fldCharType="separate"/>
            </w:r>
            <w:r w:rsidR="00153D89">
              <w:rPr>
                <w:webHidden/>
              </w:rPr>
              <w:t>13</w:t>
            </w:r>
            <w:r>
              <w:rPr>
                <w:webHidden/>
              </w:rPr>
              <w:fldChar w:fldCharType="end"/>
            </w:r>
          </w:hyperlink>
        </w:p>
        <w:p w14:paraId="291B16BC" w14:textId="61B1BBE9" w:rsidR="008C479E" w:rsidRDefault="008C479E" w:rsidP="00AF187B">
          <w:pPr>
            <w:pStyle w:val="Turinys1"/>
            <w:rPr>
              <w:rFonts w:eastAsiaTheme="minorEastAsia" w:cstheme="minorBidi"/>
              <w:sz w:val="22"/>
              <w:szCs w:val="22"/>
              <w:lang w:eastAsia="lt-LT"/>
            </w:rPr>
          </w:pPr>
          <w:hyperlink w:anchor="_Toc134002298" w:history="1">
            <w:r w:rsidRPr="00FE5C8D">
              <w:rPr>
                <w:rStyle w:val="Hipersaitas"/>
                <w:rFonts w:cstheme="minorHAnsi"/>
              </w:rPr>
              <w:t>19.</w:t>
            </w:r>
            <w:r>
              <w:rPr>
                <w:rFonts w:eastAsiaTheme="minorEastAsia" w:cstheme="minorBidi"/>
                <w:sz w:val="22"/>
                <w:szCs w:val="22"/>
                <w:lang w:eastAsia="lt-LT"/>
              </w:rPr>
              <w:tab/>
            </w:r>
            <w:r w:rsidRPr="00FE5C8D">
              <w:rPr>
                <w:rStyle w:val="Hipersaitas"/>
                <w:rFonts w:cstheme="minorHAnsi"/>
              </w:rPr>
              <w:t>Pasiūlymų eilė ir laimėtojo nustatymas</w:t>
            </w:r>
            <w:r>
              <w:rPr>
                <w:webHidden/>
              </w:rPr>
              <w:tab/>
            </w:r>
            <w:r>
              <w:rPr>
                <w:webHidden/>
              </w:rPr>
              <w:fldChar w:fldCharType="begin"/>
            </w:r>
            <w:r>
              <w:rPr>
                <w:webHidden/>
              </w:rPr>
              <w:instrText xml:space="preserve"> PAGEREF _Toc134002298 \h </w:instrText>
            </w:r>
            <w:r>
              <w:rPr>
                <w:webHidden/>
              </w:rPr>
            </w:r>
            <w:r>
              <w:rPr>
                <w:webHidden/>
              </w:rPr>
              <w:fldChar w:fldCharType="separate"/>
            </w:r>
            <w:r w:rsidR="00153D89">
              <w:rPr>
                <w:webHidden/>
              </w:rPr>
              <w:t>15</w:t>
            </w:r>
            <w:r>
              <w:rPr>
                <w:webHidden/>
              </w:rPr>
              <w:fldChar w:fldCharType="end"/>
            </w:r>
          </w:hyperlink>
        </w:p>
        <w:p w14:paraId="0F43FCF2" w14:textId="77100296" w:rsidR="008C479E" w:rsidRDefault="008C479E" w:rsidP="00AF187B">
          <w:pPr>
            <w:pStyle w:val="Turinys1"/>
            <w:rPr>
              <w:rFonts w:eastAsiaTheme="minorEastAsia" w:cstheme="minorBidi"/>
              <w:sz w:val="22"/>
              <w:szCs w:val="22"/>
              <w:lang w:eastAsia="lt-LT"/>
            </w:rPr>
          </w:pPr>
          <w:hyperlink w:anchor="_Toc134002299" w:history="1">
            <w:r w:rsidRPr="00FE5C8D">
              <w:rPr>
                <w:rStyle w:val="Hipersaitas"/>
                <w:rFonts w:cstheme="minorHAnsi"/>
              </w:rPr>
              <w:t xml:space="preserve">20. </w:t>
            </w:r>
            <w:r w:rsidR="003610B1">
              <w:rPr>
                <w:rStyle w:val="Hipersaitas"/>
                <w:rFonts w:cstheme="minorHAnsi"/>
              </w:rPr>
              <w:tab/>
            </w:r>
            <w:r w:rsidRPr="00FE5C8D">
              <w:rPr>
                <w:rStyle w:val="Hipersaitas"/>
                <w:rFonts w:cstheme="minorHAnsi"/>
              </w:rPr>
              <w:t>Informavimas apie pirkimo procedūrų rezultatus</w:t>
            </w:r>
            <w:r>
              <w:rPr>
                <w:webHidden/>
              </w:rPr>
              <w:tab/>
            </w:r>
            <w:r>
              <w:rPr>
                <w:webHidden/>
              </w:rPr>
              <w:fldChar w:fldCharType="begin"/>
            </w:r>
            <w:r>
              <w:rPr>
                <w:webHidden/>
              </w:rPr>
              <w:instrText xml:space="preserve"> PAGEREF _Toc134002299 \h </w:instrText>
            </w:r>
            <w:r>
              <w:rPr>
                <w:webHidden/>
              </w:rPr>
            </w:r>
            <w:r>
              <w:rPr>
                <w:webHidden/>
              </w:rPr>
              <w:fldChar w:fldCharType="separate"/>
            </w:r>
            <w:r w:rsidR="00153D89">
              <w:rPr>
                <w:webHidden/>
              </w:rPr>
              <w:t>15</w:t>
            </w:r>
            <w:r>
              <w:rPr>
                <w:webHidden/>
              </w:rPr>
              <w:fldChar w:fldCharType="end"/>
            </w:r>
          </w:hyperlink>
        </w:p>
        <w:p w14:paraId="3E4B90CD" w14:textId="6C461E25" w:rsidR="008C479E" w:rsidRDefault="008C479E" w:rsidP="00AF187B">
          <w:pPr>
            <w:pStyle w:val="Turinys1"/>
            <w:rPr>
              <w:rFonts w:eastAsiaTheme="minorEastAsia" w:cstheme="minorBidi"/>
              <w:sz w:val="22"/>
              <w:szCs w:val="22"/>
              <w:lang w:eastAsia="lt-LT"/>
            </w:rPr>
          </w:pPr>
          <w:hyperlink w:anchor="_Toc134002300" w:history="1">
            <w:r w:rsidRPr="00FE5C8D">
              <w:rPr>
                <w:rStyle w:val="Hipersaitas"/>
                <w:rFonts w:cstheme="minorHAnsi"/>
              </w:rPr>
              <w:t xml:space="preserve">21. </w:t>
            </w:r>
            <w:r w:rsidR="00F63738">
              <w:rPr>
                <w:rStyle w:val="Hipersaitas"/>
                <w:rFonts w:cstheme="minorHAnsi"/>
              </w:rPr>
              <w:tab/>
            </w:r>
            <w:r w:rsidRPr="00FE5C8D">
              <w:rPr>
                <w:rStyle w:val="Hipersaitas"/>
                <w:rFonts w:cstheme="minorHAnsi"/>
              </w:rPr>
              <w:t>Sutarties sudarymas</w:t>
            </w:r>
            <w:r>
              <w:rPr>
                <w:webHidden/>
              </w:rPr>
              <w:tab/>
            </w:r>
            <w:r>
              <w:rPr>
                <w:webHidden/>
              </w:rPr>
              <w:fldChar w:fldCharType="begin"/>
            </w:r>
            <w:r>
              <w:rPr>
                <w:webHidden/>
              </w:rPr>
              <w:instrText xml:space="preserve"> PAGEREF _Toc134002300 \h </w:instrText>
            </w:r>
            <w:r>
              <w:rPr>
                <w:webHidden/>
              </w:rPr>
            </w:r>
            <w:r>
              <w:rPr>
                <w:webHidden/>
              </w:rPr>
              <w:fldChar w:fldCharType="separate"/>
            </w:r>
            <w:r w:rsidR="00153D89">
              <w:rPr>
                <w:webHidden/>
              </w:rPr>
              <w:t>15</w:t>
            </w:r>
            <w:r>
              <w:rPr>
                <w:webHidden/>
              </w:rPr>
              <w:fldChar w:fldCharType="end"/>
            </w:r>
          </w:hyperlink>
        </w:p>
        <w:p w14:paraId="73FEEDD9" w14:textId="603D81D9" w:rsidR="008C479E" w:rsidRDefault="008C479E" w:rsidP="00AF187B">
          <w:pPr>
            <w:pStyle w:val="Turinys1"/>
            <w:rPr>
              <w:rFonts w:eastAsiaTheme="minorEastAsia" w:cstheme="minorBidi"/>
              <w:sz w:val="22"/>
              <w:szCs w:val="22"/>
              <w:lang w:eastAsia="lt-LT"/>
            </w:rPr>
          </w:pPr>
          <w:hyperlink w:anchor="_Toc134002301" w:history="1">
            <w:r w:rsidRPr="00FE5C8D">
              <w:rPr>
                <w:rStyle w:val="Hipersaitas"/>
                <w:rFonts w:cstheme="minorHAnsi"/>
              </w:rPr>
              <w:t xml:space="preserve">22. </w:t>
            </w:r>
            <w:r w:rsidR="00F63738">
              <w:rPr>
                <w:rStyle w:val="Hipersaitas"/>
                <w:rFonts w:cstheme="minorHAnsi"/>
              </w:rPr>
              <w:tab/>
            </w:r>
            <w:r w:rsidRPr="00FE5C8D">
              <w:rPr>
                <w:rStyle w:val="Hipersaitas"/>
                <w:rFonts w:cstheme="minorHAnsi"/>
              </w:rPr>
              <w:t>Teisė ginčyti perkančiosios organizacijos veiksmus ar priimtus sprendimus</w:t>
            </w:r>
            <w:r>
              <w:rPr>
                <w:webHidden/>
              </w:rPr>
              <w:tab/>
            </w:r>
            <w:r>
              <w:rPr>
                <w:webHidden/>
              </w:rPr>
              <w:fldChar w:fldCharType="begin"/>
            </w:r>
            <w:r>
              <w:rPr>
                <w:webHidden/>
              </w:rPr>
              <w:instrText xml:space="preserve"> PAGEREF _Toc134002301 \h </w:instrText>
            </w:r>
            <w:r>
              <w:rPr>
                <w:webHidden/>
              </w:rPr>
            </w:r>
            <w:r>
              <w:rPr>
                <w:webHidden/>
              </w:rPr>
              <w:fldChar w:fldCharType="separate"/>
            </w:r>
            <w:r w:rsidR="00153D89">
              <w:rPr>
                <w:webHidden/>
              </w:rPr>
              <w:t>16</w:t>
            </w:r>
            <w:r>
              <w:rPr>
                <w:webHidden/>
              </w:rPr>
              <w:fldChar w:fldCharType="end"/>
            </w:r>
          </w:hyperlink>
        </w:p>
        <w:p w14:paraId="414B81DE" w14:textId="15F794D2" w:rsidR="00FE2F38" w:rsidRPr="00293983" w:rsidRDefault="00FE2F38">
          <w:r w:rsidRPr="00987A97">
            <w:rPr>
              <w:rFonts w:cstheme="minorHAnsi"/>
              <w:noProof/>
            </w:rPr>
            <w:fldChar w:fldCharType="end"/>
          </w:r>
        </w:p>
      </w:sdtContent>
    </w:sdt>
    <w:p w14:paraId="2A0466DC" w14:textId="107426F2" w:rsidR="00184B8C" w:rsidRPr="009F0116" w:rsidRDefault="00184B8C">
      <w:r w:rsidRPr="0036054C">
        <w:br w:type="page"/>
      </w:r>
    </w:p>
    <w:p w14:paraId="5CD6D699" w14:textId="28504E97" w:rsidR="00184B8C" w:rsidRPr="00471E3D" w:rsidRDefault="00184B8C" w:rsidP="00562050">
      <w:pPr>
        <w:pStyle w:val="Antrat1"/>
        <w:numPr>
          <w:ilvl w:val="0"/>
          <w:numId w:val="1"/>
        </w:numPr>
        <w:rPr>
          <w:rFonts w:asciiTheme="minorHAnsi" w:hAnsiTheme="minorHAnsi" w:cstheme="minorHAnsi"/>
          <w:color w:val="auto"/>
        </w:rPr>
      </w:pPr>
      <w:bookmarkStart w:id="0" w:name="_Toc134002280"/>
      <w:r w:rsidRPr="00471E3D">
        <w:rPr>
          <w:rFonts w:asciiTheme="minorHAnsi" w:hAnsiTheme="minorHAnsi" w:cstheme="minorHAnsi"/>
          <w:color w:val="auto"/>
        </w:rPr>
        <w:lastRenderedPageBreak/>
        <w:t>Sąvokos ir sutrumpinimai</w:t>
      </w:r>
      <w:bookmarkEnd w:id="0"/>
    </w:p>
    <w:p w14:paraId="00A03816" w14:textId="77777777" w:rsidR="00184B8C" w:rsidRPr="0036054C" w:rsidRDefault="00184B8C" w:rsidP="00184B8C">
      <w:pPr>
        <w:pStyle w:val="Sraopastraipa"/>
        <w:numPr>
          <w:ilvl w:val="1"/>
          <w:numId w:val="2"/>
        </w:numPr>
        <w:spacing w:after="120" w:line="20" w:lineRule="atLeast"/>
        <w:ind w:left="0" w:firstLine="567"/>
        <w:jc w:val="both"/>
        <w:rPr>
          <w:rFonts w:cstheme="minorHAnsi"/>
        </w:rPr>
      </w:pPr>
      <w:r w:rsidRPr="0036054C">
        <w:rPr>
          <w:rFonts w:cstheme="minorHAnsi"/>
          <w:b/>
          <w:bCs/>
        </w:rPr>
        <w:t>CK</w:t>
      </w:r>
      <w:r w:rsidRPr="0036054C">
        <w:rPr>
          <w:rFonts w:cstheme="minorHAnsi"/>
        </w:rPr>
        <w:t xml:space="preserve"> – Lietuvos Respublikos civilinis kodeksas.</w:t>
      </w:r>
    </w:p>
    <w:p w14:paraId="1D945945" w14:textId="6446947C" w:rsidR="00184B8C" w:rsidRPr="00580B90" w:rsidRDefault="00184B8C" w:rsidP="00184B8C">
      <w:pPr>
        <w:pStyle w:val="Sraopastraipa"/>
        <w:numPr>
          <w:ilvl w:val="1"/>
          <w:numId w:val="2"/>
        </w:numPr>
        <w:spacing w:after="120" w:line="20" w:lineRule="atLeast"/>
        <w:ind w:left="0" w:firstLine="567"/>
        <w:jc w:val="both"/>
        <w:rPr>
          <w:rFonts w:cstheme="minorHAnsi"/>
        </w:rPr>
      </w:pPr>
      <w:r w:rsidRPr="0036054C">
        <w:rPr>
          <w:rFonts w:cstheme="minorHAnsi"/>
          <w:b/>
          <w:bCs/>
        </w:rPr>
        <w:t>CVP IS</w:t>
      </w:r>
      <w:r w:rsidRPr="0036054C">
        <w:rPr>
          <w:rFonts w:cstheme="minorHAnsi"/>
        </w:rPr>
        <w:t xml:space="preserve"> – </w:t>
      </w:r>
      <w:r w:rsidRPr="0036054C">
        <w:rPr>
          <w:rFonts w:eastAsia="Calibri" w:cstheme="minorHAnsi"/>
        </w:rPr>
        <w:t>Centrinė viešųjų pirkimų informacinė sistema, adresu</w:t>
      </w:r>
      <w:r w:rsidR="00C55EF9">
        <w:rPr>
          <w:rFonts w:eastAsia="Calibri" w:cstheme="minorHAnsi"/>
        </w:rPr>
        <w:t xml:space="preserve"> </w:t>
      </w:r>
      <w:hyperlink r:id="rId12" w:history="1">
        <w:r w:rsidR="00C55EF9" w:rsidRPr="001D653F">
          <w:rPr>
            <w:rStyle w:val="Hipersaitas"/>
            <w:color w:val="0070C0"/>
          </w:rPr>
          <w:t>https://viesiejipirkimai.lt</w:t>
        </w:r>
      </w:hyperlink>
      <w:r w:rsidR="00C55EF9" w:rsidRPr="00F4788E">
        <w:t>.</w:t>
      </w:r>
    </w:p>
    <w:p w14:paraId="6D2FA0B8" w14:textId="1B4211AB" w:rsidR="00E2488F" w:rsidRPr="00580B90" w:rsidRDefault="00E2488F" w:rsidP="00184B8C">
      <w:pPr>
        <w:pStyle w:val="Sraopastraipa"/>
        <w:numPr>
          <w:ilvl w:val="1"/>
          <w:numId w:val="2"/>
        </w:numPr>
        <w:spacing w:after="120" w:line="20" w:lineRule="atLeast"/>
        <w:ind w:left="0" w:firstLine="567"/>
        <w:jc w:val="both"/>
        <w:rPr>
          <w:rFonts w:cstheme="minorHAnsi"/>
        </w:rPr>
      </w:pPr>
      <w:r w:rsidRPr="00580B90">
        <w:rPr>
          <w:rFonts w:cstheme="minorHAnsi"/>
          <w:b/>
          <w:bCs/>
        </w:rPr>
        <w:t xml:space="preserve">Dalyvis </w:t>
      </w:r>
      <w:r w:rsidRPr="00580B90">
        <w:rPr>
          <w:rFonts w:cstheme="minorHAnsi"/>
        </w:rPr>
        <w:t xml:space="preserve">– pasiūlymą pateikęs </w:t>
      </w:r>
      <w:r w:rsidR="00FB14BA">
        <w:rPr>
          <w:rFonts w:cstheme="minorHAnsi"/>
        </w:rPr>
        <w:t xml:space="preserve">paslaugų </w:t>
      </w:r>
      <w:r w:rsidRPr="00580B90">
        <w:rPr>
          <w:rFonts w:cstheme="minorHAnsi"/>
        </w:rPr>
        <w:t>te</w:t>
      </w:r>
      <w:r w:rsidR="00FB14BA">
        <w:rPr>
          <w:rFonts w:cstheme="minorHAnsi"/>
        </w:rPr>
        <w:t>i</w:t>
      </w:r>
      <w:r w:rsidRPr="00580B90">
        <w:rPr>
          <w:rFonts w:cstheme="minorHAnsi"/>
        </w:rPr>
        <w:t>kėjas.</w:t>
      </w:r>
    </w:p>
    <w:p w14:paraId="5F316529" w14:textId="6F772745" w:rsidR="00184B8C" w:rsidRPr="00842819" w:rsidRDefault="00184B8C" w:rsidP="00184B8C">
      <w:pPr>
        <w:pStyle w:val="Sraopastraipa"/>
        <w:numPr>
          <w:ilvl w:val="1"/>
          <w:numId w:val="2"/>
        </w:numPr>
        <w:spacing w:after="120" w:line="20" w:lineRule="atLeast"/>
        <w:ind w:left="0" w:firstLine="567"/>
        <w:jc w:val="both"/>
        <w:rPr>
          <w:rStyle w:val="Hipersaitas"/>
          <w:rFonts w:cstheme="minorHAnsi"/>
          <w:color w:val="7030A0"/>
          <w:u w:val="single"/>
        </w:rPr>
      </w:pPr>
      <w:r w:rsidRPr="7039AFED">
        <w:rPr>
          <w:b/>
          <w:bCs/>
        </w:rPr>
        <w:t xml:space="preserve">EBVPD </w:t>
      </w:r>
      <w:r w:rsidRPr="7039AFED">
        <w:t xml:space="preserve">– Europos bendrasis viešųjų pirkimų dokumentas, aktuali deklaracija, pakeičianti kompetentingų institucijų išduodamus dokumentus ir preliminariai patvirtinanti, kad </w:t>
      </w:r>
      <w:r w:rsidR="00FB14BA">
        <w:t xml:space="preserve">paslaugų </w:t>
      </w:r>
      <w:r w:rsidRPr="7039AFED">
        <w:t>te</w:t>
      </w:r>
      <w:r w:rsidR="00FB14BA">
        <w:t>i</w:t>
      </w:r>
      <w:r w:rsidRPr="7039AFED">
        <w:t>kėjas ir subjektai, kurių pajėgumais jis remiasi pagal VPĮ 49 straipsnį</w:t>
      </w:r>
      <w:r w:rsidR="00642ED6">
        <w:t xml:space="preserve"> </w:t>
      </w:r>
      <w:r w:rsidR="00642ED6" w:rsidRPr="00685234">
        <w:t>(VPĮ 88 straipsnio 5 dalies nuostatų taikymo atvejais ir subte</w:t>
      </w:r>
      <w:r w:rsidR="00FB14BA">
        <w:t>i</w:t>
      </w:r>
      <w:r w:rsidR="00642ED6" w:rsidRPr="00685234">
        <w:t>kėjai)</w:t>
      </w:r>
      <w:r w:rsidRPr="7039AFED">
        <w:t>, atitinka pirkimo dokumentuose pagal VPĮ 46, 47, 48 straipsnius nustatytus reikalavimus ir, jeigu taikytina, 54</w:t>
      </w:r>
      <w:r w:rsidR="00FB14BA">
        <w:t> </w:t>
      </w:r>
      <w:r w:rsidRPr="7039AFED">
        <w:t xml:space="preserve">straipsnyje nustatytus reikalavimus dėl kokybės vadybos sistemos ir (arba) aplinkos apsaugos vadybos sistemos standartų laikymosi, kurio forma prieinama interneto svetainėje </w:t>
      </w:r>
      <w:hyperlink r:id="rId13">
        <w:r w:rsidR="00871640" w:rsidRPr="7039AFED">
          <w:rPr>
            <w:rStyle w:val="Hipersaitas"/>
            <w:color w:val="0070C0"/>
          </w:rPr>
          <w:t>http://ebvpd.eviesiejipirkimai.lt/espd-web/</w:t>
        </w:r>
      </w:hyperlink>
      <w:r w:rsidR="00871640" w:rsidRPr="7039AFED">
        <w:rPr>
          <w:rStyle w:val="Hipersaitas"/>
        </w:rPr>
        <w:t>.</w:t>
      </w:r>
    </w:p>
    <w:p w14:paraId="47ADC506" w14:textId="087AD9FA" w:rsidR="0097670E" w:rsidRPr="0036054C" w:rsidRDefault="0097670E" w:rsidP="00184B8C">
      <w:pPr>
        <w:pStyle w:val="Sraopastraipa"/>
        <w:numPr>
          <w:ilvl w:val="1"/>
          <w:numId w:val="2"/>
        </w:numPr>
        <w:spacing w:after="120" w:line="20" w:lineRule="atLeast"/>
        <w:ind w:left="0" w:firstLine="567"/>
        <w:jc w:val="both"/>
        <w:rPr>
          <w:rFonts w:cstheme="minorHAnsi"/>
        </w:rPr>
      </w:pPr>
      <w:r w:rsidRPr="00685234">
        <w:rPr>
          <w:b/>
          <w:bCs/>
        </w:rPr>
        <w:t xml:space="preserve">Įgaliotoji organizacija </w:t>
      </w:r>
      <w:r w:rsidRPr="00685234">
        <w:t>– pirkimams organizuoti, pirkimo procedūroms iki sutarties ar preliminariosios sutarties sudarymo atlikti, taip pat atlikto pirkimo procedūrų ataskaitai ar skelbimui apie sudarytą sutartį ar preliminariąją sutartį pateikti</w:t>
      </w:r>
      <w:r w:rsidRPr="00685234">
        <w:rPr>
          <w:color w:val="00B050"/>
        </w:rPr>
        <w:t xml:space="preserve"> </w:t>
      </w:r>
      <w:r w:rsidRPr="00685234">
        <w:t>perkančiosios organizacijos įgaliota organizacija, nurodyta specialiosiose pirkimo sąlygose</w:t>
      </w:r>
      <w:r w:rsidRPr="00685234">
        <w:rPr>
          <w:i/>
          <w:iCs/>
        </w:rPr>
        <w:t>.</w:t>
      </w:r>
    </w:p>
    <w:p w14:paraId="1EEF1EAD" w14:textId="211F7EA7" w:rsidR="00184B8C" w:rsidRPr="00CB3866" w:rsidRDefault="00184B8C" w:rsidP="00E4658A">
      <w:pPr>
        <w:pStyle w:val="Sraopastraipa"/>
        <w:numPr>
          <w:ilvl w:val="1"/>
          <w:numId w:val="2"/>
        </w:numPr>
        <w:spacing w:after="0" w:line="20" w:lineRule="atLeast"/>
        <w:ind w:left="0" w:firstLine="567"/>
        <w:jc w:val="both"/>
        <w:rPr>
          <w:rFonts w:cstheme="minorHAnsi"/>
        </w:rPr>
      </w:pPr>
      <w:r w:rsidRPr="00CB3866">
        <w:rPr>
          <w:b/>
          <w:bCs/>
        </w:rPr>
        <w:t xml:space="preserve">Komisija </w:t>
      </w:r>
      <w:r w:rsidRPr="7039AFED">
        <w:t>– viešojo pirkimo komisija.</w:t>
      </w:r>
    </w:p>
    <w:p w14:paraId="5678A0EC" w14:textId="17716C2C" w:rsidR="00184B8C" w:rsidRPr="0036054C" w:rsidRDefault="0066078A" w:rsidP="00184B8C">
      <w:pPr>
        <w:pStyle w:val="Sraopastraipa"/>
        <w:numPr>
          <w:ilvl w:val="1"/>
          <w:numId w:val="2"/>
        </w:numPr>
        <w:spacing w:after="0" w:line="20" w:lineRule="atLeast"/>
        <w:ind w:left="0" w:firstLine="567"/>
        <w:jc w:val="both"/>
        <w:rPr>
          <w:rFonts w:cstheme="minorHAnsi"/>
        </w:rPr>
      </w:pPr>
      <w:r w:rsidRPr="7039AFED">
        <w:rPr>
          <w:b/>
          <w:bCs/>
        </w:rPr>
        <w:t>Perkančioji organizacija</w:t>
      </w:r>
      <w:r w:rsidRPr="7039AFED">
        <w:t xml:space="preserve"> –</w:t>
      </w:r>
      <w:r w:rsidR="00904BFB">
        <w:t xml:space="preserve"> </w:t>
      </w:r>
      <w:r w:rsidRPr="7039AFED">
        <w:t xml:space="preserve">specialiosiose </w:t>
      </w:r>
      <w:r w:rsidR="00904BFB" w:rsidRPr="7039AFED">
        <w:t xml:space="preserve">pirkimo </w:t>
      </w:r>
      <w:r w:rsidRPr="7039AFED">
        <w:t>sąlygose nurodyta perkančioji organizacija.</w:t>
      </w:r>
    </w:p>
    <w:p w14:paraId="32D0EB81" w14:textId="43FA5E0A" w:rsidR="00184B8C" w:rsidRDefault="00184B8C" w:rsidP="009E70BF">
      <w:pPr>
        <w:pStyle w:val="Sraopastraipa"/>
        <w:numPr>
          <w:ilvl w:val="1"/>
          <w:numId w:val="2"/>
        </w:numPr>
        <w:spacing w:after="120" w:line="20" w:lineRule="atLeast"/>
        <w:ind w:firstLine="207"/>
        <w:jc w:val="both"/>
        <w:rPr>
          <w:rFonts w:cstheme="minorHAnsi"/>
        </w:rPr>
      </w:pPr>
      <w:r w:rsidRPr="009E70BF">
        <w:rPr>
          <w:rFonts w:cstheme="minorHAnsi"/>
          <w:b/>
          <w:bCs/>
        </w:rPr>
        <w:t>Pirkima</w:t>
      </w:r>
      <w:r w:rsidRPr="009E70BF">
        <w:rPr>
          <w:rFonts w:cstheme="minorHAnsi"/>
          <w:b/>
        </w:rPr>
        <w:t>s</w:t>
      </w:r>
      <w:r w:rsidRPr="009E70BF">
        <w:rPr>
          <w:rFonts w:cstheme="minorHAnsi"/>
        </w:rPr>
        <w:t xml:space="preserve"> – perkančiosios organizacijos atliekamas viešasis pirkimas.</w:t>
      </w:r>
    </w:p>
    <w:p w14:paraId="76F689BC" w14:textId="55805576" w:rsidR="00277A86" w:rsidRPr="009E70BF" w:rsidRDefault="00277A86" w:rsidP="00BA4165">
      <w:pPr>
        <w:pStyle w:val="Sraopastraipa"/>
        <w:numPr>
          <w:ilvl w:val="1"/>
          <w:numId w:val="2"/>
        </w:numPr>
        <w:spacing w:after="120" w:line="20" w:lineRule="atLeast"/>
        <w:ind w:left="0" w:firstLine="567"/>
        <w:jc w:val="both"/>
        <w:rPr>
          <w:rFonts w:cstheme="minorHAnsi"/>
        </w:rPr>
      </w:pPr>
      <w:r w:rsidRPr="00685234">
        <w:rPr>
          <w:rFonts w:cstheme="minorHAnsi"/>
          <w:b/>
          <w:bCs/>
        </w:rPr>
        <w:t>Preliminarioji sutartis</w:t>
      </w:r>
      <w:r w:rsidRPr="00685234">
        <w:rPr>
          <w:rFonts w:cstheme="minorHAnsi"/>
        </w:rPr>
        <w:t xml:space="preserve"> – preliminarioji viešojo pirkimo-pardavimo sutartis (jei taikoma), vienos ar kelių perkančiųjų organizacijų ir vieno ar kelių </w:t>
      </w:r>
      <w:r w:rsidR="00FB14BA">
        <w:rPr>
          <w:rFonts w:cstheme="minorHAnsi"/>
        </w:rPr>
        <w:t xml:space="preserve">paslaugų </w:t>
      </w:r>
      <w:r w:rsidR="00647CFD">
        <w:rPr>
          <w:rFonts w:cstheme="minorHAnsi"/>
        </w:rPr>
        <w:t>te</w:t>
      </w:r>
      <w:r w:rsidR="00FB14BA">
        <w:rPr>
          <w:rFonts w:cstheme="minorHAnsi"/>
        </w:rPr>
        <w:t>i</w:t>
      </w:r>
      <w:r w:rsidR="00647CFD">
        <w:rPr>
          <w:rFonts w:cstheme="minorHAnsi"/>
        </w:rPr>
        <w:t>kėjų</w:t>
      </w:r>
      <w:r w:rsidRPr="00685234">
        <w:rPr>
          <w:rFonts w:cstheme="minorHAnsi"/>
        </w:rPr>
        <w:t xml:space="preserve"> sudaryta sutartis, kurios tikslas – nustatyti sąlygas, įskaitant kainą ir, kur to reikia, numatomą kiekį, taikomas viešojo pirkimo–pardavimo sutartims, kurios bus sudarytos per tam tikrą nurodytą laikotarpį</w:t>
      </w:r>
      <w:r>
        <w:rPr>
          <w:rFonts w:cstheme="minorHAnsi"/>
        </w:rPr>
        <w:t>.</w:t>
      </w:r>
    </w:p>
    <w:p w14:paraId="31CFEB1F" w14:textId="45C84C27" w:rsidR="00184B8C" w:rsidRPr="00CB3866" w:rsidRDefault="00184B8C" w:rsidP="00A87D47">
      <w:pPr>
        <w:pStyle w:val="Sraopastraipa"/>
        <w:numPr>
          <w:ilvl w:val="1"/>
          <w:numId w:val="2"/>
        </w:numPr>
        <w:spacing w:after="120" w:line="20" w:lineRule="atLeast"/>
        <w:ind w:firstLine="207"/>
        <w:jc w:val="both"/>
        <w:rPr>
          <w:rFonts w:cstheme="minorHAnsi"/>
        </w:rPr>
      </w:pPr>
      <w:r w:rsidRPr="00CB3866">
        <w:rPr>
          <w:rFonts w:cstheme="minorHAnsi"/>
          <w:b/>
          <w:bCs/>
        </w:rPr>
        <w:t xml:space="preserve">PVM </w:t>
      </w:r>
      <w:r w:rsidRPr="00CB3866">
        <w:rPr>
          <w:rFonts w:cstheme="minorHAnsi"/>
        </w:rPr>
        <w:t>– pridėtinės vertės mokestis.</w:t>
      </w:r>
    </w:p>
    <w:p w14:paraId="2D03F018" w14:textId="6CD4BA1A" w:rsidR="009C749B" w:rsidRPr="009E70BF" w:rsidRDefault="007E2E4E" w:rsidP="009E70BF">
      <w:pPr>
        <w:pStyle w:val="Sraopastraipa"/>
        <w:numPr>
          <w:ilvl w:val="1"/>
          <w:numId w:val="2"/>
        </w:numPr>
        <w:spacing w:after="120" w:line="20" w:lineRule="atLeast"/>
        <w:ind w:left="0" w:firstLine="567"/>
        <w:jc w:val="both"/>
        <w:rPr>
          <w:rFonts w:cstheme="minorHAnsi"/>
        </w:rPr>
      </w:pPr>
      <w:r w:rsidRPr="009E70BF">
        <w:rPr>
          <w:rFonts w:cstheme="minorHAnsi"/>
          <w:b/>
          <w:bCs/>
        </w:rPr>
        <w:t xml:space="preserve">Reglamentas </w:t>
      </w:r>
      <w:r w:rsidRPr="009E70BF">
        <w:rPr>
          <w:rFonts w:cstheme="minorHAnsi"/>
        </w:rPr>
        <w:t xml:space="preserve">- </w:t>
      </w:r>
      <w:r w:rsidR="00901E7F" w:rsidRPr="009E70BF">
        <w:rPr>
          <w:rFonts w:cstheme="minorHAnsi"/>
        </w:rPr>
        <w:t>Tarybos reglamentas (ES)</w:t>
      </w:r>
      <w:r w:rsidR="00DA2FFB">
        <w:rPr>
          <w:rFonts w:cstheme="minorHAnsi"/>
        </w:rPr>
        <w:t xml:space="preserve"> </w:t>
      </w:r>
      <w:r w:rsidR="00901E7F" w:rsidRPr="009E70BF">
        <w:rPr>
          <w:rFonts w:cstheme="minorHAnsi"/>
        </w:rPr>
        <w:t>2022/576 2022</w:t>
      </w:r>
      <w:r w:rsidR="004D3870">
        <w:rPr>
          <w:rFonts w:cstheme="minorHAnsi"/>
        </w:rPr>
        <w:t xml:space="preserve"> </w:t>
      </w:r>
      <w:r w:rsidR="00901E7F" w:rsidRPr="009E70BF">
        <w:rPr>
          <w:rFonts w:cstheme="minorHAnsi"/>
        </w:rPr>
        <w:t>m. balandžio</w:t>
      </w:r>
      <w:r w:rsidR="004D3870">
        <w:rPr>
          <w:rFonts w:cstheme="minorHAnsi"/>
        </w:rPr>
        <w:t xml:space="preserve"> </w:t>
      </w:r>
      <w:r w:rsidR="00901E7F" w:rsidRPr="009E70BF">
        <w:rPr>
          <w:rFonts w:cstheme="minorHAnsi"/>
        </w:rPr>
        <w:t>8</w:t>
      </w:r>
      <w:r w:rsidR="004D3870">
        <w:rPr>
          <w:rFonts w:cstheme="minorHAnsi"/>
        </w:rPr>
        <w:t xml:space="preserve"> </w:t>
      </w:r>
      <w:r w:rsidR="00901E7F" w:rsidRPr="009E70BF">
        <w:rPr>
          <w:rFonts w:cstheme="minorHAnsi"/>
        </w:rPr>
        <w:t>d. kuriuo iš dalies keičiamas Reglamentas (ES) Nr.</w:t>
      </w:r>
      <w:r w:rsidR="004D3870">
        <w:rPr>
          <w:rFonts w:cstheme="minorHAnsi"/>
        </w:rPr>
        <w:t xml:space="preserve"> </w:t>
      </w:r>
      <w:r w:rsidR="00901E7F" w:rsidRPr="009E70BF">
        <w:rPr>
          <w:rFonts w:cstheme="minorHAnsi"/>
        </w:rPr>
        <w:t>833/2014 dėl ribojamųjų priemonių atsižvelgiant į Rusijos veiksmus, kuriais destabilizuojama padėtis Ukrainoje.</w:t>
      </w:r>
    </w:p>
    <w:p w14:paraId="107BC83A" w14:textId="54F113CC" w:rsidR="00184B8C" w:rsidRPr="0036054C" w:rsidRDefault="00184B8C" w:rsidP="009E70BF">
      <w:pPr>
        <w:pStyle w:val="Sraopastraipa"/>
        <w:numPr>
          <w:ilvl w:val="1"/>
          <w:numId w:val="2"/>
        </w:numPr>
        <w:spacing w:after="120" w:line="20" w:lineRule="atLeast"/>
        <w:ind w:firstLine="207"/>
        <w:jc w:val="both"/>
        <w:rPr>
          <w:rFonts w:cstheme="minorHAnsi"/>
        </w:rPr>
      </w:pPr>
      <w:r w:rsidRPr="009E70BF">
        <w:rPr>
          <w:rFonts w:cstheme="minorHAnsi"/>
          <w:b/>
          <w:bCs/>
        </w:rPr>
        <w:t>Skelbimas</w:t>
      </w:r>
      <w:r w:rsidRPr="009E70BF">
        <w:rPr>
          <w:rFonts w:cstheme="minorHAnsi"/>
        </w:rPr>
        <w:t xml:space="preserve"> – skelbimas apie pirkimą.</w:t>
      </w:r>
    </w:p>
    <w:p w14:paraId="77BD02E1" w14:textId="069E0591" w:rsidR="00184B8C" w:rsidRPr="0036054C" w:rsidRDefault="00184B8C" w:rsidP="009E70BF">
      <w:pPr>
        <w:pStyle w:val="Sraopastraipa"/>
        <w:numPr>
          <w:ilvl w:val="1"/>
          <w:numId w:val="2"/>
        </w:numPr>
        <w:spacing w:after="120" w:line="20" w:lineRule="atLeast"/>
        <w:ind w:left="0" w:firstLine="567"/>
        <w:jc w:val="both"/>
        <w:rPr>
          <w:rFonts w:cstheme="minorHAnsi"/>
        </w:rPr>
      </w:pPr>
      <w:r w:rsidRPr="0036054C">
        <w:rPr>
          <w:rFonts w:cstheme="minorHAnsi"/>
          <w:b/>
          <w:bCs/>
        </w:rPr>
        <w:t>Subte</w:t>
      </w:r>
      <w:r w:rsidR="003F6310">
        <w:rPr>
          <w:rFonts w:cstheme="minorHAnsi"/>
          <w:b/>
          <w:bCs/>
        </w:rPr>
        <w:t>i</w:t>
      </w:r>
      <w:r w:rsidRPr="0036054C">
        <w:rPr>
          <w:rFonts w:cstheme="minorHAnsi"/>
          <w:b/>
          <w:bCs/>
        </w:rPr>
        <w:t xml:space="preserve">kėjas </w:t>
      </w:r>
      <w:r w:rsidRPr="0036054C">
        <w:rPr>
          <w:rFonts w:cstheme="minorHAnsi"/>
        </w:rPr>
        <w:t xml:space="preserve">– </w:t>
      </w:r>
      <w:r w:rsidR="00811199">
        <w:rPr>
          <w:rFonts w:cstheme="minorHAnsi"/>
        </w:rPr>
        <w:t>subt</w:t>
      </w:r>
      <w:r w:rsidR="00FB14BA">
        <w:rPr>
          <w:rFonts w:cstheme="minorHAnsi"/>
        </w:rPr>
        <w:t>i</w:t>
      </w:r>
      <w:r w:rsidR="00811199">
        <w:rPr>
          <w:rFonts w:cstheme="minorHAnsi"/>
        </w:rPr>
        <w:t xml:space="preserve">ekėjas, </w:t>
      </w:r>
      <w:r w:rsidRPr="0036054C">
        <w:rPr>
          <w:rFonts w:cstheme="minorHAnsi"/>
        </w:rPr>
        <w:t xml:space="preserve">subteikėjas, </w:t>
      </w:r>
      <w:r w:rsidR="00811199">
        <w:rPr>
          <w:rFonts w:cstheme="minorHAnsi"/>
        </w:rPr>
        <w:t xml:space="preserve">subrangovas, </w:t>
      </w:r>
      <w:r w:rsidR="0066078A" w:rsidRPr="0036054C">
        <w:rPr>
          <w:rFonts w:cstheme="minorHAnsi"/>
        </w:rPr>
        <w:t xml:space="preserve">fizinis ar juridinis asmuo, kuris faktiškai vykdys numatomą sudaryti </w:t>
      </w:r>
      <w:r w:rsidR="006C3DE6">
        <w:rPr>
          <w:rFonts w:cstheme="minorHAnsi"/>
        </w:rPr>
        <w:t xml:space="preserve">sutartį </w:t>
      </w:r>
      <w:r w:rsidR="005300B2">
        <w:rPr>
          <w:rFonts w:cstheme="minorHAnsi"/>
        </w:rPr>
        <w:t>ar jos dalį</w:t>
      </w:r>
      <w:r w:rsidR="00FB78A5" w:rsidRPr="00FB78A5">
        <w:t xml:space="preserve"> </w:t>
      </w:r>
      <w:r w:rsidR="00FB78A5" w:rsidRPr="00685234">
        <w:t xml:space="preserve">ir kurio kvalifikacija </w:t>
      </w:r>
      <w:r w:rsidR="00C57498">
        <w:t>paslaugų teikėjas</w:t>
      </w:r>
      <w:r w:rsidR="00C57498" w:rsidRPr="00685234">
        <w:t xml:space="preserve"> </w:t>
      </w:r>
      <w:r w:rsidR="00FB78A5" w:rsidRPr="00685234">
        <w:t>nesiremia pagal VPĮ 49</w:t>
      </w:r>
      <w:r w:rsidR="00DA2FFB">
        <w:t xml:space="preserve"> </w:t>
      </w:r>
      <w:r w:rsidR="00FB78A5" w:rsidRPr="00685234">
        <w:t>straipsnį, kad atitiktų kvalifikacijos reikalavimus</w:t>
      </w:r>
      <w:r w:rsidRPr="0036054C">
        <w:rPr>
          <w:rFonts w:cstheme="minorHAnsi"/>
        </w:rPr>
        <w:t>. Subte</w:t>
      </w:r>
      <w:r w:rsidR="00FB14BA">
        <w:rPr>
          <w:rFonts w:cstheme="minorHAnsi"/>
        </w:rPr>
        <w:t>i</w:t>
      </w:r>
      <w:r w:rsidRPr="0036054C">
        <w:rPr>
          <w:rFonts w:cstheme="minorHAnsi"/>
        </w:rPr>
        <w:t>kėjais</w:t>
      </w:r>
      <w:r w:rsidRPr="0036054C">
        <w:rPr>
          <w:rFonts w:eastAsia="Calibri" w:cstheme="minorHAnsi"/>
          <w:color w:val="000000" w:themeColor="text1"/>
        </w:rPr>
        <w:t xml:space="preserve"> nelaikomi fiziniai ir juridiniai asmenys, kurie tik vykdo sutartines prievoles</w:t>
      </w:r>
      <w:r w:rsidR="0066078A" w:rsidRPr="0036054C">
        <w:rPr>
          <w:rFonts w:eastAsia="Calibri" w:cstheme="minorHAnsi"/>
          <w:color w:val="000000" w:themeColor="text1"/>
        </w:rPr>
        <w:t xml:space="preserve"> </w:t>
      </w:r>
      <w:r w:rsidR="00C57498">
        <w:rPr>
          <w:rFonts w:eastAsia="Calibri" w:cstheme="minorHAnsi"/>
          <w:color w:val="000000" w:themeColor="text1"/>
        </w:rPr>
        <w:t>paslaugų teikėjui</w:t>
      </w:r>
      <w:r w:rsidRPr="0036054C">
        <w:rPr>
          <w:rFonts w:eastAsia="Calibri" w:cstheme="minorHAnsi"/>
          <w:color w:val="000000" w:themeColor="text1"/>
        </w:rPr>
        <w:t xml:space="preserve">, tačiau </w:t>
      </w:r>
      <w:r w:rsidR="0066078A" w:rsidRPr="0036054C">
        <w:rPr>
          <w:rFonts w:eastAsia="Calibri" w:cstheme="minorHAnsi"/>
          <w:color w:val="000000" w:themeColor="text1"/>
        </w:rPr>
        <w:t xml:space="preserve">faktiškai nevykdys numatomos sudaryti </w:t>
      </w:r>
      <w:r w:rsidR="00FB78A5">
        <w:rPr>
          <w:rFonts w:eastAsia="Calibri" w:cstheme="minorHAnsi"/>
          <w:color w:val="000000" w:themeColor="text1"/>
        </w:rPr>
        <w:t>s</w:t>
      </w:r>
      <w:r w:rsidR="0066078A" w:rsidRPr="0036054C">
        <w:rPr>
          <w:rFonts w:eastAsia="Calibri" w:cstheme="minorHAnsi"/>
          <w:color w:val="000000" w:themeColor="text1"/>
        </w:rPr>
        <w:t>utarties</w:t>
      </w:r>
      <w:r w:rsidR="005300B2">
        <w:rPr>
          <w:rFonts w:eastAsia="Calibri" w:cstheme="minorHAnsi"/>
          <w:color w:val="000000" w:themeColor="text1"/>
        </w:rPr>
        <w:t xml:space="preserve"> ar jos dalies</w:t>
      </w:r>
      <w:r w:rsidRPr="0036054C">
        <w:rPr>
          <w:rFonts w:eastAsia="Calibri" w:cstheme="minorHAnsi"/>
          <w:color w:val="000000" w:themeColor="text1"/>
        </w:rPr>
        <w:t>.</w:t>
      </w:r>
    </w:p>
    <w:p w14:paraId="29245937" w14:textId="0A8636BE" w:rsidR="00184B8C" w:rsidRDefault="00184B8C" w:rsidP="009E70BF">
      <w:pPr>
        <w:pStyle w:val="Sraopastraipa"/>
        <w:numPr>
          <w:ilvl w:val="1"/>
          <w:numId w:val="2"/>
        </w:numPr>
        <w:spacing w:after="120" w:line="20" w:lineRule="atLeast"/>
        <w:ind w:left="0" w:firstLine="567"/>
        <w:jc w:val="both"/>
        <w:rPr>
          <w:rFonts w:cstheme="minorHAnsi"/>
        </w:rPr>
      </w:pPr>
      <w:r w:rsidRPr="0036054C">
        <w:rPr>
          <w:rFonts w:cstheme="minorHAnsi"/>
          <w:b/>
          <w:bCs/>
        </w:rPr>
        <w:t xml:space="preserve">Sutartis </w:t>
      </w:r>
      <w:r w:rsidRPr="0036054C">
        <w:rPr>
          <w:rFonts w:cstheme="minorHAnsi"/>
        </w:rPr>
        <w:t>– viešojo pirkimo-pardavimo sutartis</w:t>
      </w:r>
      <w:r w:rsidR="00A56F8E" w:rsidRPr="00A56F8E">
        <w:rPr>
          <w:rFonts w:cstheme="minorHAnsi"/>
        </w:rPr>
        <w:t xml:space="preserve"> </w:t>
      </w:r>
      <w:r w:rsidR="00A56F8E" w:rsidRPr="00685234">
        <w:rPr>
          <w:rFonts w:cstheme="minorHAnsi"/>
        </w:rPr>
        <w:t xml:space="preserve">ar preliminarioji sutartis, kaip nustatyta 1.9 </w:t>
      </w:r>
      <w:r w:rsidR="00647CFD">
        <w:rPr>
          <w:rFonts w:cstheme="minorHAnsi"/>
        </w:rPr>
        <w:t>papunktyje</w:t>
      </w:r>
      <w:r w:rsidR="00A56F8E" w:rsidRPr="00685234">
        <w:rPr>
          <w:rFonts w:cstheme="minorHAnsi"/>
        </w:rPr>
        <w:t>, kai viešojo pirkimo sutarčiai ir preliminariajai sutarčiai VPĮ nustatytas vienodas reglamentavimas</w:t>
      </w:r>
      <w:r w:rsidRPr="0036054C">
        <w:rPr>
          <w:rFonts w:cstheme="minorHAnsi"/>
        </w:rPr>
        <w:t xml:space="preserve">. </w:t>
      </w:r>
    </w:p>
    <w:p w14:paraId="25D93496" w14:textId="5A0D9788" w:rsidR="00A56F8E" w:rsidRPr="0036054C" w:rsidRDefault="00F923C0" w:rsidP="009E70BF">
      <w:pPr>
        <w:pStyle w:val="Sraopastraipa"/>
        <w:numPr>
          <w:ilvl w:val="1"/>
          <w:numId w:val="2"/>
        </w:numPr>
        <w:spacing w:after="120" w:line="20" w:lineRule="atLeast"/>
        <w:ind w:left="0" w:firstLine="567"/>
        <w:jc w:val="both"/>
        <w:rPr>
          <w:rFonts w:cstheme="minorHAnsi"/>
        </w:rPr>
      </w:pPr>
      <w:r>
        <w:rPr>
          <w:rFonts w:cstheme="minorHAnsi"/>
          <w:b/>
          <w:bCs/>
        </w:rPr>
        <w:t>Paslaugų teikėjas</w:t>
      </w:r>
      <w:r w:rsidR="00A56F8E" w:rsidRPr="00685234">
        <w:rPr>
          <w:rFonts w:cstheme="minorHAnsi"/>
          <w:b/>
          <w:bCs/>
        </w:rPr>
        <w:t xml:space="preserve"> </w:t>
      </w:r>
      <w:r w:rsidR="00A56F8E" w:rsidRPr="00685234">
        <w:rPr>
          <w:rFonts w:cstheme="minorHAnsi"/>
        </w:rPr>
        <w:t xml:space="preserve">– </w:t>
      </w:r>
      <w:r w:rsidR="00A56F8E" w:rsidRPr="00685234">
        <w:rPr>
          <w:color w:val="000000"/>
        </w:rPr>
        <w:t>ūkio subjektas – fizinis asmuo, privatusis ar viešasis juridinis asmuo, kita organizacija ir jų padalinys arba tokių asmenų grupė, įskaitant laikinas ūkio subjektų asociacijas, kurie rinkoje siūlo teikti paslaugas</w:t>
      </w:r>
      <w:r w:rsidR="00A56F8E">
        <w:rPr>
          <w:color w:val="000000"/>
        </w:rPr>
        <w:t>.</w:t>
      </w:r>
    </w:p>
    <w:p w14:paraId="46CC3553" w14:textId="15930658" w:rsidR="0066078A" w:rsidRPr="0036054C" w:rsidRDefault="0066078A" w:rsidP="009E70BF">
      <w:pPr>
        <w:pStyle w:val="Sraopastraipa"/>
        <w:numPr>
          <w:ilvl w:val="1"/>
          <w:numId w:val="2"/>
        </w:numPr>
        <w:spacing w:after="120" w:line="20" w:lineRule="atLeast"/>
        <w:ind w:left="0" w:firstLine="567"/>
        <w:jc w:val="both"/>
        <w:rPr>
          <w:rFonts w:cstheme="minorHAnsi"/>
          <w:b/>
          <w:bCs/>
        </w:rPr>
      </w:pPr>
      <w:r w:rsidRPr="0036054C">
        <w:rPr>
          <w:rFonts w:cstheme="minorHAnsi"/>
          <w:b/>
          <w:bCs/>
        </w:rPr>
        <w:t xml:space="preserve">Ūkio subjektas, kurio pajėgumais remiamasi </w:t>
      </w:r>
      <w:r w:rsidRPr="0036054C">
        <w:rPr>
          <w:rFonts w:cstheme="minorHAnsi"/>
        </w:rPr>
        <w:t xml:space="preserve">– fizinis ar juridinis asmuo, kurio </w:t>
      </w:r>
      <w:r w:rsidRPr="0036054C">
        <w:rPr>
          <w:rFonts w:eastAsia="Calibri" w:cstheme="minorHAnsi"/>
          <w:color w:val="000000" w:themeColor="text1"/>
        </w:rPr>
        <w:t xml:space="preserve">pajėgumais </w:t>
      </w:r>
      <w:r w:rsidR="00FB14BA">
        <w:rPr>
          <w:rFonts w:eastAsia="Calibri" w:cstheme="minorHAnsi"/>
          <w:color w:val="000000" w:themeColor="text1"/>
        </w:rPr>
        <w:t>paslaugų t</w:t>
      </w:r>
      <w:r w:rsidR="00255B44">
        <w:rPr>
          <w:rFonts w:eastAsia="Calibri" w:cstheme="minorHAnsi"/>
          <w:color w:val="000000" w:themeColor="text1"/>
        </w:rPr>
        <w:t>ei</w:t>
      </w:r>
      <w:r w:rsidRPr="0036054C">
        <w:rPr>
          <w:rFonts w:eastAsia="Calibri" w:cstheme="minorHAnsi"/>
          <w:color w:val="000000" w:themeColor="text1"/>
        </w:rPr>
        <w:t>kėjas remiasi pagal VPĮ 49 straipsnį, kad atitiktų kvalifikacijos reikalavimus. Ūkio subjektais, kurio pajėgumais remiamasi</w:t>
      </w:r>
      <w:r w:rsidR="00143182">
        <w:rPr>
          <w:rFonts w:eastAsia="Calibri" w:cstheme="minorHAnsi"/>
          <w:color w:val="000000" w:themeColor="text1"/>
        </w:rPr>
        <w:t>,</w:t>
      </w:r>
      <w:r w:rsidRPr="0036054C">
        <w:rPr>
          <w:rFonts w:eastAsia="Calibri" w:cstheme="minorHAnsi"/>
          <w:color w:val="000000" w:themeColor="text1"/>
        </w:rPr>
        <w:t xml:space="preserve"> nelaikomi fiziniai ir juridiniai asmenys, kurie tik vykdo sutartines prievoles </w:t>
      </w:r>
      <w:r w:rsidR="00FB14BA">
        <w:rPr>
          <w:rFonts w:eastAsia="Calibri" w:cstheme="minorHAnsi"/>
          <w:color w:val="000000" w:themeColor="text1"/>
        </w:rPr>
        <w:t xml:space="preserve">paslaugų </w:t>
      </w:r>
      <w:r w:rsidRPr="0036054C">
        <w:rPr>
          <w:rFonts w:eastAsia="Calibri" w:cstheme="minorHAnsi"/>
          <w:color w:val="000000" w:themeColor="text1"/>
        </w:rPr>
        <w:t>te</w:t>
      </w:r>
      <w:r w:rsidR="00FB14BA">
        <w:rPr>
          <w:rFonts w:eastAsia="Calibri" w:cstheme="minorHAnsi"/>
          <w:color w:val="000000" w:themeColor="text1"/>
        </w:rPr>
        <w:t>i</w:t>
      </w:r>
      <w:r w:rsidRPr="0036054C">
        <w:rPr>
          <w:rFonts w:eastAsia="Calibri" w:cstheme="minorHAnsi"/>
          <w:color w:val="000000" w:themeColor="text1"/>
        </w:rPr>
        <w:t xml:space="preserve">kėjui, tačiau </w:t>
      </w:r>
      <w:r w:rsidR="00FB14BA">
        <w:rPr>
          <w:rFonts w:eastAsia="Calibri" w:cstheme="minorHAnsi"/>
          <w:color w:val="000000" w:themeColor="text1"/>
        </w:rPr>
        <w:t xml:space="preserve">paslaugų </w:t>
      </w:r>
      <w:r w:rsidRPr="0036054C">
        <w:rPr>
          <w:rFonts w:eastAsia="Calibri" w:cstheme="minorHAnsi"/>
          <w:color w:val="000000" w:themeColor="text1"/>
        </w:rPr>
        <w:t>te</w:t>
      </w:r>
      <w:r w:rsidR="00FB14BA">
        <w:rPr>
          <w:rFonts w:eastAsia="Calibri" w:cstheme="minorHAnsi"/>
          <w:color w:val="000000" w:themeColor="text1"/>
        </w:rPr>
        <w:t>i</w:t>
      </w:r>
      <w:r w:rsidRPr="0036054C">
        <w:rPr>
          <w:rFonts w:eastAsia="Calibri" w:cstheme="minorHAnsi"/>
          <w:color w:val="000000" w:themeColor="text1"/>
        </w:rPr>
        <w:t>kėjas nesiremia jų pajėgumais, pagal VPĮ 49 straipsnį,</w:t>
      </w:r>
      <w:r w:rsidRPr="0036054C">
        <w:rPr>
          <w:rFonts w:cstheme="minorHAnsi"/>
        </w:rPr>
        <w:t xml:space="preserve"> kad atitiktų perkančiosios organizacijos keliamus kvalifikacijos reikalavimus.</w:t>
      </w:r>
    </w:p>
    <w:p w14:paraId="727F66F9" w14:textId="3BD5E270" w:rsidR="00184B8C" w:rsidRPr="00357B84" w:rsidRDefault="00184B8C" w:rsidP="009E70BF">
      <w:pPr>
        <w:pStyle w:val="Sraopastraipa"/>
        <w:numPr>
          <w:ilvl w:val="1"/>
          <w:numId w:val="2"/>
        </w:numPr>
        <w:spacing w:after="120" w:line="20" w:lineRule="atLeast"/>
        <w:ind w:left="0" w:firstLine="567"/>
        <w:jc w:val="both"/>
        <w:rPr>
          <w:rFonts w:cstheme="minorHAnsi"/>
          <w:b/>
          <w:bCs/>
        </w:rPr>
      </w:pPr>
      <w:r w:rsidRPr="0036054C">
        <w:rPr>
          <w:rFonts w:cstheme="minorHAnsi"/>
          <w:b/>
          <w:bCs/>
        </w:rPr>
        <w:t>VPĮ</w:t>
      </w:r>
      <w:r w:rsidRPr="0036054C">
        <w:rPr>
          <w:rFonts w:cstheme="minorHAnsi"/>
        </w:rPr>
        <w:t xml:space="preserve"> – Lietuvos Respublikos viešųjų pirkimų įstatymas.</w:t>
      </w:r>
    </w:p>
    <w:p w14:paraId="175CC179" w14:textId="22DACB1E" w:rsidR="00C56CC8" w:rsidRPr="0036054C" w:rsidRDefault="00C56CC8" w:rsidP="009E70BF">
      <w:pPr>
        <w:pStyle w:val="Sraopastraipa"/>
        <w:numPr>
          <w:ilvl w:val="1"/>
          <w:numId w:val="2"/>
        </w:numPr>
        <w:spacing w:after="120" w:line="20" w:lineRule="atLeast"/>
        <w:ind w:left="0" w:firstLine="567"/>
        <w:jc w:val="both"/>
        <w:rPr>
          <w:rFonts w:cstheme="minorHAnsi"/>
          <w:b/>
          <w:bCs/>
        </w:rPr>
      </w:pPr>
      <w:r w:rsidRPr="00685234">
        <w:rPr>
          <w:b/>
        </w:rPr>
        <w:t>Kvazisubte</w:t>
      </w:r>
      <w:r w:rsidR="00FB14BA">
        <w:rPr>
          <w:b/>
        </w:rPr>
        <w:t>i</w:t>
      </w:r>
      <w:r w:rsidRPr="00685234">
        <w:rPr>
          <w:b/>
        </w:rPr>
        <w:t xml:space="preserve">kėjas </w:t>
      </w:r>
      <w:r w:rsidRPr="00685234">
        <w:rPr>
          <w:rFonts w:cstheme="minorHAnsi"/>
        </w:rPr>
        <w:t>–</w:t>
      </w:r>
      <w:r w:rsidRPr="00685234">
        <w:rPr>
          <w:b/>
        </w:rPr>
        <w:t xml:space="preserve"> </w:t>
      </w:r>
      <w:r w:rsidRPr="00685234">
        <w:rPr>
          <w:color w:val="000000" w:themeColor="text1"/>
        </w:rPr>
        <w:t xml:space="preserve">specialistas, kurio kvalifikacija </w:t>
      </w:r>
      <w:r w:rsidR="00FB14BA">
        <w:rPr>
          <w:color w:val="000000" w:themeColor="text1"/>
        </w:rPr>
        <w:t xml:space="preserve">paslaugų </w:t>
      </w:r>
      <w:r w:rsidR="00647CFD">
        <w:rPr>
          <w:color w:val="000000" w:themeColor="text1"/>
        </w:rPr>
        <w:t>te</w:t>
      </w:r>
      <w:r w:rsidR="00FB14BA">
        <w:rPr>
          <w:color w:val="000000" w:themeColor="text1"/>
        </w:rPr>
        <w:t>i</w:t>
      </w:r>
      <w:r w:rsidR="00647CFD">
        <w:rPr>
          <w:color w:val="000000" w:themeColor="text1"/>
        </w:rPr>
        <w:t>kėjas</w:t>
      </w:r>
      <w:r w:rsidRPr="00685234">
        <w:rPr>
          <w:color w:val="000000" w:themeColor="text1"/>
        </w:rPr>
        <w:t xml:space="preserve"> remiasi, ir kuris pasiūlymo teikimo metu dar nėra </w:t>
      </w:r>
      <w:r w:rsidR="00FB14BA">
        <w:rPr>
          <w:color w:val="000000" w:themeColor="text1"/>
        </w:rPr>
        <w:t xml:space="preserve">paslaugų </w:t>
      </w:r>
      <w:r w:rsidRPr="00685234">
        <w:rPr>
          <w:color w:val="000000" w:themeColor="text1"/>
        </w:rPr>
        <w:t>te</w:t>
      </w:r>
      <w:r w:rsidR="00FB14BA">
        <w:rPr>
          <w:color w:val="000000" w:themeColor="text1"/>
        </w:rPr>
        <w:t>i</w:t>
      </w:r>
      <w:r w:rsidRPr="00685234">
        <w:rPr>
          <w:color w:val="000000" w:themeColor="text1"/>
        </w:rPr>
        <w:t xml:space="preserve">kėjo, ūkio subjekto, kurio pajėgumais </w:t>
      </w:r>
      <w:r w:rsidR="00FB14BA">
        <w:rPr>
          <w:color w:val="000000" w:themeColor="text1"/>
        </w:rPr>
        <w:t xml:space="preserve">paslaugų </w:t>
      </w:r>
      <w:r w:rsidR="00647CFD">
        <w:rPr>
          <w:color w:val="000000" w:themeColor="text1"/>
        </w:rPr>
        <w:t>te</w:t>
      </w:r>
      <w:r w:rsidR="00FB14BA">
        <w:rPr>
          <w:color w:val="000000" w:themeColor="text1"/>
        </w:rPr>
        <w:t>i</w:t>
      </w:r>
      <w:r w:rsidR="00647CFD">
        <w:rPr>
          <w:color w:val="000000" w:themeColor="text1"/>
        </w:rPr>
        <w:t>kėjas</w:t>
      </w:r>
      <w:r w:rsidRPr="00685234">
        <w:rPr>
          <w:color w:val="000000" w:themeColor="text1"/>
        </w:rPr>
        <w:t xml:space="preserve"> remiasi, darbuotojas, tačiau jį ketinama įdarbinti, jei pasiūlymas bus pripažintas laimėjusiu</w:t>
      </w:r>
      <w:r>
        <w:rPr>
          <w:color w:val="000000" w:themeColor="text1"/>
        </w:rPr>
        <w:t>.</w:t>
      </w:r>
    </w:p>
    <w:p w14:paraId="1C9E500D" w14:textId="13D261E4" w:rsidR="00184B8C" w:rsidRDefault="00184B8C" w:rsidP="009E70BF">
      <w:pPr>
        <w:pStyle w:val="Sraopastraipa"/>
        <w:numPr>
          <w:ilvl w:val="1"/>
          <w:numId w:val="2"/>
        </w:numPr>
        <w:spacing w:after="120" w:line="20" w:lineRule="atLeast"/>
        <w:ind w:left="0" w:firstLine="567"/>
        <w:jc w:val="both"/>
        <w:rPr>
          <w:rFonts w:eastAsia="Calibri" w:cstheme="minorHAnsi"/>
        </w:rPr>
      </w:pPr>
      <w:r w:rsidRPr="0036054C">
        <w:rPr>
          <w:rFonts w:cstheme="minorHAnsi"/>
        </w:rPr>
        <w:t xml:space="preserve">Kitos pirkimo dokumentuose vartojamos sąvokos atitinka </w:t>
      </w:r>
      <w:r w:rsidRPr="0036054C">
        <w:rPr>
          <w:rFonts w:eastAsia="Calibri" w:cstheme="minorHAnsi"/>
        </w:rPr>
        <w:t>VPĮ vartojamas sąvokas.</w:t>
      </w:r>
    </w:p>
    <w:p w14:paraId="6A622AEA" w14:textId="49798144" w:rsidR="00562050" w:rsidRPr="00A66DBC" w:rsidRDefault="00562050" w:rsidP="009E70BF">
      <w:pPr>
        <w:pStyle w:val="Antrat1"/>
        <w:numPr>
          <w:ilvl w:val="0"/>
          <w:numId w:val="2"/>
        </w:numPr>
        <w:rPr>
          <w:rFonts w:asciiTheme="minorHAnsi" w:hAnsiTheme="minorHAnsi" w:cstheme="minorHAnsi"/>
          <w:color w:val="auto"/>
        </w:rPr>
      </w:pPr>
      <w:bookmarkStart w:id="1" w:name="_Toc134002281"/>
      <w:r w:rsidRPr="00A66DBC">
        <w:rPr>
          <w:rFonts w:asciiTheme="minorHAnsi" w:hAnsiTheme="minorHAnsi" w:cstheme="minorHAnsi"/>
          <w:color w:val="auto"/>
        </w:rPr>
        <w:lastRenderedPageBreak/>
        <w:t>Bendrosios nuostatos</w:t>
      </w:r>
      <w:bookmarkEnd w:id="1"/>
      <w:r w:rsidR="0076184F" w:rsidRPr="00A66DBC">
        <w:rPr>
          <w:rFonts w:asciiTheme="minorHAnsi" w:hAnsiTheme="minorHAnsi" w:cstheme="minorHAnsi"/>
          <w:color w:val="auto"/>
        </w:rPr>
        <w:t xml:space="preserve"> </w:t>
      </w:r>
    </w:p>
    <w:p w14:paraId="6B9CFCBC" w14:textId="73A71620" w:rsidR="00333DA7" w:rsidRPr="00A66DBC" w:rsidRDefault="00733C5F" w:rsidP="009E70BF">
      <w:pPr>
        <w:pStyle w:val="Sraopastraipa"/>
        <w:numPr>
          <w:ilvl w:val="1"/>
          <w:numId w:val="2"/>
        </w:numPr>
        <w:tabs>
          <w:tab w:val="left" w:pos="1134"/>
        </w:tabs>
        <w:spacing w:after="120" w:line="20" w:lineRule="atLeast"/>
        <w:ind w:left="0" w:firstLine="567"/>
        <w:jc w:val="both"/>
        <w:rPr>
          <w:rFonts w:eastAsia="Calibri" w:cstheme="minorHAnsi"/>
        </w:rPr>
      </w:pPr>
      <w:r w:rsidRPr="00A66DBC">
        <w:rPr>
          <w:rFonts w:eastAsia="Calibri" w:cstheme="minorHAnsi"/>
        </w:rPr>
        <w:t>Perkančioji organizacija</w:t>
      </w:r>
      <w:r w:rsidR="006F51DD" w:rsidRPr="00A66DBC">
        <w:rPr>
          <w:rFonts w:eastAsia="Calibri" w:cstheme="minorHAnsi"/>
        </w:rPr>
        <w:t xml:space="preserve"> kviečia </w:t>
      </w:r>
      <w:r w:rsidR="007726A5">
        <w:rPr>
          <w:rFonts w:eastAsia="Calibri" w:cstheme="minorHAnsi"/>
        </w:rPr>
        <w:t xml:space="preserve">paslaugų </w:t>
      </w:r>
      <w:r w:rsidR="006F51DD" w:rsidRPr="00A66DBC">
        <w:rPr>
          <w:rFonts w:eastAsia="Calibri" w:cstheme="minorHAnsi"/>
        </w:rPr>
        <w:t>te</w:t>
      </w:r>
      <w:r w:rsidR="007726A5">
        <w:rPr>
          <w:rFonts w:eastAsia="Calibri" w:cstheme="minorHAnsi"/>
        </w:rPr>
        <w:t>i</w:t>
      </w:r>
      <w:r w:rsidR="006F51DD" w:rsidRPr="00A66DBC">
        <w:rPr>
          <w:rFonts w:eastAsia="Calibri" w:cstheme="minorHAnsi"/>
        </w:rPr>
        <w:t xml:space="preserve">kėjus dalyvauti </w:t>
      </w:r>
      <w:r w:rsidR="00DF0343" w:rsidRPr="00A66DBC">
        <w:rPr>
          <w:rFonts w:eastAsia="Calibri" w:cstheme="minorHAnsi"/>
        </w:rPr>
        <w:t>p</w:t>
      </w:r>
      <w:r w:rsidR="006F51DD" w:rsidRPr="00A66DBC">
        <w:rPr>
          <w:rFonts w:eastAsia="Calibri" w:cstheme="minorHAnsi"/>
        </w:rPr>
        <w:t xml:space="preserve">irkime, atliekamame </w:t>
      </w:r>
      <w:r w:rsidR="00DF0343" w:rsidRPr="00A66DBC">
        <w:rPr>
          <w:rFonts w:eastAsia="Calibri" w:cstheme="minorHAnsi"/>
        </w:rPr>
        <w:t>atviro konkurso</w:t>
      </w:r>
      <w:r w:rsidR="006F51DD" w:rsidRPr="00A66DBC">
        <w:rPr>
          <w:rFonts w:eastAsia="Calibri" w:cstheme="minorHAnsi"/>
        </w:rPr>
        <w:t xml:space="preserve"> būdu, siekiant įsigyti </w:t>
      </w:r>
      <w:r w:rsidR="00DF0343" w:rsidRPr="00A66DBC">
        <w:rPr>
          <w:rFonts w:eastAsia="Calibri" w:cstheme="minorHAnsi"/>
        </w:rPr>
        <w:t>p</w:t>
      </w:r>
      <w:r w:rsidR="006F51DD" w:rsidRPr="00A66DBC">
        <w:rPr>
          <w:rFonts w:eastAsia="Calibri" w:cstheme="minorHAnsi"/>
        </w:rPr>
        <w:t>irkimo objektą,</w:t>
      </w:r>
      <w:r w:rsidR="006F51DD" w:rsidRPr="00A66DBC">
        <w:rPr>
          <w:rFonts w:eastAsia="Calibri" w:cstheme="minorHAnsi"/>
          <w:color w:val="00B050"/>
        </w:rPr>
        <w:t xml:space="preserve"> </w:t>
      </w:r>
      <w:r w:rsidR="006F51DD" w:rsidRPr="00A66DBC">
        <w:rPr>
          <w:rFonts w:eastAsia="Calibri" w:cstheme="minorHAnsi"/>
        </w:rPr>
        <w:t xml:space="preserve">kurio techninė specifikacija pateikta </w:t>
      </w:r>
      <w:r w:rsidR="00D93DD0" w:rsidRPr="00A66DBC">
        <w:rPr>
          <w:rFonts w:eastAsia="Calibri" w:cstheme="minorHAnsi"/>
        </w:rPr>
        <w:t>s</w:t>
      </w:r>
      <w:r w:rsidR="006F51DD" w:rsidRPr="00A66DBC">
        <w:rPr>
          <w:rFonts w:eastAsia="Calibri" w:cstheme="minorHAnsi"/>
        </w:rPr>
        <w:t>peciali</w:t>
      </w:r>
      <w:r w:rsidR="00C9386D" w:rsidRPr="00A66DBC">
        <w:rPr>
          <w:rFonts w:eastAsia="Calibri" w:cstheme="minorHAnsi"/>
        </w:rPr>
        <w:t>ųjų</w:t>
      </w:r>
      <w:r w:rsidR="006F51DD" w:rsidRPr="00A66DBC">
        <w:rPr>
          <w:rFonts w:eastAsia="Calibri" w:cstheme="minorHAnsi"/>
        </w:rPr>
        <w:t xml:space="preserve"> </w:t>
      </w:r>
      <w:r w:rsidR="00333B46" w:rsidRPr="00A66DBC">
        <w:rPr>
          <w:rFonts w:eastAsia="Calibri" w:cstheme="minorHAnsi"/>
        </w:rPr>
        <w:t xml:space="preserve">pirkimo </w:t>
      </w:r>
      <w:r w:rsidR="006F51DD" w:rsidRPr="00A66DBC">
        <w:rPr>
          <w:rFonts w:eastAsia="Calibri" w:cstheme="minorHAnsi"/>
        </w:rPr>
        <w:t>sąlyg</w:t>
      </w:r>
      <w:r w:rsidR="00C9386D" w:rsidRPr="00A66DBC">
        <w:rPr>
          <w:rFonts w:eastAsia="Calibri" w:cstheme="minorHAnsi"/>
        </w:rPr>
        <w:t>ų</w:t>
      </w:r>
      <w:r w:rsidR="006F51DD" w:rsidRPr="00A66DBC">
        <w:rPr>
          <w:rFonts w:eastAsia="Calibri" w:cstheme="minorHAnsi"/>
        </w:rPr>
        <w:t xml:space="preserve"> priede.</w:t>
      </w:r>
    </w:p>
    <w:p w14:paraId="552884D7" w14:textId="5595B711" w:rsidR="009758F9" w:rsidRPr="0036054C" w:rsidRDefault="009758F9" w:rsidP="009E70BF">
      <w:pPr>
        <w:pStyle w:val="Sraopastraipa"/>
        <w:numPr>
          <w:ilvl w:val="1"/>
          <w:numId w:val="2"/>
        </w:numPr>
        <w:tabs>
          <w:tab w:val="left" w:pos="1134"/>
        </w:tabs>
        <w:spacing w:after="120" w:line="20" w:lineRule="atLeast"/>
        <w:ind w:left="0" w:firstLine="567"/>
        <w:jc w:val="both"/>
      </w:pPr>
      <w:r w:rsidRPr="0036054C">
        <w:t>Pirkimas vykdomas CVP IS priemonėmis, vadovaujantis VPĮ, CK, k</w:t>
      </w:r>
      <w:bookmarkStart w:id="2" w:name="_Hlk145072966"/>
      <w:r w:rsidRPr="0036054C">
        <w:t>itais viešuosius pirkimus ir šio pi</w:t>
      </w:r>
      <w:r w:rsidR="00652477">
        <w:t>r</w:t>
      </w:r>
      <w:r w:rsidRPr="0036054C">
        <w:t xml:space="preserve">kimo </w:t>
      </w:r>
      <w:r w:rsidR="00CE4A29" w:rsidRPr="0036054C">
        <w:t>sutarties</w:t>
      </w:r>
      <w:r w:rsidR="00CE4A29">
        <w:rPr>
          <w:rStyle w:val="Komentaronuoroda"/>
        </w:rPr>
        <w:t xml:space="preserve"> </w:t>
      </w:r>
      <w:r w:rsidR="00CE4A29" w:rsidRPr="0036054C">
        <w:t>vykdymą</w:t>
      </w:r>
      <w:r w:rsidRPr="0036054C">
        <w:t xml:space="preserve"> reglamentuojančiais teisės aktais, šio pirkimo dokumentais,</w:t>
      </w:r>
      <w:bookmarkEnd w:id="2"/>
      <w:r w:rsidRPr="0036054C">
        <w:t xml:space="preserve">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36054C" w:rsidRDefault="009758F9" w:rsidP="009E70BF">
      <w:pPr>
        <w:pStyle w:val="Sraopastraipa"/>
        <w:numPr>
          <w:ilvl w:val="1"/>
          <w:numId w:val="2"/>
        </w:numPr>
        <w:spacing w:after="120" w:line="20" w:lineRule="atLeast"/>
        <w:ind w:left="0" w:firstLine="567"/>
        <w:jc w:val="both"/>
        <w:rPr>
          <w:rFonts w:eastAsia="Calibri" w:cstheme="minorHAnsi"/>
        </w:rPr>
      </w:pPr>
      <w:r w:rsidRPr="0036054C">
        <w:rPr>
          <w:rFonts w:eastAsia="Calibri" w:cstheme="minorHAnsi"/>
          <w:b/>
          <w:bCs/>
        </w:rPr>
        <w:t xml:space="preserve">Pirkimo </w:t>
      </w:r>
      <w:r w:rsidR="00A85A92">
        <w:rPr>
          <w:rFonts w:eastAsia="Calibri" w:cstheme="minorHAnsi"/>
          <w:b/>
          <w:bCs/>
        </w:rPr>
        <w:t>dokumentus</w:t>
      </w:r>
      <w:r w:rsidRPr="0036054C">
        <w:rPr>
          <w:rFonts w:eastAsia="Calibri" w:cstheme="minorHAnsi"/>
          <w:b/>
          <w:bCs/>
        </w:rPr>
        <w:t xml:space="preserve"> sudaro</w:t>
      </w:r>
      <w:r w:rsidRPr="0036054C">
        <w:rPr>
          <w:rFonts w:eastAsia="Calibri" w:cstheme="minorHAnsi"/>
        </w:rPr>
        <w:t>:</w:t>
      </w:r>
    </w:p>
    <w:p w14:paraId="70174707" w14:textId="77777777" w:rsidR="009758F9" w:rsidRPr="0036054C" w:rsidRDefault="009758F9" w:rsidP="009E70BF">
      <w:pPr>
        <w:pStyle w:val="Sraopastraipa"/>
        <w:numPr>
          <w:ilvl w:val="2"/>
          <w:numId w:val="2"/>
        </w:numPr>
        <w:spacing w:after="120" w:line="20" w:lineRule="atLeast"/>
        <w:ind w:left="0" w:firstLine="567"/>
        <w:jc w:val="both"/>
        <w:rPr>
          <w:rFonts w:eastAsia="Calibri" w:cstheme="minorHAnsi"/>
        </w:rPr>
      </w:pPr>
      <w:r w:rsidRPr="0036054C">
        <w:rPr>
          <w:rFonts w:eastAsia="Calibri" w:cstheme="minorHAnsi"/>
        </w:rPr>
        <w:t>skelbimas;</w:t>
      </w:r>
    </w:p>
    <w:p w14:paraId="480CCF34" w14:textId="75532CD3" w:rsidR="009758F9" w:rsidRDefault="009758F9" w:rsidP="009E70BF">
      <w:pPr>
        <w:pStyle w:val="Sraopastraipa"/>
        <w:numPr>
          <w:ilvl w:val="2"/>
          <w:numId w:val="2"/>
        </w:numPr>
        <w:spacing w:after="120" w:line="20" w:lineRule="atLeast"/>
        <w:ind w:left="0" w:firstLine="567"/>
        <w:jc w:val="both"/>
        <w:rPr>
          <w:rFonts w:eastAsia="Calibri" w:cstheme="minorHAnsi"/>
        </w:rPr>
      </w:pPr>
      <w:r w:rsidRPr="0036054C">
        <w:rPr>
          <w:rFonts w:eastAsia="Calibri" w:cstheme="minorHAnsi"/>
        </w:rPr>
        <w:t>išankstinis informacinis skelbimas (jei buvo skelbta</w:t>
      </w:r>
      <w:r w:rsidR="00EF3E6C">
        <w:rPr>
          <w:rFonts w:eastAsia="Calibri" w:cstheme="minorHAnsi"/>
        </w:rPr>
        <w:t>s</w:t>
      </w:r>
      <w:r w:rsidRPr="0036054C">
        <w:rPr>
          <w:rFonts w:eastAsia="Calibri" w:cstheme="minorHAnsi"/>
        </w:rPr>
        <w:t>)</w:t>
      </w:r>
      <w:r w:rsidR="004F1EBC">
        <w:rPr>
          <w:rFonts w:eastAsia="Calibri" w:cstheme="minorHAnsi"/>
        </w:rPr>
        <w:t xml:space="preserve"> NETAIKOMA</w:t>
      </w:r>
      <w:r w:rsidRPr="0036054C">
        <w:rPr>
          <w:rFonts w:eastAsia="Calibri" w:cstheme="minorHAnsi"/>
        </w:rPr>
        <w:t>;</w:t>
      </w:r>
    </w:p>
    <w:p w14:paraId="540EA04C" w14:textId="0924AC17" w:rsidR="0045295F" w:rsidRDefault="00FD34E4" w:rsidP="009E70BF">
      <w:pPr>
        <w:pStyle w:val="Sraopastraipa"/>
        <w:numPr>
          <w:ilvl w:val="2"/>
          <w:numId w:val="2"/>
        </w:numPr>
        <w:spacing w:after="120" w:line="20" w:lineRule="atLeast"/>
        <w:ind w:left="0" w:firstLine="567"/>
        <w:jc w:val="both"/>
        <w:rPr>
          <w:rFonts w:eastAsia="Calibri" w:cstheme="minorHAnsi"/>
        </w:rPr>
      </w:pPr>
      <w:r w:rsidRPr="00CB3866">
        <w:rPr>
          <w:rFonts w:eastAsia="Calibri" w:cstheme="minorHAnsi"/>
          <w:b/>
        </w:rPr>
        <w:t>P</w:t>
      </w:r>
      <w:r w:rsidR="0045295F" w:rsidRPr="00CB3866">
        <w:rPr>
          <w:rFonts w:eastAsia="Calibri" w:cstheme="minorHAnsi"/>
          <w:b/>
        </w:rPr>
        <w:t>irkimo sąlygos</w:t>
      </w:r>
      <w:r w:rsidR="0045295F">
        <w:rPr>
          <w:rFonts w:eastAsia="Calibri" w:cstheme="minorHAnsi"/>
        </w:rPr>
        <w:t>, kurias sudaro:</w:t>
      </w:r>
    </w:p>
    <w:p w14:paraId="2F32CCCF" w14:textId="52539A1B" w:rsidR="000A0F15" w:rsidRDefault="003C06FA" w:rsidP="00AB1A89">
      <w:pPr>
        <w:pStyle w:val="Sraopastraipa"/>
        <w:numPr>
          <w:ilvl w:val="3"/>
          <w:numId w:val="2"/>
        </w:numPr>
        <w:spacing w:after="120" w:line="20" w:lineRule="atLeast"/>
        <w:ind w:hanging="153"/>
        <w:jc w:val="both"/>
        <w:rPr>
          <w:rFonts w:eastAsia="Calibri" w:cstheme="minorHAnsi"/>
        </w:rPr>
      </w:pPr>
      <w:r w:rsidRPr="00741A76">
        <w:rPr>
          <w:rFonts w:eastAsia="Calibri" w:cstheme="minorHAnsi"/>
        </w:rPr>
        <w:t>b</w:t>
      </w:r>
      <w:r w:rsidR="0004601B" w:rsidRPr="00741A76">
        <w:rPr>
          <w:rFonts w:eastAsia="Calibri" w:cstheme="minorHAnsi"/>
        </w:rPr>
        <w:t>endrosios</w:t>
      </w:r>
      <w:r w:rsidR="00FA6A46" w:rsidRPr="00741A76">
        <w:rPr>
          <w:rFonts w:eastAsia="Calibri" w:cstheme="minorHAnsi"/>
        </w:rPr>
        <w:t xml:space="preserve"> </w:t>
      </w:r>
      <w:r w:rsidR="00FE6F2D">
        <w:rPr>
          <w:rFonts w:eastAsia="Calibri" w:cstheme="minorHAnsi"/>
        </w:rPr>
        <w:t xml:space="preserve">pirkimo </w:t>
      </w:r>
      <w:r w:rsidR="000A0F15" w:rsidRPr="00741A76">
        <w:rPr>
          <w:rFonts w:eastAsia="Calibri" w:cstheme="minorHAnsi"/>
        </w:rPr>
        <w:t>sąlygos;</w:t>
      </w:r>
    </w:p>
    <w:p w14:paraId="2E75DAE1" w14:textId="4A0D1B73" w:rsidR="009758F9" w:rsidRDefault="003C06FA" w:rsidP="00AB1A89">
      <w:pPr>
        <w:pStyle w:val="Sraopastraipa"/>
        <w:numPr>
          <w:ilvl w:val="3"/>
          <w:numId w:val="2"/>
        </w:numPr>
        <w:spacing w:after="120" w:line="20" w:lineRule="atLeast"/>
        <w:ind w:hanging="153"/>
        <w:jc w:val="both"/>
        <w:rPr>
          <w:rFonts w:eastAsia="Calibri" w:cstheme="minorHAnsi"/>
        </w:rPr>
      </w:pPr>
      <w:r w:rsidRPr="00044118">
        <w:rPr>
          <w:rFonts w:eastAsia="Calibri" w:cstheme="minorHAnsi"/>
        </w:rPr>
        <w:t>s</w:t>
      </w:r>
      <w:r w:rsidR="0004601B" w:rsidRPr="00044118">
        <w:rPr>
          <w:rFonts w:eastAsia="Calibri" w:cstheme="minorHAnsi"/>
        </w:rPr>
        <w:t xml:space="preserve">pecialiosios </w:t>
      </w:r>
      <w:r w:rsidR="00FE6F2D">
        <w:rPr>
          <w:rFonts w:eastAsia="Calibri" w:cstheme="minorHAnsi"/>
        </w:rPr>
        <w:t xml:space="preserve">pirkimo </w:t>
      </w:r>
      <w:r w:rsidR="009758F9" w:rsidRPr="00044118">
        <w:rPr>
          <w:rFonts w:eastAsia="Calibri" w:cstheme="minorHAnsi"/>
        </w:rPr>
        <w:t>sąlygos</w:t>
      </w:r>
      <w:r w:rsidR="000710E1">
        <w:rPr>
          <w:rFonts w:eastAsia="Calibri" w:cstheme="minorHAnsi"/>
        </w:rPr>
        <w:t>,</w:t>
      </w:r>
      <w:r w:rsidR="000710E1" w:rsidRPr="000710E1">
        <w:rPr>
          <w:rFonts w:eastAsia="Calibri" w:cstheme="minorHAnsi"/>
        </w:rPr>
        <w:t xml:space="preserve"> </w:t>
      </w:r>
      <w:r w:rsidR="000710E1" w:rsidRPr="00685234">
        <w:rPr>
          <w:rFonts w:eastAsia="Calibri" w:cstheme="minorHAnsi"/>
        </w:rPr>
        <w:t>įskaitant jų priedus</w:t>
      </w:r>
      <w:r w:rsidR="009758F9" w:rsidRPr="00044118">
        <w:rPr>
          <w:rFonts w:eastAsia="Calibri" w:cstheme="minorHAnsi"/>
        </w:rPr>
        <w:t>;</w:t>
      </w:r>
    </w:p>
    <w:p w14:paraId="2D56B2CB" w14:textId="0B0B9B75" w:rsidR="009758F9" w:rsidRDefault="00A5130A" w:rsidP="009E70BF">
      <w:pPr>
        <w:pStyle w:val="Sraopastraipa"/>
        <w:numPr>
          <w:ilvl w:val="2"/>
          <w:numId w:val="2"/>
        </w:numPr>
        <w:spacing w:after="120" w:line="20" w:lineRule="atLeast"/>
        <w:ind w:left="0" w:firstLine="567"/>
        <w:jc w:val="both"/>
        <w:rPr>
          <w:rFonts w:eastAsia="Calibri" w:cstheme="minorHAnsi"/>
        </w:rPr>
      </w:pPr>
      <w:r>
        <w:rPr>
          <w:rFonts w:eastAsia="Calibri" w:cstheme="minorHAnsi"/>
        </w:rPr>
        <w:t>p</w:t>
      </w:r>
      <w:r w:rsidR="009758F9" w:rsidRPr="0036054C">
        <w:rPr>
          <w:rFonts w:eastAsia="Calibri" w:cstheme="minorHAnsi"/>
        </w:rPr>
        <w:t xml:space="preserve">irkimo dokumentų paaiškinimai (patikslinimai), taip pat atsakymai į </w:t>
      </w:r>
      <w:r w:rsidR="007726A5">
        <w:rPr>
          <w:rFonts w:eastAsia="Calibri" w:cstheme="minorHAnsi"/>
        </w:rPr>
        <w:t xml:space="preserve">paslaugų </w:t>
      </w:r>
      <w:r w:rsidR="0043234D">
        <w:rPr>
          <w:rFonts w:eastAsia="Calibri" w:cstheme="minorHAnsi"/>
        </w:rPr>
        <w:t>t</w:t>
      </w:r>
      <w:r w:rsidR="009758F9" w:rsidRPr="0036054C">
        <w:rPr>
          <w:rFonts w:eastAsia="Calibri" w:cstheme="minorHAnsi"/>
        </w:rPr>
        <w:t>e</w:t>
      </w:r>
      <w:r w:rsidR="007726A5">
        <w:rPr>
          <w:rFonts w:eastAsia="Calibri" w:cstheme="minorHAnsi"/>
        </w:rPr>
        <w:t>i</w:t>
      </w:r>
      <w:r w:rsidR="009758F9" w:rsidRPr="0036054C">
        <w:rPr>
          <w:rFonts w:eastAsia="Calibri" w:cstheme="minorHAnsi"/>
        </w:rPr>
        <w:t>kėjų klausimus (jeigu bus)</w:t>
      </w:r>
      <w:r w:rsidR="003C7D03">
        <w:rPr>
          <w:rFonts w:eastAsia="Calibri" w:cstheme="minorHAnsi"/>
        </w:rPr>
        <w:t>.</w:t>
      </w:r>
    </w:p>
    <w:p w14:paraId="40F05DA5" w14:textId="0B04B7A0" w:rsidR="00707F55" w:rsidRPr="0036054C" w:rsidRDefault="00413A36" w:rsidP="009E70BF">
      <w:pPr>
        <w:pStyle w:val="Sraopastraipa"/>
        <w:numPr>
          <w:ilvl w:val="2"/>
          <w:numId w:val="2"/>
        </w:numPr>
        <w:spacing w:after="120" w:line="20" w:lineRule="atLeast"/>
        <w:ind w:left="0" w:firstLine="567"/>
        <w:jc w:val="both"/>
        <w:rPr>
          <w:rFonts w:eastAsia="Calibri" w:cstheme="minorHAnsi"/>
        </w:rPr>
      </w:pPr>
      <w:r w:rsidRPr="00413A36">
        <w:rPr>
          <w:rFonts w:eastAsia="Calibri" w:cstheme="minorHAnsi"/>
        </w:rPr>
        <w:t>visa kita perkančiosios organizacijos CVP IS priemonėmis pateikta informacija</w:t>
      </w:r>
      <w:r w:rsidR="00BB15A5">
        <w:rPr>
          <w:rFonts w:eastAsia="Calibri" w:cstheme="minorHAnsi"/>
        </w:rPr>
        <w:t>.</w:t>
      </w:r>
    </w:p>
    <w:p w14:paraId="4C47D9AD" w14:textId="471FA8C4" w:rsidR="009758F9" w:rsidRPr="0036054C" w:rsidRDefault="009758F9" w:rsidP="009E70BF">
      <w:pPr>
        <w:pStyle w:val="Sraopastraipa"/>
        <w:numPr>
          <w:ilvl w:val="1"/>
          <w:numId w:val="2"/>
        </w:numPr>
        <w:spacing w:after="120" w:line="20" w:lineRule="atLeast"/>
        <w:ind w:left="0" w:firstLine="567"/>
        <w:jc w:val="both"/>
        <w:rPr>
          <w:rFonts w:cstheme="minorHAnsi"/>
        </w:rPr>
      </w:pPr>
      <w:r w:rsidRPr="0036054C">
        <w:rPr>
          <w:rFonts w:cstheme="minorHAnsi"/>
        </w:rPr>
        <w:t xml:space="preserve">Jeigu yra prieštaravimų, neatitikimų tarp </w:t>
      </w:r>
      <w:r w:rsidR="003E2A30">
        <w:rPr>
          <w:rFonts w:cstheme="minorHAnsi"/>
        </w:rPr>
        <w:t>s</w:t>
      </w:r>
      <w:r w:rsidRPr="0036054C">
        <w:rPr>
          <w:rFonts w:cstheme="minorHAnsi"/>
        </w:rPr>
        <w:t xml:space="preserve">kelbimo ir </w:t>
      </w:r>
      <w:r w:rsidR="00056903">
        <w:rPr>
          <w:rFonts w:cstheme="minorHAnsi"/>
        </w:rPr>
        <w:t>p</w:t>
      </w:r>
      <w:r w:rsidRPr="0036054C">
        <w:rPr>
          <w:rFonts w:cstheme="minorHAnsi"/>
        </w:rPr>
        <w:t xml:space="preserve">irkimo sąlygų, teisinga laikoma informacija, nurodyta </w:t>
      </w:r>
      <w:r w:rsidR="003E2A30">
        <w:rPr>
          <w:rFonts w:cstheme="minorHAnsi"/>
        </w:rPr>
        <w:t>s</w:t>
      </w:r>
      <w:r w:rsidRPr="0036054C">
        <w:rPr>
          <w:rFonts w:cstheme="minorHAnsi"/>
        </w:rPr>
        <w:t>kelbime.</w:t>
      </w:r>
    </w:p>
    <w:p w14:paraId="69B63787" w14:textId="4AE6A9E1" w:rsidR="00655E57" w:rsidRDefault="009758F9" w:rsidP="009E70BF">
      <w:pPr>
        <w:pStyle w:val="Sraopastraipa"/>
        <w:numPr>
          <w:ilvl w:val="1"/>
          <w:numId w:val="2"/>
        </w:numPr>
        <w:spacing w:after="120" w:line="20" w:lineRule="atLeast"/>
        <w:ind w:left="0" w:firstLine="567"/>
        <w:jc w:val="both"/>
        <w:rPr>
          <w:rFonts w:cstheme="minorHAnsi"/>
        </w:rPr>
      </w:pPr>
      <w:r w:rsidRPr="0036054C">
        <w:rPr>
          <w:rFonts w:cstheme="minorHAnsi"/>
        </w:rPr>
        <w:t xml:space="preserve">Jeigu yra prieštaravimų, neatitikimų tarp </w:t>
      </w:r>
      <w:r w:rsidR="00AC0B38">
        <w:rPr>
          <w:rFonts w:cstheme="minorHAnsi"/>
        </w:rPr>
        <w:t>specialiųjų p</w:t>
      </w:r>
      <w:r w:rsidRPr="0036054C">
        <w:rPr>
          <w:rFonts w:cstheme="minorHAnsi"/>
        </w:rPr>
        <w:t xml:space="preserve">irkimo sąlygų ir jų priedų, teisinga laikoma informacija, nurodyta </w:t>
      </w:r>
      <w:r w:rsidR="00AC0B38">
        <w:rPr>
          <w:rFonts w:cstheme="minorHAnsi"/>
        </w:rPr>
        <w:t>specialiosiose p</w:t>
      </w:r>
      <w:r w:rsidRPr="0036054C">
        <w:rPr>
          <w:rFonts w:cstheme="minorHAnsi"/>
        </w:rPr>
        <w:t>irkimo sąlygose.</w:t>
      </w:r>
    </w:p>
    <w:p w14:paraId="7B769C22" w14:textId="08A585A4" w:rsidR="009758F9" w:rsidRPr="003E2A30" w:rsidRDefault="00AC6F6A" w:rsidP="009E70BF">
      <w:pPr>
        <w:pStyle w:val="Sraopastraipa"/>
        <w:numPr>
          <w:ilvl w:val="1"/>
          <w:numId w:val="2"/>
        </w:numPr>
        <w:spacing w:after="120" w:line="20" w:lineRule="atLeast"/>
        <w:ind w:left="0" w:firstLine="567"/>
        <w:jc w:val="both"/>
        <w:rPr>
          <w:rFonts w:cstheme="minorHAnsi"/>
        </w:rPr>
      </w:pPr>
      <w:r w:rsidRPr="003E2A30">
        <w:rPr>
          <w:rFonts w:cstheme="minorHAnsi"/>
        </w:rPr>
        <w:t xml:space="preserve">Jeigu yra prieštaravimų, neatitikimų tarp </w:t>
      </w:r>
      <w:r w:rsidR="003C06FA">
        <w:rPr>
          <w:rFonts w:cstheme="minorHAnsi"/>
        </w:rPr>
        <w:t>s</w:t>
      </w:r>
      <w:r w:rsidRPr="003E2A30">
        <w:rPr>
          <w:rFonts w:cstheme="minorHAnsi"/>
        </w:rPr>
        <w:t xml:space="preserve">pecialiųjų </w:t>
      </w:r>
      <w:r w:rsidR="00FE6F2D">
        <w:rPr>
          <w:rFonts w:cstheme="minorHAnsi"/>
        </w:rPr>
        <w:t xml:space="preserve">pirkimo </w:t>
      </w:r>
      <w:r w:rsidRPr="003E2A30">
        <w:rPr>
          <w:rFonts w:cstheme="minorHAnsi"/>
        </w:rPr>
        <w:t xml:space="preserve">sąlygų ir </w:t>
      </w:r>
      <w:r w:rsidR="003C06FA">
        <w:rPr>
          <w:rFonts w:cstheme="minorHAnsi"/>
        </w:rPr>
        <w:t>b</w:t>
      </w:r>
      <w:r w:rsidRPr="003E2A30">
        <w:rPr>
          <w:rFonts w:cstheme="minorHAnsi"/>
        </w:rPr>
        <w:t xml:space="preserve">endrųjų </w:t>
      </w:r>
      <w:r w:rsidR="00352D37">
        <w:rPr>
          <w:rFonts w:cstheme="minorHAnsi"/>
        </w:rPr>
        <w:t xml:space="preserve">pirkimo </w:t>
      </w:r>
      <w:r w:rsidRPr="003E2A30">
        <w:rPr>
          <w:rFonts w:cstheme="minorHAnsi"/>
        </w:rPr>
        <w:t xml:space="preserve">sąlygų, teisinga laikoma informacija, nurodyta </w:t>
      </w:r>
      <w:r w:rsidR="003C06FA">
        <w:rPr>
          <w:rFonts w:cstheme="minorHAnsi"/>
        </w:rPr>
        <w:t>s</w:t>
      </w:r>
      <w:r w:rsidRPr="003E2A30">
        <w:rPr>
          <w:rFonts w:cstheme="minorHAnsi"/>
        </w:rPr>
        <w:t xml:space="preserve">pecialiosiose </w:t>
      </w:r>
      <w:r w:rsidR="00352D37">
        <w:rPr>
          <w:rFonts w:cstheme="minorHAnsi"/>
        </w:rPr>
        <w:t xml:space="preserve">pirkimo </w:t>
      </w:r>
      <w:r w:rsidRPr="003E2A30">
        <w:rPr>
          <w:rFonts w:cstheme="minorHAnsi"/>
        </w:rPr>
        <w:t>sąlygose.</w:t>
      </w:r>
    </w:p>
    <w:p w14:paraId="1050BFD6" w14:textId="58C80B3D" w:rsidR="009758F9" w:rsidRPr="0036054C" w:rsidRDefault="009758F9" w:rsidP="009E70BF">
      <w:pPr>
        <w:pStyle w:val="Sraopastraipa"/>
        <w:numPr>
          <w:ilvl w:val="1"/>
          <w:numId w:val="2"/>
        </w:numPr>
        <w:spacing w:after="120" w:line="20" w:lineRule="atLeast"/>
        <w:ind w:left="0" w:firstLine="567"/>
        <w:jc w:val="both"/>
        <w:rPr>
          <w:rFonts w:cstheme="minorHAnsi"/>
        </w:rPr>
      </w:pPr>
      <w:r w:rsidRPr="0036054C">
        <w:rPr>
          <w:rFonts w:cstheme="minorHAnsi"/>
        </w:rPr>
        <w:t xml:space="preserve">Jeigu perkančioji organizacija patikslina </w:t>
      </w:r>
      <w:r w:rsidR="00F16F86">
        <w:rPr>
          <w:rFonts w:cstheme="minorHAnsi"/>
        </w:rPr>
        <w:t>p</w:t>
      </w:r>
      <w:r w:rsidRPr="0036054C">
        <w:rPr>
          <w:rFonts w:cstheme="minorHAnsi"/>
        </w:rPr>
        <w:t xml:space="preserve">irkimo dokumentus, naujesni pakeitimai turi pirmenybę prieš senesnius pakeitimus. </w:t>
      </w:r>
      <w:r w:rsidR="007726A5">
        <w:rPr>
          <w:rFonts w:cstheme="minorHAnsi"/>
        </w:rPr>
        <w:t>Paslaugų tei</w:t>
      </w:r>
      <w:r w:rsidRPr="0036054C">
        <w:rPr>
          <w:rFonts w:cstheme="minorHAnsi"/>
        </w:rPr>
        <w:t xml:space="preserve">kėjai turi vadovautis naujausia paskelbta </w:t>
      </w:r>
      <w:r w:rsidR="00F16F86">
        <w:rPr>
          <w:rFonts w:cstheme="minorHAnsi"/>
        </w:rPr>
        <w:t>p</w:t>
      </w:r>
      <w:r w:rsidRPr="0036054C">
        <w:rPr>
          <w:rFonts w:cstheme="minorHAnsi"/>
        </w:rPr>
        <w:t>irkimo dokumentų versija</w:t>
      </w:r>
      <w:r w:rsidR="00C90264">
        <w:rPr>
          <w:rFonts w:cstheme="minorHAnsi"/>
        </w:rPr>
        <w:t xml:space="preserve"> ir naujausiais </w:t>
      </w:r>
      <w:r w:rsidR="00F16F86">
        <w:rPr>
          <w:rFonts w:cstheme="minorHAnsi"/>
        </w:rPr>
        <w:t>p</w:t>
      </w:r>
      <w:r w:rsidR="000245D7">
        <w:rPr>
          <w:rFonts w:cstheme="minorHAnsi"/>
        </w:rPr>
        <w:t>irkimo dokumentų paaiškinimais bei patikslinimais</w:t>
      </w:r>
      <w:r w:rsidR="006060D4">
        <w:rPr>
          <w:rFonts w:cstheme="minorHAnsi"/>
        </w:rPr>
        <w:t>.</w:t>
      </w:r>
      <w:r w:rsidR="004A7D51">
        <w:rPr>
          <w:rFonts w:cstheme="minorHAnsi"/>
        </w:rPr>
        <w:t xml:space="preserve"> </w:t>
      </w:r>
    </w:p>
    <w:p w14:paraId="2221F72B" w14:textId="3BE1C0F2" w:rsidR="00E95BA3" w:rsidRPr="000E6E1F" w:rsidRDefault="009758F9" w:rsidP="009E70BF">
      <w:pPr>
        <w:pStyle w:val="Sraopastraipa"/>
        <w:numPr>
          <w:ilvl w:val="1"/>
          <w:numId w:val="2"/>
        </w:numPr>
        <w:spacing w:after="120" w:line="20" w:lineRule="atLeast"/>
        <w:ind w:left="0" w:firstLine="567"/>
        <w:jc w:val="both"/>
        <w:rPr>
          <w:rFonts w:cstheme="minorHAnsi"/>
        </w:rPr>
      </w:pPr>
      <w:r w:rsidRPr="00CA3CC2">
        <w:rPr>
          <w:rFonts w:cstheme="minorHAnsi"/>
        </w:rPr>
        <w:t xml:space="preserve">Perkančioji organizacija </w:t>
      </w:r>
      <w:r w:rsidRPr="000E6E1F">
        <w:rPr>
          <w:rFonts w:cstheme="minorHAnsi"/>
        </w:rPr>
        <w:t>nutrauk</w:t>
      </w:r>
      <w:r w:rsidR="00094BD9" w:rsidRPr="000E6E1F">
        <w:rPr>
          <w:rFonts w:cstheme="minorHAnsi"/>
        </w:rPr>
        <w:t>s</w:t>
      </w:r>
      <w:r w:rsidRPr="000E6E1F">
        <w:rPr>
          <w:rFonts w:cstheme="minorHAnsi"/>
        </w:rPr>
        <w:t xml:space="preserve"> pradėtas </w:t>
      </w:r>
      <w:r w:rsidR="00060F03">
        <w:rPr>
          <w:rFonts w:cstheme="minorHAnsi"/>
        </w:rPr>
        <w:t>p</w:t>
      </w:r>
      <w:r w:rsidRPr="000E6E1F">
        <w:rPr>
          <w:rFonts w:cstheme="minorHAnsi"/>
        </w:rPr>
        <w:t>irkimo procedūras, paaiškė</w:t>
      </w:r>
      <w:r w:rsidR="00094BD9" w:rsidRPr="000E6E1F">
        <w:rPr>
          <w:rFonts w:cstheme="minorHAnsi"/>
        </w:rPr>
        <w:t>jus</w:t>
      </w:r>
      <w:r w:rsidRPr="000E6E1F">
        <w:rPr>
          <w:rFonts w:cstheme="minorHAnsi"/>
        </w:rPr>
        <w:t>, kad buvo pažeisti VPĮ 17</w:t>
      </w:r>
      <w:r w:rsidR="0043234D">
        <w:rPr>
          <w:rFonts w:cstheme="minorHAnsi"/>
        </w:rPr>
        <w:t> </w:t>
      </w:r>
      <w:r w:rsidRPr="000E6E1F">
        <w:rPr>
          <w:rFonts w:cstheme="minorHAnsi"/>
        </w:rPr>
        <w:t xml:space="preserve">straipsnio 1 dalyje nustatyti principai ir atitinkamos padėties </w:t>
      </w:r>
      <w:r w:rsidR="0003210B" w:rsidRPr="000E6E1F">
        <w:rPr>
          <w:rFonts w:cstheme="minorHAnsi"/>
        </w:rPr>
        <w:t>ne</w:t>
      </w:r>
      <w:r w:rsidRPr="000E6E1F">
        <w:rPr>
          <w:rFonts w:cstheme="minorHAnsi"/>
        </w:rPr>
        <w:t>galima ištaisyti.</w:t>
      </w:r>
      <w:r w:rsidR="0005090B" w:rsidRPr="000E6E1F">
        <w:rPr>
          <w:rFonts w:cstheme="minorHAnsi"/>
        </w:rPr>
        <w:t xml:space="preserve"> </w:t>
      </w:r>
    </w:p>
    <w:p w14:paraId="04DC3569" w14:textId="1A4FE2F1" w:rsidR="009758F9" w:rsidRPr="0076524F" w:rsidRDefault="00FE6526" w:rsidP="009E70BF">
      <w:pPr>
        <w:pStyle w:val="Sraopastraipa"/>
        <w:numPr>
          <w:ilvl w:val="1"/>
          <w:numId w:val="2"/>
        </w:numPr>
        <w:spacing w:after="120" w:line="20" w:lineRule="atLeast"/>
        <w:ind w:left="0" w:firstLine="567"/>
        <w:jc w:val="both"/>
        <w:rPr>
          <w:rFonts w:cstheme="minorHAnsi"/>
        </w:rPr>
      </w:pPr>
      <w:r w:rsidRPr="000E6E1F">
        <w:rPr>
          <w:rFonts w:cstheme="minorHAnsi"/>
        </w:rPr>
        <w:t xml:space="preserve">Perkančioji organizacija </w:t>
      </w:r>
      <w:r w:rsidR="00B54FDF" w:rsidRPr="000E6E1F">
        <w:rPr>
          <w:rFonts w:cstheme="minorHAnsi"/>
        </w:rPr>
        <w:t>taip pat gali pasinaudoti teise</w:t>
      </w:r>
      <w:r w:rsidRPr="000E6E1F">
        <w:rPr>
          <w:rFonts w:cstheme="minorHAnsi"/>
        </w:rPr>
        <w:t xml:space="preserve"> nutraukti </w:t>
      </w:r>
      <w:r w:rsidR="00AF2A10" w:rsidRPr="000E6E1F">
        <w:rPr>
          <w:rFonts w:cstheme="minorHAnsi"/>
        </w:rPr>
        <w:t xml:space="preserve">pradėtas </w:t>
      </w:r>
      <w:r w:rsidR="00550D6F">
        <w:rPr>
          <w:rFonts w:cstheme="minorHAnsi"/>
        </w:rPr>
        <w:t>p</w:t>
      </w:r>
      <w:r w:rsidR="00AF2A10" w:rsidRPr="000E6E1F">
        <w:rPr>
          <w:rFonts w:cstheme="minorHAnsi"/>
        </w:rPr>
        <w:t xml:space="preserve">irkimo procedūras </w:t>
      </w:r>
      <w:r w:rsidR="00CC02B9" w:rsidRPr="000E6E1F">
        <w:rPr>
          <w:rFonts w:cstheme="minorHAnsi"/>
        </w:rPr>
        <w:t>atsiradus aplinkybėms, kurių nebuvo galima numatyti</w:t>
      </w:r>
      <w:r w:rsidR="005727C9" w:rsidRPr="000E6E1F">
        <w:rPr>
          <w:rFonts w:cstheme="minorHAnsi"/>
        </w:rPr>
        <w:t xml:space="preserve">, </w:t>
      </w:r>
      <w:r w:rsidR="00B54FDF" w:rsidRPr="000E6E1F">
        <w:rPr>
          <w:rFonts w:cstheme="minorHAnsi"/>
        </w:rPr>
        <w:t xml:space="preserve">taip pat </w:t>
      </w:r>
      <w:r w:rsidR="00EF0093">
        <w:rPr>
          <w:rFonts w:cstheme="minorHAnsi"/>
        </w:rPr>
        <w:t>paai</w:t>
      </w:r>
      <w:r w:rsidR="0076524F">
        <w:rPr>
          <w:rFonts w:cstheme="minorHAnsi"/>
        </w:rPr>
        <w:t xml:space="preserve">škėjus, kad </w:t>
      </w:r>
      <w:r w:rsidR="00550D6F">
        <w:rPr>
          <w:rFonts w:cstheme="minorHAnsi"/>
        </w:rPr>
        <w:t>p</w:t>
      </w:r>
      <w:r w:rsidR="005727C9" w:rsidRPr="0076524F">
        <w:rPr>
          <w:rFonts w:cstheme="minorHAnsi"/>
        </w:rPr>
        <w:t xml:space="preserve">irkimo dokumentuose </w:t>
      </w:r>
      <w:r w:rsidR="00DD713A" w:rsidRPr="0076524F">
        <w:rPr>
          <w:rFonts w:cstheme="minorHAnsi"/>
        </w:rPr>
        <w:t xml:space="preserve">padaryta esminių </w:t>
      </w:r>
      <w:r w:rsidR="00A54826" w:rsidRPr="0076524F">
        <w:rPr>
          <w:rFonts w:cstheme="minorHAnsi"/>
        </w:rPr>
        <w:t xml:space="preserve">klaidų, dėl kurių </w:t>
      </w:r>
      <w:r w:rsidR="00550D6F">
        <w:rPr>
          <w:rFonts w:cstheme="minorHAnsi"/>
        </w:rPr>
        <w:t>p</w:t>
      </w:r>
      <w:r w:rsidR="005C225B" w:rsidRPr="0076524F">
        <w:rPr>
          <w:rFonts w:cstheme="minorHAnsi"/>
        </w:rPr>
        <w:t xml:space="preserve">irkimas nebetikslingas </w:t>
      </w:r>
      <w:r w:rsidR="005D4167" w:rsidRPr="0076524F">
        <w:rPr>
          <w:rFonts w:cstheme="minorHAnsi"/>
        </w:rPr>
        <w:t xml:space="preserve">arba jį įvykdžius </w:t>
      </w:r>
      <w:r w:rsidR="00534F3E" w:rsidRPr="0076524F">
        <w:rPr>
          <w:rFonts w:cstheme="minorHAnsi"/>
        </w:rPr>
        <w:t xml:space="preserve">būtų įsigytas </w:t>
      </w:r>
      <w:r w:rsidR="0076524F">
        <w:rPr>
          <w:rFonts w:cstheme="minorHAnsi"/>
        </w:rPr>
        <w:t>jos</w:t>
      </w:r>
      <w:r w:rsidR="003868BC" w:rsidRPr="0076524F">
        <w:rPr>
          <w:rFonts w:cstheme="minorHAnsi"/>
        </w:rPr>
        <w:t xml:space="preserve"> poreikių </w:t>
      </w:r>
      <w:r w:rsidR="001D47BD" w:rsidRPr="0076524F">
        <w:rPr>
          <w:rFonts w:cstheme="minorHAnsi"/>
        </w:rPr>
        <w:t>neatitinkantis pirkimo objektas.</w:t>
      </w:r>
      <w:r w:rsidR="005D4167" w:rsidRPr="0076524F">
        <w:rPr>
          <w:rFonts w:cstheme="minorHAnsi"/>
        </w:rPr>
        <w:t xml:space="preserve"> </w:t>
      </w:r>
    </w:p>
    <w:p w14:paraId="6EC49799" w14:textId="2D959FCB" w:rsidR="00DF72D8" w:rsidRDefault="009758F9" w:rsidP="009E70BF">
      <w:pPr>
        <w:pStyle w:val="Sraopastraipa"/>
        <w:numPr>
          <w:ilvl w:val="1"/>
          <w:numId w:val="2"/>
        </w:numPr>
        <w:spacing w:after="0" w:line="20" w:lineRule="atLeast"/>
        <w:ind w:left="0" w:firstLine="567"/>
        <w:jc w:val="both"/>
        <w:rPr>
          <w:rFonts w:cstheme="minorHAnsi"/>
        </w:rPr>
      </w:pPr>
      <w:r w:rsidRPr="0036054C">
        <w:rPr>
          <w:rFonts w:cstheme="minorHAnsi"/>
        </w:rPr>
        <w:t xml:space="preserve">Perkančioji organizacija neatlygina </w:t>
      </w:r>
      <w:r w:rsidR="007726A5">
        <w:rPr>
          <w:rFonts w:cstheme="minorHAnsi"/>
        </w:rPr>
        <w:t xml:space="preserve">paslaugų </w:t>
      </w:r>
      <w:r w:rsidRPr="0036054C">
        <w:rPr>
          <w:rFonts w:cstheme="minorHAnsi"/>
        </w:rPr>
        <w:t>te</w:t>
      </w:r>
      <w:r w:rsidR="007726A5">
        <w:rPr>
          <w:rFonts w:cstheme="minorHAnsi"/>
        </w:rPr>
        <w:t>i</w:t>
      </w:r>
      <w:r w:rsidRPr="0036054C">
        <w:rPr>
          <w:rFonts w:cstheme="minorHAnsi"/>
        </w:rPr>
        <w:t>kėjui jokių išlaidų, susijusių su</w:t>
      </w:r>
      <w:r w:rsidR="003F7F69">
        <w:rPr>
          <w:rFonts w:cstheme="minorHAnsi"/>
        </w:rPr>
        <w:t xml:space="preserve"> </w:t>
      </w:r>
      <w:r w:rsidR="00E26039">
        <w:rPr>
          <w:rFonts w:cstheme="minorHAnsi"/>
        </w:rPr>
        <w:t>p</w:t>
      </w:r>
      <w:r w:rsidRPr="0036054C">
        <w:rPr>
          <w:rFonts w:cstheme="minorHAnsi"/>
        </w:rPr>
        <w:t xml:space="preserve">irkimo </w:t>
      </w:r>
      <w:r w:rsidR="00B4781E">
        <w:rPr>
          <w:rFonts w:cstheme="minorHAnsi"/>
        </w:rPr>
        <w:t>sąlygų</w:t>
      </w:r>
      <w:r w:rsidRPr="0036054C">
        <w:rPr>
          <w:rFonts w:cstheme="minorHAnsi"/>
        </w:rPr>
        <w:t xml:space="preserve"> gavimu, </w:t>
      </w:r>
      <w:r w:rsidR="003F7F69">
        <w:rPr>
          <w:rFonts w:cstheme="minorHAnsi"/>
        </w:rPr>
        <w:t>p</w:t>
      </w:r>
      <w:r w:rsidRPr="0036054C">
        <w:rPr>
          <w:rFonts w:cstheme="minorHAnsi"/>
        </w:rPr>
        <w:t xml:space="preserve">asiūlymų rengimu ir pan., įskaitant ir išlaidas, patiriamas dėl to, kad vadovaudamasi VPĮ nuostatomis perkančioji organizacija </w:t>
      </w:r>
      <w:r w:rsidR="00B83191">
        <w:rPr>
          <w:rFonts w:cstheme="minorHAnsi"/>
        </w:rPr>
        <w:t>nutraukė</w:t>
      </w:r>
      <w:r w:rsidRPr="0036054C">
        <w:rPr>
          <w:rFonts w:cstheme="minorHAnsi"/>
        </w:rPr>
        <w:t xml:space="preserve"> </w:t>
      </w:r>
      <w:r w:rsidR="003F7F69">
        <w:rPr>
          <w:rFonts w:cstheme="minorHAnsi"/>
        </w:rPr>
        <w:t>p</w:t>
      </w:r>
      <w:r w:rsidRPr="0036054C">
        <w:rPr>
          <w:rFonts w:cstheme="minorHAnsi"/>
        </w:rPr>
        <w:t>irkimo procedūras.</w:t>
      </w:r>
      <w:r w:rsidR="003F7F69">
        <w:rPr>
          <w:rFonts w:cstheme="minorHAnsi"/>
        </w:rPr>
        <w:t xml:space="preserve"> </w:t>
      </w:r>
    </w:p>
    <w:p w14:paraId="6110E175" w14:textId="1FA3F258" w:rsidR="00EC3FA0" w:rsidRPr="006D5B80" w:rsidRDefault="00511858" w:rsidP="009E70BF">
      <w:pPr>
        <w:pStyle w:val="Sraopastraipa"/>
        <w:numPr>
          <w:ilvl w:val="1"/>
          <w:numId w:val="2"/>
        </w:numPr>
        <w:spacing w:after="0" w:line="20" w:lineRule="atLeast"/>
        <w:ind w:left="0" w:firstLine="567"/>
        <w:jc w:val="both"/>
        <w:rPr>
          <w:rFonts w:cstheme="minorHAnsi"/>
        </w:rPr>
      </w:pPr>
      <w:r w:rsidRPr="006D5B80">
        <w:rPr>
          <w:rFonts w:cstheme="minorHAnsi"/>
          <w:color w:val="000000" w:themeColor="text1"/>
        </w:rPr>
        <w:t xml:space="preserve">Jeigu specialiosiose pirkimo sąlygose yra nurodyta, kad Komisijos posėdžiuose gali būti kviečiami dalyvauti stebėtojai, Komisijos posėdžiuose stebėtojo teisėmis gali dalyvauti valstybės ir savivaldybių institucijų ar įstaigų </w:t>
      </w:r>
      <w:r w:rsidRPr="006D5B80">
        <w:rPr>
          <w:rFonts w:cstheme="minorHAnsi"/>
        </w:rPr>
        <w:t>atstovai (</w:t>
      </w:r>
      <w:r w:rsidRPr="006D5B80">
        <w:rPr>
          <w:rFonts w:cstheme="minorHAnsi"/>
          <w:i/>
          <w:iCs/>
        </w:rPr>
        <w:t>išskyrus politinio (asmeninio) pasitikėjimo valstybės tarnautojus ir valstybės politikus</w:t>
      </w:r>
      <w:r w:rsidRPr="006D5B80">
        <w:rPr>
          <w:rFonts w:cstheme="minorHAnsi"/>
        </w:rPr>
        <w:t xml:space="preserve">), </w:t>
      </w:r>
      <w:r w:rsidRPr="006D5B80">
        <w:rPr>
          <w:rFonts w:cstheme="minorHAnsi"/>
          <w:color w:val="000000" w:themeColor="text1"/>
        </w:rPr>
        <w:t xml:space="preserve">pateikę atstovaujamo subjekto įgaliojimą (toliau – stebėtojai). Stebėtojai </w:t>
      </w:r>
      <w:r w:rsidRPr="006D5B80">
        <w:rPr>
          <w:rFonts w:cstheme="minorHAnsi"/>
        </w:rPr>
        <w:t xml:space="preserve">pirkimo procedūrose galės dalyvauti tik prieš tai pasirašę konfidencialumo pasižadėjimą, </w:t>
      </w:r>
      <w:r w:rsidRPr="006D5B80">
        <w:rPr>
          <w:rStyle w:val="cf01"/>
          <w:rFonts w:asciiTheme="minorHAnsi" w:eastAsiaTheme="majorEastAsia" w:hAnsiTheme="minorHAnsi" w:cstheme="minorHAnsi"/>
          <w:sz w:val="21"/>
          <w:szCs w:val="21"/>
        </w:rPr>
        <w:t>Viešųjų ir privačių interesų derinimo įstatymo</w:t>
      </w:r>
      <w:r w:rsidRPr="006D5B80">
        <w:rPr>
          <w:rStyle w:val="cf11"/>
          <w:rFonts w:asciiTheme="minorHAnsi" w:hAnsiTheme="minorHAnsi" w:cstheme="minorHAnsi"/>
          <w:sz w:val="21"/>
          <w:szCs w:val="21"/>
        </w:rPr>
        <w:t xml:space="preserve"> nustatyta tvarka deklaravę privačius interesus, </w:t>
      </w:r>
      <w:r w:rsidRPr="006D5B80">
        <w:rPr>
          <w:rStyle w:val="cf21"/>
          <w:rFonts w:asciiTheme="minorHAnsi" w:hAnsiTheme="minorHAnsi" w:cstheme="minorHAnsi"/>
          <w:sz w:val="21"/>
          <w:szCs w:val="21"/>
        </w:rPr>
        <w:t xml:space="preserve">o asmenys, kuriems neprivaloma deklaruoti privačius interesus, – pasirašę Viešųjų pirkimų tarnybos kartu su Vyriausiąja tarnybinės etikos komisija nustatytos formos nešališkumo deklaraciją. </w:t>
      </w:r>
      <w:r w:rsidRPr="006D5B80">
        <w:rPr>
          <w:rFonts w:cstheme="minorHAnsi"/>
        </w:rPr>
        <w:t>Kitos stebėtojų dalyvavimo sąlygos nurodomos specialiosiose pirkimo sąlygose.</w:t>
      </w:r>
      <w:r w:rsidRPr="006D5B80">
        <w:rPr>
          <w:rFonts w:cstheme="minorHAnsi"/>
          <w:color w:val="7030A0"/>
        </w:rPr>
        <w:t xml:space="preserve"> </w:t>
      </w:r>
      <w:r w:rsidRPr="006D5B80">
        <w:rPr>
          <w:rFonts w:cstheme="minorHAnsi"/>
        </w:rPr>
        <w:t>Perkančiajai organizacijai gavus pagrįstos informacijos apie tai, kad stebėtojas gali būti patekęs į interesų konflikto situaciją ir nenusišalino nuo pirkimo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pirkimo stebėjimo vadovaujantis Viešųjų ir privačių interesų derinimo įstatymu. Jeigu specialiosiose pirkimo sąlygose nenurodyta kitaip, taikoma toliau nustatyta tvarka: iš vienos institucijos ar įstaigos gali dalyvauti ne daugiau kaip po 2 stebėtojus, o pirkimo procedūroje gali dalyvauti ne daugiau kaip 6</w:t>
      </w:r>
      <w:r w:rsidR="00A71A9E">
        <w:rPr>
          <w:rFonts w:cstheme="minorHAnsi"/>
        </w:rPr>
        <w:t> </w:t>
      </w:r>
      <w:r w:rsidRPr="006D5B80">
        <w:rPr>
          <w:rFonts w:cstheme="minorHAnsi"/>
        </w:rPr>
        <w:t xml:space="preserve">stebėtojai. Stebėtojas, norintis dalyvauti Komisijos posėdyje, gali visos pirkimo procedūros vykdymo laikotarpiu nurodytais kontaktais atsiųsti įgaliojimo, kuriame nurodyta, kokiose konkrečiose pirkimo procedūrose (pvz. vokų </w:t>
      </w:r>
      <w:r w:rsidRPr="006D5B80">
        <w:rPr>
          <w:rFonts w:cstheme="minorHAnsi"/>
        </w:rPr>
        <w:lastRenderedPageBreak/>
        <w:t>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perkančioji organizacija gaus daugiau prašymų stebėti pirkimo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specialiosiose pirkimo sąlygose</w:t>
      </w:r>
      <w:r w:rsidR="009E798F" w:rsidRPr="006D5B80">
        <w:rPr>
          <w:rFonts w:cstheme="minorHAnsi"/>
        </w:rPr>
        <w:t>.</w:t>
      </w:r>
    </w:p>
    <w:p w14:paraId="15DAF74D" w14:textId="06373429" w:rsidR="009D57D1" w:rsidRPr="006D5B80" w:rsidRDefault="009D57D1" w:rsidP="009E70BF">
      <w:pPr>
        <w:pStyle w:val="Sraopastraipa"/>
        <w:numPr>
          <w:ilvl w:val="1"/>
          <w:numId w:val="2"/>
        </w:numPr>
        <w:spacing w:after="0" w:line="20" w:lineRule="atLeast"/>
        <w:ind w:left="0" w:firstLine="567"/>
        <w:jc w:val="both"/>
        <w:rPr>
          <w:rFonts w:cstheme="minorHAnsi"/>
        </w:rPr>
      </w:pPr>
      <w:r w:rsidRPr="006D5B80">
        <w:rPr>
          <w:rFonts w:cstheme="minorHAnsi"/>
        </w:rPr>
        <w:t xml:space="preserve">Pirkime taikomi terminai pateikiami </w:t>
      </w:r>
      <w:r w:rsidR="0057419F" w:rsidRPr="006D5B80">
        <w:rPr>
          <w:rFonts w:cstheme="minorHAnsi"/>
        </w:rPr>
        <w:t>specialiosiose p</w:t>
      </w:r>
      <w:r w:rsidR="002F3E48" w:rsidRPr="006D5B80">
        <w:rPr>
          <w:rFonts w:cstheme="minorHAnsi"/>
        </w:rPr>
        <w:t>irkimo</w:t>
      </w:r>
      <w:r w:rsidR="00840EBC" w:rsidRPr="006D5B80">
        <w:rPr>
          <w:rFonts w:cstheme="minorHAnsi"/>
        </w:rPr>
        <w:t xml:space="preserve"> </w:t>
      </w:r>
      <w:r w:rsidRPr="006D5B80">
        <w:rPr>
          <w:rFonts w:cstheme="minorHAnsi"/>
        </w:rPr>
        <w:t>sąlyg</w:t>
      </w:r>
      <w:r w:rsidR="0057419F" w:rsidRPr="006D5B80">
        <w:rPr>
          <w:rFonts w:cstheme="minorHAnsi"/>
        </w:rPr>
        <w:t>ose</w:t>
      </w:r>
      <w:r w:rsidRPr="006D5B80">
        <w:rPr>
          <w:rFonts w:cstheme="minorHAnsi"/>
        </w:rPr>
        <w:t>.</w:t>
      </w:r>
    </w:p>
    <w:p w14:paraId="1277A3D5" w14:textId="601FE73E" w:rsidR="0056232B" w:rsidRPr="001738DA" w:rsidRDefault="001738DA" w:rsidP="004F363E">
      <w:pPr>
        <w:pStyle w:val="Sraopastraipa"/>
        <w:numPr>
          <w:ilvl w:val="1"/>
          <w:numId w:val="2"/>
        </w:numPr>
        <w:spacing w:after="0" w:line="240" w:lineRule="auto"/>
        <w:ind w:left="0" w:firstLine="567"/>
        <w:jc w:val="both"/>
        <w:rPr>
          <w:rFonts w:cstheme="minorHAnsi"/>
        </w:rPr>
      </w:pPr>
      <w:r w:rsidRPr="001738DA">
        <w:rPr>
          <w:rFonts w:cstheme="minorHAnsi"/>
        </w:rPr>
        <w:t xml:space="preserve">Perkančioji organizacija specialiosiose </w:t>
      </w:r>
      <w:r w:rsidR="003123AB">
        <w:rPr>
          <w:rFonts w:cstheme="minorHAnsi"/>
        </w:rPr>
        <w:t xml:space="preserve">pirkimo </w:t>
      </w:r>
      <w:r w:rsidRPr="001738DA">
        <w:rPr>
          <w:rFonts w:cstheme="minorHAnsi"/>
        </w:rPr>
        <w:t xml:space="preserve">sąlygose nurodo, ar ji taikys ir jei taikys – kokia apimtimi </w:t>
      </w:r>
      <w:r w:rsidR="009964D6">
        <w:rPr>
          <w:rFonts w:cstheme="minorHAnsi"/>
        </w:rPr>
        <w:t xml:space="preserve">taikys </w:t>
      </w:r>
      <w:r w:rsidRPr="001738DA">
        <w:rPr>
          <w:rFonts w:cstheme="minorHAnsi"/>
        </w:rPr>
        <w:t>nuostatas, susijusias su nacionaliniu saugumu.</w:t>
      </w:r>
    </w:p>
    <w:p w14:paraId="15010B8F" w14:textId="6FE90CA1" w:rsidR="00CD5785" w:rsidRPr="0023690B" w:rsidRDefault="00CD5785" w:rsidP="009E70BF">
      <w:pPr>
        <w:pStyle w:val="Sraopastraipa"/>
        <w:numPr>
          <w:ilvl w:val="1"/>
          <w:numId w:val="2"/>
        </w:numPr>
        <w:spacing w:after="0" w:line="240" w:lineRule="auto"/>
        <w:ind w:left="0" w:firstLine="567"/>
        <w:jc w:val="both"/>
        <w:rPr>
          <w:rFonts w:cstheme="minorHAnsi"/>
          <w:iCs/>
        </w:rPr>
      </w:pPr>
      <w:r w:rsidRPr="0036054C">
        <w:rPr>
          <w:rFonts w:eastAsia="Times New Roman" w:cstheme="minorHAnsi"/>
          <w:szCs w:val="24"/>
        </w:rPr>
        <w:t xml:space="preserve">Perkančioji organizacija laikys, kad visi dalyviai yra susipažinę su pirkimo </w:t>
      </w:r>
      <w:r w:rsidR="004A1911">
        <w:rPr>
          <w:rFonts w:eastAsia="Times New Roman" w:cstheme="minorHAnsi"/>
          <w:szCs w:val="24"/>
        </w:rPr>
        <w:t>sąlygomis</w:t>
      </w:r>
      <w:r w:rsidR="004A1911" w:rsidRPr="0036054C">
        <w:rPr>
          <w:rFonts w:eastAsia="Times New Roman" w:cstheme="minorHAnsi"/>
          <w:szCs w:val="24"/>
        </w:rPr>
        <w:t xml:space="preserve"> </w:t>
      </w:r>
      <w:r w:rsidRPr="0036054C">
        <w:rPr>
          <w:rFonts w:eastAsia="Times New Roman" w:cstheme="minorHAnsi"/>
          <w:szCs w:val="24"/>
        </w:rPr>
        <w:t xml:space="preserve">ir su Lietuvos Respublikos teisės aktais, reglamentuojančiais viešuosius pirkimus, sutarčių sudarymą ir vykdymą, ir kitais teisės aktais, kurių nuostatos gali reglamentuoti bet kokius tarp perkančiosios organizacijos ir </w:t>
      </w:r>
      <w:r w:rsidR="007726A5">
        <w:rPr>
          <w:rFonts w:eastAsia="Times New Roman" w:cstheme="minorHAnsi"/>
          <w:szCs w:val="24"/>
        </w:rPr>
        <w:t xml:space="preserve">paslaugų </w:t>
      </w:r>
      <w:r w:rsidRPr="0036054C">
        <w:rPr>
          <w:rFonts w:eastAsia="Times New Roman" w:cstheme="minorHAnsi"/>
          <w:szCs w:val="24"/>
        </w:rPr>
        <w:t>te</w:t>
      </w:r>
      <w:r w:rsidR="007726A5">
        <w:rPr>
          <w:rFonts w:eastAsia="Times New Roman" w:cstheme="minorHAnsi"/>
          <w:szCs w:val="24"/>
        </w:rPr>
        <w:t>i</w:t>
      </w:r>
      <w:r w:rsidRPr="0036054C">
        <w:rPr>
          <w:rFonts w:eastAsia="Times New Roman" w:cstheme="minorHAnsi"/>
          <w:szCs w:val="24"/>
        </w:rPr>
        <w:t>kėjų susiklostančius</w:t>
      </w:r>
      <w:r w:rsidR="00CE4A29" w:rsidRPr="00CE4A29">
        <w:t xml:space="preserve"> </w:t>
      </w:r>
      <w:r w:rsidR="00CE4A29" w:rsidRPr="00CE4A29">
        <w:rPr>
          <w:rFonts w:eastAsia="Times New Roman" w:cstheme="minorHAnsi"/>
          <w:szCs w:val="24"/>
        </w:rPr>
        <w:t>santykiu</w:t>
      </w:r>
      <w:r w:rsidR="00CE4A29" w:rsidRPr="004C0AED">
        <w:rPr>
          <w:rFonts w:eastAsia="Times New Roman" w:cstheme="minorHAnsi"/>
          <w:szCs w:val="24"/>
        </w:rPr>
        <w:t>s</w:t>
      </w:r>
      <w:r w:rsidR="00B24EBA" w:rsidRPr="004C0AED">
        <w:rPr>
          <w:rFonts w:eastAsia="Times New Roman" w:cstheme="minorHAnsi"/>
          <w:szCs w:val="24"/>
        </w:rPr>
        <w:t xml:space="preserve">, </w:t>
      </w:r>
      <w:r w:rsidR="00B24EBA" w:rsidRPr="004C0AED">
        <w:rPr>
          <w:rFonts w:cstheme="minorHAnsi"/>
        </w:rPr>
        <w:t xml:space="preserve">kylančius iš, ar susijusius su </w:t>
      </w:r>
      <w:r w:rsidR="00CC3944">
        <w:rPr>
          <w:rFonts w:cstheme="minorHAnsi"/>
        </w:rPr>
        <w:t>p</w:t>
      </w:r>
      <w:r w:rsidR="00B24EBA" w:rsidRPr="004C0AED">
        <w:rPr>
          <w:rFonts w:cstheme="minorHAnsi"/>
        </w:rPr>
        <w:t>irkimo procedūromis.</w:t>
      </w:r>
    </w:p>
    <w:p w14:paraId="2210A168" w14:textId="083461E5" w:rsidR="00272D3A" w:rsidRPr="00471E3D" w:rsidRDefault="00272D3A" w:rsidP="009E70BF">
      <w:pPr>
        <w:pStyle w:val="Antrat1"/>
        <w:numPr>
          <w:ilvl w:val="0"/>
          <w:numId w:val="2"/>
        </w:numPr>
        <w:rPr>
          <w:rFonts w:asciiTheme="minorHAnsi" w:hAnsiTheme="minorHAnsi" w:cstheme="minorHAnsi"/>
          <w:color w:val="auto"/>
        </w:rPr>
      </w:pPr>
      <w:bookmarkStart w:id="3" w:name="_Toc134002282"/>
      <w:r w:rsidRPr="00471E3D">
        <w:rPr>
          <w:rFonts w:asciiTheme="minorHAnsi" w:hAnsiTheme="minorHAnsi" w:cstheme="minorHAnsi"/>
          <w:color w:val="auto"/>
        </w:rPr>
        <w:t>Pirkimo objektas</w:t>
      </w:r>
      <w:bookmarkEnd w:id="3"/>
    </w:p>
    <w:p w14:paraId="38ADEB5D" w14:textId="3B8F36C4" w:rsidR="002D3427" w:rsidRDefault="002D3427" w:rsidP="00D47217">
      <w:pPr>
        <w:pStyle w:val="Betarp"/>
        <w:numPr>
          <w:ilvl w:val="1"/>
          <w:numId w:val="50"/>
        </w:numPr>
        <w:ind w:left="0" w:firstLine="567"/>
        <w:contextualSpacing/>
        <w:jc w:val="both"/>
        <w:rPr>
          <w:rFonts w:cstheme="minorHAnsi"/>
          <w:lang w:val="lt-LT"/>
        </w:rPr>
      </w:pPr>
      <w:r w:rsidRPr="00CC73F8">
        <w:rPr>
          <w:rFonts w:cstheme="minorHAnsi"/>
          <w:lang w:val="lt-LT"/>
        </w:rPr>
        <w:t>Perkančiosios organizacijos</w:t>
      </w:r>
      <w:r w:rsidRPr="00CC73F8">
        <w:rPr>
          <w:rFonts w:eastAsia="Calibri" w:cstheme="minorHAnsi"/>
          <w:lang w:val="lt-LT"/>
        </w:rPr>
        <w:t xml:space="preserve"> numatomas įsigyti </w:t>
      </w:r>
      <w:r w:rsidR="009A6403">
        <w:rPr>
          <w:rFonts w:eastAsia="Calibri" w:cstheme="minorHAnsi"/>
          <w:lang w:val="lt-LT"/>
        </w:rPr>
        <w:t>p</w:t>
      </w:r>
      <w:r w:rsidRPr="00CC73F8">
        <w:rPr>
          <w:rFonts w:eastAsia="Calibri" w:cstheme="minorHAnsi"/>
          <w:lang w:val="lt-LT"/>
        </w:rPr>
        <w:t>irkimo objektas aprašomas</w:t>
      </w:r>
      <w:r w:rsidR="00893714" w:rsidRPr="00CC73F8">
        <w:rPr>
          <w:rFonts w:eastAsia="Calibri" w:cstheme="minorHAnsi"/>
          <w:lang w:val="lt-LT"/>
        </w:rPr>
        <w:t>, reikalavimai jam nustatomi</w:t>
      </w:r>
      <w:r w:rsidRPr="00CC73F8">
        <w:rPr>
          <w:rFonts w:eastAsia="Calibri" w:cstheme="minorHAnsi"/>
          <w:lang w:val="lt-LT"/>
        </w:rPr>
        <w:t xml:space="preserve"> ir informacija </w:t>
      </w:r>
      <w:r w:rsidR="00AB6C06">
        <w:rPr>
          <w:rFonts w:eastAsia="Calibri" w:cstheme="minorHAnsi"/>
          <w:lang w:val="lt-LT"/>
        </w:rPr>
        <w:t xml:space="preserve">dėl </w:t>
      </w:r>
      <w:r w:rsidR="009A6403">
        <w:rPr>
          <w:rFonts w:eastAsia="Calibri" w:cstheme="minorHAnsi"/>
          <w:lang w:val="lt-LT"/>
        </w:rPr>
        <w:t>p</w:t>
      </w:r>
      <w:r w:rsidRPr="00CC73F8">
        <w:rPr>
          <w:rFonts w:eastAsia="Calibri" w:cstheme="minorHAnsi"/>
          <w:lang w:val="lt-LT"/>
        </w:rPr>
        <w:t xml:space="preserve">irkimo objekto </w:t>
      </w:r>
      <w:r w:rsidR="00AB6C06" w:rsidRPr="00CC73F8">
        <w:rPr>
          <w:rFonts w:eastAsia="Calibri" w:cstheme="minorHAnsi"/>
          <w:lang w:val="lt-LT"/>
        </w:rPr>
        <w:t>skaidym</w:t>
      </w:r>
      <w:r w:rsidR="00AB6C06">
        <w:rPr>
          <w:rFonts w:eastAsia="Calibri" w:cstheme="minorHAnsi"/>
          <w:lang w:val="lt-LT"/>
        </w:rPr>
        <w:t>o</w:t>
      </w:r>
      <w:r w:rsidR="00AB6C06" w:rsidRPr="00CC73F8">
        <w:rPr>
          <w:rFonts w:eastAsia="Calibri" w:cstheme="minorHAnsi"/>
          <w:lang w:val="lt-LT"/>
        </w:rPr>
        <w:t xml:space="preserve"> </w:t>
      </w:r>
      <w:r w:rsidRPr="00CC73F8">
        <w:rPr>
          <w:rFonts w:eastAsia="Calibri" w:cstheme="minorHAnsi"/>
          <w:lang w:val="lt-LT"/>
        </w:rPr>
        <w:t xml:space="preserve">į dalis pateikiama </w:t>
      </w:r>
      <w:r w:rsidR="007820E5">
        <w:rPr>
          <w:rFonts w:eastAsia="Calibri" w:cstheme="minorHAnsi"/>
          <w:lang w:val="lt-LT"/>
        </w:rPr>
        <w:t>s</w:t>
      </w:r>
      <w:r w:rsidRPr="00CC73F8">
        <w:rPr>
          <w:rFonts w:eastAsia="Calibri" w:cstheme="minorHAnsi"/>
          <w:lang w:val="lt-LT"/>
        </w:rPr>
        <w:t xml:space="preserve">pecialiosiose </w:t>
      </w:r>
      <w:r w:rsidR="00A16516">
        <w:rPr>
          <w:rFonts w:eastAsia="Calibri" w:cstheme="minorHAnsi"/>
          <w:lang w:val="lt-LT"/>
        </w:rPr>
        <w:t xml:space="preserve">pirkimo </w:t>
      </w:r>
      <w:r w:rsidRPr="00CC73F8">
        <w:rPr>
          <w:rFonts w:eastAsia="Calibri" w:cstheme="minorHAnsi"/>
          <w:lang w:val="lt-LT"/>
        </w:rPr>
        <w:t>sąlygose</w:t>
      </w:r>
      <w:r w:rsidRPr="00CC73F8">
        <w:rPr>
          <w:rFonts w:cstheme="minorHAnsi"/>
          <w:lang w:val="lt-LT"/>
        </w:rPr>
        <w:t xml:space="preserve">. Jeigu </w:t>
      </w:r>
      <w:r w:rsidR="009A6403">
        <w:rPr>
          <w:rFonts w:cstheme="minorHAnsi"/>
          <w:lang w:val="lt-LT"/>
        </w:rPr>
        <w:t>p</w:t>
      </w:r>
      <w:r w:rsidRPr="00CC73F8">
        <w:rPr>
          <w:rFonts w:cstheme="minorHAnsi"/>
          <w:lang w:val="lt-LT"/>
        </w:rPr>
        <w:t xml:space="preserve">irkimas skaidomas į dalis, </w:t>
      </w:r>
      <w:r w:rsidR="00BD6528">
        <w:rPr>
          <w:rFonts w:cstheme="minorHAnsi"/>
          <w:lang w:val="lt-LT"/>
        </w:rPr>
        <w:t xml:space="preserve">paslaugų </w:t>
      </w:r>
      <w:r w:rsidRPr="00CC73F8">
        <w:rPr>
          <w:rFonts w:cstheme="minorHAnsi"/>
          <w:lang w:val="lt-LT"/>
        </w:rPr>
        <w:t>te</w:t>
      </w:r>
      <w:r w:rsidR="00BD6528">
        <w:rPr>
          <w:rFonts w:cstheme="minorHAnsi"/>
          <w:lang w:val="lt-LT"/>
        </w:rPr>
        <w:t>i</w:t>
      </w:r>
      <w:r w:rsidRPr="00CC73F8">
        <w:rPr>
          <w:rFonts w:cstheme="minorHAnsi"/>
          <w:lang w:val="lt-LT"/>
        </w:rPr>
        <w:t>kėjų pateikt</w:t>
      </w:r>
      <w:r w:rsidR="009A1F2F" w:rsidRPr="00CC73F8">
        <w:rPr>
          <w:rFonts w:cstheme="minorHAnsi"/>
          <w:lang w:val="lt-LT"/>
        </w:rPr>
        <w:t>i</w:t>
      </w:r>
      <w:r w:rsidRPr="00CC73F8">
        <w:rPr>
          <w:rFonts w:cstheme="minorHAnsi"/>
          <w:lang w:val="lt-LT"/>
        </w:rPr>
        <w:t xml:space="preserve"> </w:t>
      </w:r>
      <w:r w:rsidR="00161291" w:rsidRPr="00CC73F8">
        <w:rPr>
          <w:rFonts w:cstheme="minorHAnsi"/>
          <w:lang w:val="lt-LT"/>
        </w:rPr>
        <w:t>p</w:t>
      </w:r>
      <w:r w:rsidRPr="00CC73F8">
        <w:rPr>
          <w:rFonts w:cstheme="minorHAnsi"/>
          <w:lang w:val="lt-LT"/>
        </w:rPr>
        <w:t xml:space="preserve">asiūlymai dėl kiekvienos jų priimami </w:t>
      </w:r>
      <w:r w:rsidR="00556425">
        <w:rPr>
          <w:rFonts w:cstheme="minorHAnsi"/>
          <w:lang w:val="lt-LT"/>
        </w:rPr>
        <w:t xml:space="preserve">ir vertinami </w:t>
      </w:r>
      <w:r w:rsidRPr="00CC73F8">
        <w:rPr>
          <w:rFonts w:cstheme="minorHAnsi"/>
          <w:lang w:val="lt-LT"/>
        </w:rPr>
        <w:t>atskirai.</w:t>
      </w:r>
    </w:p>
    <w:p w14:paraId="75CE939F" w14:textId="77777777" w:rsidR="00592D0F" w:rsidRPr="00856B5A" w:rsidRDefault="00592D0F" w:rsidP="00592D0F">
      <w:pPr>
        <w:pStyle w:val="Betarp"/>
        <w:numPr>
          <w:ilvl w:val="1"/>
          <w:numId w:val="50"/>
        </w:numPr>
        <w:ind w:left="0" w:firstLine="567"/>
        <w:contextualSpacing/>
        <w:jc w:val="both"/>
        <w:rPr>
          <w:lang w:val="lt-LT"/>
        </w:rPr>
      </w:pPr>
      <w:r>
        <w:rPr>
          <w:rStyle w:val="cf01"/>
          <w:rFonts w:asciiTheme="minorHAnsi" w:hAnsiTheme="minorHAnsi" w:cstheme="minorBidi"/>
          <w:sz w:val="21"/>
          <w:szCs w:val="21"/>
          <w:lang w:val="lt-LT"/>
        </w:rPr>
        <w:t xml:space="preserve">Paslaugų teikėjas </w:t>
      </w:r>
      <w:r w:rsidRPr="008FEE96">
        <w:rPr>
          <w:rStyle w:val="cf01"/>
          <w:rFonts w:asciiTheme="minorHAnsi" w:hAnsiTheme="minorHAnsi" w:cstheme="minorBidi"/>
          <w:sz w:val="21"/>
          <w:szCs w:val="21"/>
          <w:lang w:val="lt-LT"/>
        </w:rPr>
        <w:t xml:space="preserve">gali pateikti tik vieną </w:t>
      </w:r>
      <w:r>
        <w:rPr>
          <w:rStyle w:val="cf01"/>
          <w:rFonts w:asciiTheme="minorHAnsi" w:hAnsiTheme="minorHAnsi" w:cstheme="minorBidi"/>
          <w:sz w:val="21"/>
          <w:szCs w:val="21"/>
          <w:lang w:val="lt-LT"/>
        </w:rPr>
        <w:t>p</w:t>
      </w:r>
      <w:r w:rsidRPr="008FEE96">
        <w:rPr>
          <w:rStyle w:val="cf01"/>
          <w:rFonts w:asciiTheme="minorHAnsi" w:hAnsiTheme="minorHAnsi" w:cstheme="minorBidi"/>
          <w:sz w:val="21"/>
          <w:szCs w:val="21"/>
          <w:lang w:val="lt-LT"/>
        </w:rPr>
        <w:t xml:space="preserve">asiūlymą, o jeigu specialiosiose pirkimo sąlygose nurodyta, kad </w:t>
      </w:r>
      <w:r>
        <w:rPr>
          <w:rStyle w:val="cf01"/>
          <w:rFonts w:asciiTheme="minorHAnsi" w:hAnsiTheme="minorHAnsi" w:cstheme="minorBidi"/>
          <w:sz w:val="21"/>
          <w:szCs w:val="21"/>
          <w:lang w:val="lt-LT"/>
        </w:rPr>
        <w:t>p</w:t>
      </w:r>
      <w:r w:rsidRPr="008FEE96">
        <w:rPr>
          <w:rStyle w:val="cf01"/>
          <w:rFonts w:asciiTheme="minorHAnsi" w:hAnsiTheme="minorHAnsi" w:cstheme="minorBidi"/>
          <w:sz w:val="21"/>
          <w:szCs w:val="21"/>
          <w:lang w:val="lt-LT"/>
        </w:rPr>
        <w:t xml:space="preserve">irkimo objektas suskaidytas į dalis, kurių kiekvienai numatoma sudaryti atskirą sutartį, </w:t>
      </w:r>
      <w:r>
        <w:rPr>
          <w:rStyle w:val="cf01"/>
          <w:rFonts w:asciiTheme="minorHAnsi" w:hAnsiTheme="minorHAnsi" w:cstheme="minorBidi"/>
          <w:sz w:val="21"/>
          <w:szCs w:val="21"/>
          <w:lang w:val="lt-LT"/>
        </w:rPr>
        <w:t xml:space="preserve">paslaugų </w:t>
      </w:r>
      <w:r w:rsidRPr="008FEE96">
        <w:rPr>
          <w:rStyle w:val="cf01"/>
          <w:rFonts w:asciiTheme="minorHAnsi" w:hAnsiTheme="minorHAnsi" w:cstheme="minorBidi"/>
          <w:sz w:val="21"/>
          <w:szCs w:val="21"/>
          <w:lang w:val="lt-LT"/>
        </w:rPr>
        <w:t>te</w:t>
      </w:r>
      <w:r>
        <w:rPr>
          <w:rStyle w:val="cf01"/>
          <w:rFonts w:asciiTheme="minorHAnsi" w:hAnsiTheme="minorHAnsi" w:cstheme="minorBidi"/>
          <w:sz w:val="21"/>
          <w:szCs w:val="21"/>
          <w:lang w:val="lt-LT"/>
        </w:rPr>
        <w:t>i</w:t>
      </w:r>
      <w:r w:rsidRPr="008FEE96">
        <w:rPr>
          <w:rStyle w:val="cf01"/>
          <w:rFonts w:asciiTheme="minorHAnsi" w:hAnsiTheme="minorHAnsi" w:cstheme="minorBidi"/>
          <w:sz w:val="21"/>
          <w:szCs w:val="21"/>
          <w:lang w:val="lt-LT"/>
        </w:rPr>
        <w:t xml:space="preserve">kėjas gali pateikti perkančiajai organizacijai po vieną </w:t>
      </w:r>
      <w:r>
        <w:rPr>
          <w:rStyle w:val="cf01"/>
          <w:rFonts w:asciiTheme="minorHAnsi" w:hAnsiTheme="minorHAnsi" w:cstheme="minorBidi"/>
          <w:sz w:val="21"/>
          <w:szCs w:val="21"/>
          <w:lang w:val="lt-LT"/>
        </w:rPr>
        <w:t>p</w:t>
      </w:r>
      <w:r w:rsidRPr="008FEE96">
        <w:rPr>
          <w:rStyle w:val="cf01"/>
          <w:rFonts w:asciiTheme="minorHAnsi" w:hAnsiTheme="minorHAnsi" w:cstheme="minorBidi"/>
          <w:sz w:val="21"/>
          <w:szCs w:val="21"/>
          <w:lang w:val="lt-LT"/>
        </w:rPr>
        <w:t>asiūlymą dėl vienos, kelių ar visų pirkimo objekto dalių, kaip specialiosiose pirkimo sąlygose nurodo perkančioji organizacija.</w:t>
      </w:r>
    </w:p>
    <w:p w14:paraId="5FB10D31" w14:textId="728570BE" w:rsidR="00F42204" w:rsidRPr="00471E3D" w:rsidRDefault="00F42204" w:rsidP="00BB53DA">
      <w:pPr>
        <w:pStyle w:val="Antrat1"/>
        <w:numPr>
          <w:ilvl w:val="0"/>
          <w:numId w:val="9"/>
        </w:numPr>
        <w:tabs>
          <w:tab w:val="left" w:pos="567"/>
        </w:tabs>
        <w:jc w:val="both"/>
        <w:rPr>
          <w:rFonts w:asciiTheme="minorHAnsi" w:hAnsiTheme="minorHAnsi" w:cstheme="minorHAnsi"/>
          <w:color w:val="auto"/>
        </w:rPr>
      </w:pPr>
      <w:bookmarkStart w:id="4" w:name="_Toc91146027"/>
      <w:bookmarkStart w:id="5" w:name="_Toc91146028"/>
      <w:bookmarkStart w:id="6" w:name="_Toc91146029"/>
      <w:bookmarkStart w:id="7" w:name="_Toc91146030"/>
      <w:bookmarkStart w:id="8" w:name="_Toc91146031"/>
      <w:bookmarkStart w:id="9" w:name="_Toc91146032"/>
      <w:bookmarkStart w:id="10" w:name="_Toc91146033"/>
      <w:bookmarkStart w:id="11" w:name="_Toc91146034"/>
      <w:bookmarkStart w:id="12" w:name="_Toc91146035"/>
      <w:bookmarkStart w:id="13" w:name="_Ref38446847"/>
      <w:bookmarkStart w:id="14" w:name="_Ref38446850"/>
      <w:bookmarkStart w:id="15" w:name="_Toc48053161"/>
      <w:bookmarkStart w:id="16" w:name="_Toc134002283"/>
      <w:bookmarkEnd w:id="4"/>
      <w:bookmarkEnd w:id="5"/>
      <w:bookmarkEnd w:id="6"/>
      <w:bookmarkEnd w:id="7"/>
      <w:bookmarkEnd w:id="8"/>
      <w:bookmarkEnd w:id="9"/>
      <w:bookmarkEnd w:id="10"/>
      <w:bookmarkEnd w:id="11"/>
      <w:bookmarkEnd w:id="12"/>
      <w:r w:rsidRPr="00471E3D">
        <w:rPr>
          <w:rFonts w:asciiTheme="minorHAnsi" w:hAnsiTheme="minorHAnsi" w:cstheme="minorHAnsi"/>
          <w:color w:val="auto"/>
        </w:rPr>
        <w:t xml:space="preserve">Perkančiosios organizacijos ir </w:t>
      </w:r>
      <w:r w:rsidR="002140CD">
        <w:rPr>
          <w:rFonts w:asciiTheme="minorHAnsi" w:hAnsiTheme="minorHAnsi" w:cstheme="minorHAnsi"/>
          <w:color w:val="auto"/>
        </w:rPr>
        <w:t xml:space="preserve">paslaugų </w:t>
      </w:r>
      <w:r w:rsidRPr="00471E3D">
        <w:rPr>
          <w:rFonts w:asciiTheme="minorHAnsi" w:hAnsiTheme="minorHAnsi" w:cstheme="minorHAnsi"/>
          <w:color w:val="auto"/>
        </w:rPr>
        <w:t>te</w:t>
      </w:r>
      <w:r w:rsidR="002140CD">
        <w:rPr>
          <w:rFonts w:asciiTheme="minorHAnsi" w:hAnsiTheme="minorHAnsi" w:cstheme="minorHAnsi"/>
          <w:color w:val="auto"/>
        </w:rPr>
        <w:t>i</w:t>
      </w:r>
      <w:r w:rsidRPr="00471E3D">
        <w:rPr>
          <w:rFonts w:asciiTheme="minorHAnsi" w:hAnsiTheme="minorHAnsi" w:cstheme="minorHAnsi"/>
          <w:color w:val="auto"/>
        </w:rPr>
        <w:t>kėjų bendravimo ir keitimosi informacija priemonės</w:t>
      </w:r>
      <w:bookmarkEnd w:id="13"/>
      <w:bookmarkEnd w:id="14"/>
      <w:bookmarkEnd w:id="15"/>
      <w:bookmarkEnd w:id="16"/>
      <w:r w:rsidRPr="00471E3D">
        <w:rPr>
          <w:rFonts w:asciiTheme="minorHAnsi" w:hAnsiTheme="minorHAnsi" w:cstheme="minorHAnsi"/>
          <w:color w:val="auto"/>
        </w:rPr>
        <w:t xml:space="preserve"> </w:t>
      </w:r>
    </w:p>
    <w:p w14:paraId="2653EDB7" w14:textId="5928D146" w:rsidR="00F42204" w:rsidRPr="0036054C" w:rsidRDefault="00F42204" w:rsidP="00F42204">
      <w:pPr>
        <w:pStyle w:val="Sraopastraipa"/>
        <w:numPr>
          <w:ilvl w:val="1"/>
          <w:numId w:val="9"/>
        </w:numPr>
        <w:spacing w:after="120" w:line="20" w:lineRule="atLeast"/>
        <w:ind w:left="0" w:firstLine="567"/>
        <w:jc w:val="both"/>
        <w:rPr>
          <w:rFonts w:cstheme="minorHAnsi"/>
          <w:bCs/>
        </w:rPr>
      </w:pPr>
      <w:r w:rsidRPr="0036054C">
        <w:rPr>
          <w:rFonts w:cstheme="minorHAnsi"/>
        </w:rPr>
        <w:t xml:space="preserve">Informacija apie </w:t>
      </w:r>
      <w:r w:rsidR="009A6403" w:rsidRPr="00140B33">
        <w:t xml:space="preserve">perkančiosios organizacijos darbuotojų arba </w:t>
      </w:r>
      <w:r w:rsidR="00EF3E6C">
        <w:rPr>
          <w:rFonts w:cstheme="minorHAnsi"/>
        </w:rPr>
        <w:t>K</w:t>
      </w:r>
      <w:r w:rsidRPr="0036054C">
        <w:rPr>
          <w:rFonts w:cstheme="minorHAnsi"/>
        </w:rPr>
        <w:t>omisijos nari</w:t>
      </w:r>
      <w:r w:rsidR="009A6403">
        <w:rPr>
          <w:rFonts w:cstheme="minorHAnsi"/>
        </w:rPr>
        <w:t>ų</w:t>
      </w:r>
      <w:r w:rsidRPr="0036054C">
        <w:rPr>
          <w:rFonts w:cstheme="minorHAnsi"/>
        </w:rPr>
        <w:t xml:space="preserve">, kurie įgalioti palaikyti tiesioginį ryšį su </w:t>
      </w:r>
      <w:r w:rsidR="00841F76">
        <w:rPr>
          <w:rFonts w:cstheme="minorHAnsi"/>
        </w:rPr>
        <w:t xml:space="preserve">paslaugų </w:t>
      </w:r>
      <w:r w:rsidRPr="0036054C">
        <w:rPr>
          <w:rFonts w:cstheme="minorHAnsi"/>
        </w:rPr>
        <w:t>te</w:t>
      </w:r>
      <w:r w:rsidR="00841F76">
        <w:rPr>
          <w:rFonts w:cstheme="minorHAnsi"/>
        </w:rPr>
        <w:t>i</w:t>
      </w:r>
      <w:r w:rsidRPr="0036054C">
        <w:rPr>
          <w:rFonts w:cstheme="minorHAnsi"/>
        </w:rPr>
        <w:t xml:space="preserve">kėjais ir gauti iš jų (ne tarpininkų) pranešimus, susijusius su </w:t>
      </w:r>
      <w:r w:rsidR="00037E55">
        <w:rPr>
          <w:rFonts w:cstheme="minorHAnsi"/>
        </w:rPr>
        <w:t>p</w:t>
      </w:r>
      <w:r w:rsidRPr="0036054C">
        <w:rPr>
          <w:rFonts w:cstheme="minorHAnsi"/>
        </w:rPr>
        <w:t xml:space="preserve">irkimo procedūromis, </w:t>
      </w:r>
      <w:r w:rsidR="009A6403">
        <w:rPr>
          <w:rFonts w:cstheme="minorHAnsi"/>
        </w:rPr>
        <w:t xml:space="preserve">kontaktinė informacija </w:t>
      </w:r>
      <w:r w:rsidRPr="0036054C">
        <w:rPr>
          <w:rFonts w:cstheme="minorHAnsi"/>
        </w:rPr>
        <w:t>pateikta skelbim</w:t>
      </w:r>
      <w:r w:rsidR="005F3A2D" w:rsidRPr="0036054C">
        <w:rPr>
          <w:rFonts w:cstheme="minorHAnsi"/>
        </w:rPr>
        <w:t>e</w:t>
      </w:r>
      <w:r w:rsidRPr="0036054C">
        <w:rPr>
          <w:rFonts w:cstheme="minorHAnsi"/>
          <w:szCs w:val="24"/>
        </w:rPr>
        <w:t>.</w:t>
      </w:r>
    </w:p>
    <w:p w14:paraId="7CD341F2" w14:textId="476638E3" w:rsidR="00F42204" w:rsidRPr="0036054C" w:rsidRDefault="00F42204" w:rsidP="00F42204">
      <w:pPr>
        <w:pStyle w:val="Sraopastraipa"/>
        <w:numPr>
          <w:ilvl w:val="1"/>
          <w:numId w:val="9"/>
        </w:numPr>
        <w:spacing w:after="120" w:line="20" w:lineRule="atLeast"/>
        <w:ind w:left="0" w:firstLine="567"/>
        <w:jc w:val="both"/>
        <w:rPr>
          <w:rFonts w:cstheme="minorHAnsi"/>
          <w:szCs w:val="24"/>
        </w:rPr>
      </w:pPr>
      <w:r w:rsidRPr="0036054C">
        <w:rPr>
          <w:rFonts w:cstheme="minorHAnsi"/>
          <w:szCs w:val="24"/>
        </w:rPr>
        <w:t xml:space="preserve">Pirkimo </w:t>
      </w:r>
      <w:r w:rsidR="00BC71F4">
        <w:rPr>
          <w:rFonts w:cstheme="minorHAnsi"/>
          <w:szCs w:val="24"/>
        </w:rPr>
        <w:t>dokumentai</w:t>
      </w:r>
      <w:r w:rsidRPr="0036054C">
        <w:rPr>
          <w:rFonts w:cstheme="minorHAnsi"/>
          <w:szCs w:val="24"/>
        </w:rPr>
        <w:t xml:space="preserve"> ir jų paaiškinimai bei papildymai skelbiami CVP IS adresu </w:t>
      </w:r>
      <w:hyperlink r:id="rId14" w:history="1">
        <w:r w:rsidR="004458DB" w:rsidRPr="001D653F">
          <w:rPr>
            <w:rStyle w:val="Hipersaitas"/>
            <w:color w:val="0070C0"/>
          </w:rPr>
          <w:t>https://viesiejipirkimai.lt</w:t>
        </w:r>
      </w:hyperlink>
      <w:r w:rsidR="004458DB" w:rsidRPr="2F180F3F">
        <w:t>.</w:t>
      </w:r>
      <w:r w:rsidRPr="0036054C">
        <w:rPr>
          <w:rFonts w:cstheme="minorHAnsi"/>
          <w:szCs w:val="24"/>
        </w:rPr>
        <w:t xml:space="preserve"> Perkančioji organizacija neteikia </w:t>
      </w:r>
      <w:r w:rsidR="00841F76">
        <w:rPr>
          <w:rFonts w:cstheme="minorHAnsi"/>
          <w:szCs w:val="24"/>
        </w:rPr>
        <w:t xml:space="preserve">paslaugų </w:t>
      </w:r>
      <w:r w:rsidRPr="0036054C">
        <w:rPr>
          <w:rFonts w:cstheme="minorHAnsi"/>
          <w:szCs w:val="24"/>
        </w:rPr>
        <w:t>te</w:t>
      </w:r>
      <w:r w:rsidR="00841F76">
        <w:rPr>
          <w:rFonts w:cstheme="minorHAnsi"/>
          <w:szCs w:val="24"/>
        </w:rPr>
        <w:t>i</w:t>
      </w:r>
      <w:r w:rsidRPr="0036054C">
        <w:rPr>
          <w:rFonts w:cstheme="minorHAnsi"/>
          <w:szCs w:val="24"/>
        </w:rPr>
        <w:t xml:space="preserve">kėjams </w:t>
      </w:r>
      <w:r w:rsidR="00037E55">
        <w:rPr>
          <w:rFonts w:cstheme="minorHAnsi"/>
          <w:szCs w:val="24"/>
        </w:rPr>
        <w:t>p</w:t>
      </w:r>
      <w:r w:rsidRPr="0036054C">
        <w:rPr>
          <w:rFonts w:cstheme="minorHAnsi"/>
          <w:szCs w:val="24"/>
        </w:rPr>
        <w:t xml:space="preserve">irkimo dokumentų popierinio varianto. </w:t>
      </w:r>
      <w:r w:rsidR="00841F76">
        <w:rPr>
          <w:rFonts w:cstheme="minorHAnsi"/>
          <w:szCs w:val="24"/>
        </w:rPr>
        <w:t>Paslaugų tei</w:t>
      </w:r>
      <w:r w:rsidRPr="0036054C">
        <w:rPr>
          <w:rFonts w:cstheme="minorHAnsi"/>
          <w:szCs w:val="24"/>
        </w:rPr>
        <w:t xml:space="preserve">kėjai </w:t>
      </w:r>
      <w:r w:rsidR="009158EB" w:rsidRPr="0036054C">
        <w:rPr>
          <w:rFonts w:cstheme="minorHAnsi"/>
          <w:szCs w:val="24"/>
        </w:rPr>
        <w:t>tur</w:t>
      </w:r>
      <w:r w:rsidR="009158EB">
        <w:rPr>
          <w:rFonts w:cstheme="minorHAnsi"/>
          <w:szCs w:val="24"/>
        </w:rPr>
        <w:t>i</w:t>
      </w:r>
      <w:r w:rsidR="009158EB" w:rsidRPr="0036054C">
        <w:rPr>
          <w:rFonts w:cstheme="minorHAnsi"/>
          <w:szCs w:val="24"/>
        </w:rPr>
        <w:t xml:space="preserve"> </w:t>
      </w:r>
      <w:r w:rsidRPr="0036054C">
        <w:rPr>
          <w:rFonts w:cstheme="minorHAnsi"/>
          <w:szCs w:val="24"/>
        </w:rPr>
        <w:t xml:space="preserve">atidžiai stebėti CVP IS talpinamus </w:t>
      </w:r>
      <w:r w:rsidR="00073742">
        <w:rPr>
          <w:rFonts w:cstheme="minorHAnsi"/>
          <w:szCs w:val="24"/>
        </w:rPr>
        <w:t>p</w:t>
      </w:r>
      <w:r w:rsidRPr="0036054C">
        <w:rPr>
          <w:rFonts w:cstheme="minorHAnsi"/>
          <w:szCs w:val="24"/>
        </w:rPr>
        <w:t xml:space="preserve">irkimo </w:t>
      </w:r>
      <w:r w:rsidR="00C65834">
        <w:rPr>
          <w:rFonts w:cstheme="minorHAnsi"/>
          <w:szCs w:val="24"/>
        </w:rPr>
        <w:t>dokumentų</w:t>
      </w:r>
      <w:r w:rsidR="00C65834" w:rsidRPr="0036054C">
        <w:rPr>
          <w:rFonts w:cstheme="minorHAnsi"/>
          <w:szCs w:val="24"/>
        </w:rPr>
        <w:t xml:space="preserve"> </w:t>
      </w:r>
      <w:r w:rsidRPr="0036054C">
        <w:rPr>
          <w:rFonts w:cstheme="minorHAnsi"/>
          <w:szCs w:val="24"/>
        </w:rPr>
        <w:t>paaiškinimus bei papildymus</w:t>
      </w:r>
      <w:r w:rsidR="00201D86">
        <w:rPr>
          <w:rFonts w:cstheme="minorHAnsi"/>
          <w:szCs w:val="24"/>
        </w:rPr>
        <w:t>, per CVP IS gautus pranešimus</w:t>
      </w:r>
      <w:r w:rsidRPr="0036054C">
        <w:rPr>
          <w:rFonts w:cstheme="minorHAnsi"/>
          <w:szCs w:val="24"/>
        </w:rPr>
        <w:t>.</w:t>
      </w:r>
    </w:p>
    <w:p w14:paraId="4F95D128" w14:textId="64BA9A7C" w:rsidR="00F42204" w:rsidRPr="0036054C" w:rsidRDefault="00F42204" w:rsidP="00F42204">
      <w:pPr>
        <w:pStyle w:val="Sraopastraipa"/>
        <w:numPr>
          <w:ilvl w:val="1"/>
          <w:numId w:val="9"/>
        </w:numPr>
        <w:spacing w:after="120" w:line="20" w:lineRule="atLeast"/>
        <w:ind w:left="0" w:firstLine="567"/>
        <w:jc w:val="both"/>
        <w:rPr>
          <w:rFonts w:cstheme="minorHAnsi"/>
          <w:bCs/>
        </w:rPr>
      </w:pPr>
      <w:r w:rsidRPr="0036054C">
        <w:rPr>
          <w:rFonts w:cstheme="minorHAnsi"/>
          <w:szCs w:val="24"/>
        </w:rPr>
        <w:t xml:space="preserve">Pirkime gali dalyvauti </w:t>
      </w:r>
      <w:r w:rsidR="002B0DE8">
        <w:rPr>
          <w:rFonts w:cstheme="minorHAnsi"/>
          <w:szCs w:val="24"/>
        </w:rPr>
        <w:t xml:space="preserve">ir </w:t>
      </w:r>
      <w:r w:rsidR="00161291">
        <w:rPr>
          <w:rFonts w:cstheme="minorHAnsi"/>
          <w:szCs w:val="24"/>
        </w:rPr>
        <w:t>p</w:t>
      </w:r>
      <w:r w:rsidR="000F73F6">
        <w:rPr>
          <w:rFonts w:cstheme="minorHAnsi"/>
          <w:szCs w:val="24"/>
        </w:rPr>
        <w:t xml:space="preserve">asiūlymus gali pateikti </w:t>
      </w:r>
      <w:r w:rsidRPr="0036054C">
        <w:rPr>
          <w:rFonts w:cstheme="minorHAnsi"/>
          <w:szCs w:val="24"/>
        </w:rPr>
        <w:t xml:space="preserve">tik CVP IS registruoti </w:t>
      </w:r>
      <w:r w:rsidR="00841F76">
        <w:rPr>
          <w:rFonts w:cstheme="minorHAnsi"/>
          <w:szCs w:val="24"/>
        </w:rPr>
        <w:t xml:space="preserve">paslaugų </w:t>
      </w:r>
      <w:r w:rsidRPr="0036054C">
        <w:rPr>
          <w:rFonts w:cstheme="minorHAnsi"/>
          <w:szCs w:val="24"/>
        </w:rPr>
        <w:t>te</w:t>
      </w:r>
      <w:r w:rsidR="00841F76">
        <w:rPr>
          <w:rFonts w:cstheme="minorHAnsi"/>
          <w:szCs w:val="24"/>
        </w:rPr>
        <w:t>i</w:t>
      </w:r>
      <w:r w:rsidRPr="0036054C">
        <w:rPr>
          <w:rFonts w:cstheme="minorHAnsi"/>
          <w:szCs w:val="24"/>
        </w:rPr>
        <w:t xml:space="preserve">kėjai. </w:t>
      </w:r>
      <w:r w:rsidR="00841F76">
        <w:rPr>
          <w:rFonts w:cstheme="minorHAnsi"/>
          <w:szCs w:val="24"/>
        </w:rPr>
        <w:t>Paslaugų tei</w:t>
      </w:r>
      <w:r w:rsidRPr="0036054C">
        <w:rPr>
          <w:rFonts w:cstheme="minorHAnsi"/>
          <w:szCs w:val="24"/>
        </w:rPr>
        <w:t>kėjai gali užsiregistruoti CVP IS adresu</w:t>
      </w:r>
      <w:r w:rsidR="004414F0">
        <w:rPr>
          <w:rFonts w:cstheme="minorHAnsi"/>
          <w:szCs w:val="24"/>
        </w:rPr>
        <w:t xml:space="preserve"> </w:t>
      </w:r>
      <w:hyperlink r:id="rId15" w:history="1">
        <w:r w:rsidR="004414F0" w:rsidRPr="003644B7">
          <w:rPr>
            <w:rStyle w:val="Hipersaitas"/>
            <w:rFonts w:cstheme="minorHAnsi"/>
            <w:color w:val="0070C0"/>
          </w:rPr>
          <w:t>https://viesiejipirkimai.lt</w:t>
        </w:r>
      </w:hyperlink>
      <w:r w:rsidRPr="0036054C">
        <w:rPr>
          <w:rFonts w:cstheme="minorHAnsi"/>
          <w:szCs w:val="24"/>
        </w:rPr>
        <w:t>.</w:t>
      </w:r>
    </w:p>
    <w:p w14:paraId="4185C944" w14:textId="64A3E54C" w:rsidR="00F42204" w:rsidRPr="0036054C" w:rsidRDefault="00F42204" w:rsidP="00F42204">
      <w:pPr>
        <w:pStyle w:val="Sraopastraipa"/>
        <w:numPr>
          <w:ilvl w:val="1"/>
          <w:numId w:val="9"/>
        </w:numPr>
        <w:spacing w:after="120" w:line="20" w:lineRule="atLeast"/>
        <w:ind w:left="0" w:firstLine="567"/>
        <w:jc w:val="both"/>
        <w:rPr>
          <w:rFonts w:cstheme="minorHAnsi"/>
          <w:bCs/>
        </w:rPr>
      </w:pPr>
      <w:r w:rsidRPr="0036054C">
        <w:rPr>
          <w:rFonts w:cstheme="minorHAnsi"/>
          <w:bCs/>
        </w:rPr>
        <w:t xml:space="preserve">Perkančiosios organizacijos ir </w:t>
      </w:r>
      <w:r w:rsidR="00841F76">
        <w:rPr>
          <w:rFonts w:cstheme="minorHAnsi"/>
          <w:bCs/>
        </w:rPr>
        <w:t xml:space="preserve">paslaugų </w:t>
      </w:r>
      <w:r w:rsidRPr="0036054C">
        <w:rPr>
          <w:rFonts w:cstheme="minorHAnsi"/>
          <w:bCs/>
        </w:rPr>
        <w:t>te</w:t>
      </w:r>
      <w:r w:rsidR="00841F76">
        <w:rPr>
          <w:rFonts w:cstheme="minorHAnsi"/>
          <w:bCs/>
        </w:rPr>
        <w:t>i</w:t>
      </w:r>
      <w:r w:rsidRPr="0036054C">
        <w:rPr>
          <w:rFonts w:cstheme="minorHAnsi"/>
          <w:bCs/>
        </w:rPr>
        <w:t>kėjų bendravimas ir keitimasis informacija</w:t>
      </w:r>
      <w:r w:rsidRPr="0036054C">
        <w:rPr>
          <w:rFonts w:cstheme="minorHAnsi"/>
          <w:bCs/>
          <w:color w:val="00B050"/>
        </w:rPr>
        <w:t xml:space="preserve"> </w:t>
      </w:r>
      <w:r w:rsidRPr="0036054C">
        <w:rPr>
          <w:rFonts w:cstheme="minorHAnsi"/>
          <w:bCs/>
        </w:rPr>
        <w:t>vyksta naudojantis CVP IS priemonėmis, išskyrus:</w:t>
      </w:r>
    </w:p>
    <w:p w14:paraId="44871875" w14:textId="54CBDF51" w:rsidR="00F42204" w:rsidRPr="00073742" w:rsidRDefault="00F42204" w:rsidP="005F3A2D">
      <w:pPr>
        <w:pStyle w:val="Sraopastraipa"/>
        <w:numPr>
          <w:ilvl w:val="2"/>
          <w:numId w:val="9"/>
        </w:numPr>
        <w:spacing w:after="120" w:line="20" w:lineRule="atLeast"/>
        <w:ind w:left="0" w:firstLine="567"/>
        <w:jc w:val="both"/>
        <w:rPr>
          <w:rFonts w:cstheme="minorHAnsi"/>
          <w:bCs/>
        </w:rPr>
      </w:pPr>
      <w:r w:rsidRPr="0036054C">
        <w:rPr>
          <w:rFonts w:cstheme="minorHAnsi"/>
        </w:rPr>
        <w:t xml:space="preserve">jeigu mobilizacijos, karo ar nepaprastosios padėties atveju yra CVP IS pažeidimų, dėl kurių negalimas perkančiosios organizacijos ir </w:t>
      </w:r>
      <w:r w:rsidR="00841F76">
        <w:rPr>
          <w:rFonts w:cstheme="minorHAnsi"/>
        </w:rPr>
        <w:t xml:space="preserve">paslaugų </w:t>
      </w:r>
      <w:r w:rsidRPr="0036054C">
        <w:rPr>
          <w:rFonts w:cstheme="minorHAnsi"/>
        </w:rPr>
        <w:t>te</w:t>
      </w:r>
      <w:r w:rsidR="00841F76">
        <w:rPr>
          <w:rFonts w:cstheme="minorHAnsi"/>
        </w:rPr>
        <w:t>i</w:t>
      </w:r>
      <w:r w:rsidRPr="0036054C">
        <w:rPr>
          <w:rFonts w:cstheme="minorHAnsi"/>
        </w:rPr>
        <w:t>kėjo bendravimas ir keitimasis informacija naudojantis CVP IS;</w:t>
      </w:r>
    </w:p>
    <w:p w14:paraId="4E22145D" w14:textId="7042FE26" w:rsidR="00073742" w:rsidRPr="0036054C" w:rsidRDefault="00073742" w:rsidP="005F3A2D">
      <w:pPr>
        <w:pStyle w:val="Sraopastraipa"/>
        <w:numPr>
          <w:ilvl w:val="2"/>
          <w:numId w:val="9"/>
        </w:numPr>
        <w:spacing w:after="120" w:line="20" w:lineRule="atLeast"/>
        <w:ind w:left="0" w:firstLine="567"/>
        <w:jc w:val="both"/>
        <w:rPr>
          <w:rFonts w:cstheme="minorHAnsi"/>
          <w:bCs/>
        </w:rPr>
      </w:pPr>
      <w:r w:rsidRPr="00140B33">
        <w:rPr>
          <w:color w:val="000000" w:themeColor="text1"/>
        </w:rPr>
        <w:t>jei dėl pirkimo pobūdžio perkančiajai organizacijai reikia naudoti specialių informacinių sistemų priemones ir įrangą, kurios nėra visuotinai naudojamos</w:t>
      </w:r>
      <w:r>
        <w:rPr>
          <w:color w:val="000000" w:themeColor="text1"/>
        </w:rPr>
        <w:t>.</w:t>
      </w:r>
    </w:p>
    <w:p w14:paraId="31D96394" w14:textId="5BBE83B2" w:rsidR="00073742" w:rsidRDefault="00073742" w:rsidP="002532C8">
      <w:pPr>
        <w:pStyle w:val="Sraopastraipa"/>
        <w:numPr>
          <w:ilvl w:val="1"/>
          <w:numId w:val="9"/>
        </w:numPr>
        <w:spacing w:line="240" w:lineRule="auto"/>
        <w:ind w:left="0" w:firstLine="567"/>
        <w:jc w:val="both"/>
        <w:rPr>
          <w:rFonts w:cstheme="minorHAnsi"/>
          <w:bCs/>
        </w:rPr>
      </w:pPr>
      <w:r>
        <w:rPr>
          <w:rFonts w:cstheme="minorHAnsi"/>
        </w:rPr>
        <w:t>P</w:t>
      </w:r>
      <w:r w:rsidRPr="0036054C">
        <w:rPr>
          <w:rFonts w:cstheme="minorHAnsi"/>
        </w:rPr>
        <w:t xml:space="preserve">asirašant ar nutraukiant, vykdant ar keičiant </w:t>
      </w:r>
      <w:r>
        <w:rPr>
          <w:rFonts w:cstheme="minorHAnsi"/>
        </w:rPr>
        <w:t>s</w:t>
      </w:r>
      <w:r w:rsidRPr="0036054C">
        <w:rPr>
          <w:rFonts w:cstheme="minorHAnsi"/>
        </w:rPr>
        <w:t>utartis, perkančio</w:t>
      </w:r>
      <w:r w:rsidR="005C3D37">
        <w:rPr>
          <w:rFonts w:cstheme="minorHAnsi"/>
        </w:rPr>
        <w:t>sios</w:t>
      </w:r>
      <w:r w:rsidRPr="0036054C">
        <w:rPr>
          <w:rFonts w:cstheme="minorHAnsi"/>
        </w:rPr>
        <w:t xml:space="preserve"> organizacij</w:t>
      </w:r>
      <w:r w:rsidR="005C3D37">
        <w:rPr>
          <w:rFonts w:cstheme="minorHAnsi"/>
        </w:rPr>
        <w:t xml:space="preserve">os ir </w:t>
      </w:r>
      <w:r w:rsidR="00841F76">
        <w:rPr>
          <w:rFonts w:cstheme="minorHAnsi"/>
        </w:rPr>
        <w:t xml:space="preserve">paslaugų </w:t>
      </w:r>
      <w:r w:rsidR="005C3D37">
        <w:rPr>
          <w:rFonts w:cstheme="minorHAnsi"/>
        </w:rPr>
        <w:t>te</w:t>
      </w:r>
      <w:r w:rsidR="00841F76">
        <w:rPr>
          <w:rFonts w:cstheme="minorHAnsi"/>
        </w:rPr>
        <w:t>i</w:t>
      </w:r>
      <w:r w:rsidR="005C3D37">
        <w:rPr>
          <w:rFonts w:cstheme="minorHAnsi"/>
        </w:rPr>
        <w:t xml:space="preserve">kėjo </w:t>
      </w:r>
      <w:r w:rsidRPr="0036054C">
        <w:rPr>
          <w:rFonts w:cstheme="minorHAnsi"/>
        </w:rPr>
        <w:t>bendravim</w:t>
      </w:r>
      <w:r w:rsidR="005C3D37">
        <w:rPr>
          <w:rFonts w:cstheme="minorHAnsi"/>
        </w:rPr>
        <w:t xml:space="preserve">as ir keitimasis informacija gali vykti ne CVP IS </w:t>
      </w:r>
      <w:r w:rsidRPr="0036054C">
        <w:rPr>
          <w:rFonts w:cstheme="minorHAnsi"/>
        </w:rPr>
        <w:t>priemon</w:t>
      </w:r>
      <w:r w:rsidR="005C3D37">
        <w:rPr>
          <w:rFonts w:cstheme="minorHAnsi"/>
        </w:rPr>
        <w:t>ėmis.</w:t>
      </w:r>
      <w:r w:rsidRPr="0036054C">
        <w:rPr>
          <w:rFonts w:cstheme="minorHAnsi"/>
          <w:bCs/>
        </w:rPr>
        <w:t xml:space="preserve"> </w:t>
      </w:r>
    </w:p>
    <w:p w14:paraId="62467139" w14:textId="0754A871" w:rsidR="00FC757D" w:rsidRDefault="0041281F" w:rsidP="002532C8">
      <w:pPr>
        <w:pStyle w:val="Sraopastraipa"/>
        <w:numPr>
          <w:ilvl w:val="1"/>
          <w:numId w:val="9"/>
        </w:numPr>
        <w:spacing w:line="240" w:lineRule="auto"/>
        <w:ind w:left="0" w:firstLine="567"/>
        <w:jc w:val="both"/>
        <w:rPr>
          <w:rFonts w:cstheme="minorHAnsi"/>
          <w:bCs/>
        </w:rPr>
      </w:pPr>
      <w:r w:rsidRPr="001B2343">
        <w:rPr>
          <w:rFonts w:cstheme="minorHAnsi"/>
          <w:bCs/>
        </w:rPr>
        <w:t>Pasiūlymai teikiami CVP IS priemonėmis. Instrukcija</w:t>
      </w:r>
      <w:r w:rsidRPr="0036054C">
        <w:rPr>
          <w:rFonts w:cstheme="minorHAnsi"/>
          <w:bCs/>
        </w:rPr>
        <w:t xml:space="preserve"> kaip pateikti </w:t>
      </w:r>
      <w:r w:rsidR="002E43A7">
        <w:rPr>
          <w:rFonts w:cstheme="minorHAnsi"/>
          <w:bCs/>
        </w:rPr>
        <w:t>p</w:t>
      </w:r>
      <w:r w:rsidRPr="0036054C">
        <w:rPr>
          <w:rFonts w:cstheme="minorHAnsi"/>
          <w:bCs/>
        </w:rPr>
        <w:t>asiūlymą skelbiama Viešųjų pirkimų tarnybos interneto svetainėje</w:t>
      </w:r>
      <w:r w:rsidRPr="0036054C">
        <w:rPr>
          <w:rStyle w:val="Puslapioinaosnuoroda"/>
          <w:rFonts w:cstheme="minorHAnsi"/>
          <w:bCs/>
        </w:rPr>
        <w:footnoteReference w:id="2"/>
      </w:r>
      <w:r w:rsidRPr="0036054C">
        <w:rPr>
          <w:rFonts w:cstheme="minorHAnsi"/>
          <w:bCs/>
        </w:rPr>
        <w:t xml:space="preserve">. </w:t>
      </w:r>
    </w:p>
    <w:p w14:paraId="40AC0B8F" w14:textId="2E89A9A5" w:rsidR="0041281F" w:rsidRPr="0036054C" w:rsidRDefault="0041281F" w:rsidP="00D17C2E">
      <w:pPr>
        <w:pStyle w:val="Sraopastraipa"/>
        <w:numPr>
          <w:ilvl w:val="1"/>
          <w:numId w:val="9"/>
        </w:numPr>
        <w:spacing w:line="240" w:lineRule="auto"/>
        <w:ind w:left="0" w:firstLine="567"/>
        <w:jc w:val="both"/>
        <w:rPr>
          <w:rFonts w:cstheme="minorHAnsi"/>
          <w:bCs/>
        </w:rPr>
      </w:pPr>
      <w:r w:rsidRPr="0036054C">
        <w:rPr>
          <w:rFonts w:cstheme="minorHAnsi"/>
          <w:bCs/>
        </w:rPr>
        <w:lastRenderedPageBreak/>
        <w:t>Pasiūlymai pateikti CVP IS susirašinėjimo priemonėmis</w:t>
      </w:r>
      <w:r w:rsidR="002C5213">
        <w:rPr>
          <w:rFonts w:cstheme="minorHAnsi"/>
          <w:bCs/>
        </w:rPr>
        <w:t xml:space="preserve"> nesilaikant </w:t>
      </w:r>
      <w:r w:rsidR="00706747">
        <w:rPr>
          <w:rFonts w:cstheme="minorHAnsi"/>
          <w:bCs/>
        </w:rPr>
        <w:t>b</w:t>
      </w:r>
      <w:r w:rsidR="002C5213">
        <w:rPr>
          <w:rFonts w:cstheme="minorHAnsi"/>
          <w:bCs/>
        </w:rPr>
        <w:t xml:space="preserve">endrųjų </w:t>
      </w:r>
      <w:r w:rsidR="00352D37" w:rsidRPr="00EB225B">
        <w:rPr>
          <w:rFonts w:cstheme="minorHAnsi"/>
          <w:bCs/>
        </w:rPr>
        <w:t xml:space="preserve">pirkimo </w:t>
      </w:r>
      <w:r w:rsidR="00867299" w:rsidRPr="00EB225B">
        <w:rPr>
          <w:rFonts w:cstheme="minorHAnsi"/>
          <w:bCs/>
        </w:rPr>
        <w:t>sąlygų 4.</w:t>
      </w:r>
      <w:r w:rsidR="00EB225B" w:rsidRPr="00EB225B">
        <w:rPr>
          <w:rFonts w:cstheme="minorHAnsi"/>
          <w:bCs/>
        </w:rPr>
        <w:t>6</w:t>
      </w:r>
      <w:r w:rsidR="00DA0581" w:rsidRPr="00EB225B">
        <w:rPr>
          <w:rFonts w:cstheme="minorHAnsi"/>
          <w:bCs/>
        </w:rPr>
        <w:t xml:space="preserve"> </w:t>
      </w:r>
      <w:r w:rsidR="00647CFD" w:rsidRPr="00EB225B">
        <w:rPr>
          <w:rFonts w:cstheme="minorHAnsi"/>
          <w:bCs/>
        </w:rPr>
        <w:t>papunkčio</w:t>
      </w:r>
      <w:r w:rsidR="00647CFD">
        <w:rPr>
          <w:rFonts w:cstheme="minorHAnsi"/>
          <w:bCs/>
        </w:rPr>
        <w:t xml:space="preserve"> </w:t>
      </w:r>
      <w:r w:rsidR="007A289C">
        <w:rPr>
          <w:rFonts w:cstheme="minorHAnsi"/>
          <w:bCs/>
        </w:rPr>
        <w:t xml:space="preserve">ir (ar) </w:t>
      </w:r>
      <w:r w:rsidR="00706747">
        <w:rPr>
          <w:rFonts w:cstheme="minorHAnsi"/>
          <w:bCs/>
        </w:rPr>
        <w:t>s</w:t>
      </w:r>
      <w:r w:rsidR="007A289C">
        <w:rPr>
          <w:rFonts w:cstheme="minorHAnsi"/>
          <w:bCs/>
        </w:rPr>
        <w:t xml:space="preserve">pecialiosiose </w:t>
      </w:r>
      <w:r w:rsidR="00352D37">
        <w:rPr>
          <w:rFonts w:cstheme="minorHAnsi"/>
          <w:bCs/>
        </w:rPr>
        <w:t xml:space="preserve">pirkimo </w:t>
      </w:r>
      <w:r w:rsidR="007A289C">
        <w:rPr>
          <w:rFonts w:cstheme="minorHAnsi"/>
          <w:bCs/>
        </w:rPr>
        <w:t xml:space="preserve">sąlygose </w:t>
      </w:r>
      <w:r w:rsidR="00DF2432">
        <w:rPr>
          <w:rFonts w:cstheme="minorHAnsi"/>
          <w:bCs/>
        </w:rPr>
        <w:t xml:space="preserve">jų </w:t>
      </w:r>
      <w:r w:rsidR="009D5AA9">
        <w:rPr>
          <w:rFonts w:cstheme="minorHAnsi"/>
          <w:bCs/>
        </w:rPr>
        <w:t>nustatytos teikimo tvarkos</w:t>
      </w:r>
      <w:r w:rsidRPr="0036054C">
        <w:rPr>
          <w:rFonts w:cstheme="minorHAnsi"/>
          <w:bCs/>
        </w:rPr>
        <w:t xml:space="preserve">, bus laikomi negautais ir nebus vertinami. </w:t>
      </w:r>
      <w:r w:rsidR="00916D72">
        <w:rPr>
          <w:rFonts w:cstheme="minorHAnsi"/>
          <w:bCs/>
        </w:rPr>
        <w:t>P</w:t>
      </w:r>
      <w:r w:rsidRPr="0036054C">
        <w:rPr>
          <w:rFonts w:cstheme="minorHAnsi"/>
          <w:bCs/>
        </w:rPr>
        <w:t xml:space="preserve">asiūlymai pateikti ne CVP IS priemonėmis (pvz. popierinėje laikmenoje vokuose) bus grąžinami </w:t>
      </w:r>
      <w:r w:rsidR="00841F76">
        <w:rPr>
          <w:rFonts w:cstheme="minorHAnsi"/>
          <w:bCs/>
        </w:rPr>
        <w:t xml:space="preserve">paslaugų </w:t>
      </w:r>
      <w:r w:rsidRPr="0036054C">
        <w:rPr>
          <w:rFonts w:cstheme="minorHAnsi"/>
          <w:bCs/>
        </w:rPr>
        <w:t>te</w:t>
      </w:r>
      <w:r w:rsidR="00841F76">
        <w:rPr>
          <w:rFonts w:cstheme="minorHAnsi"/>
          <w:bCs/>
        </w:rPr>
        <w:t>i</w:t>
      </w:r>
      <w:r w:rsidRPr="0036054C">
        <w:rPr>
          <w:rFonts w:cstheme="minorHAnsi"/>
          <w:bCs/>
        </w:rPr>
        <w:t>kėjams, bus laikomi negautais ir nebus vertinami.</w:t>
      </w:r>
    </w:p>
    <w:p w14:paraId="3D7D092A" w14:textId="67DE2A99" w:rsidR="00F42204" w:rsidRPr="00471E3D" w:rsidRDefault="00F42204" w:rsidP="005B08B2">
      <w:pPr>
        <w:pStyle w:val="Antrat1"/>
        <w:numPr>
          <w:ilvl w:val="0"/>
          <w:numId w:val="9"/>
        </w:numPr>
        <w:tabs>
          <w:tab w:val="left" w:pos="567"/>
        </w:tabs>
        <w:spacing w:line="20" w:lineRule="atLeast"/>
        <w:contextualSpacing/>
        <w:rPr>
          <w:rFonts w:asciiTheme="minorHAnsi" w:hAnsiTheme="minorHAnsi" w:cstheme="minorHAnsi"/>
          <w:color w:val="auto"/>
        </w:rPr>
      </w:pPr>
      <w:bookmarkStart w:id="17" w:name="_Ref38446835"/>
      <w:bookmarkStart w:id="18" w:name="_Toc48053162"/>
      <w:bookmarkStart w:id="19" w:name="_Toc134002284"/>
      <w:r w:rsidRPr="00471E3D">
        <w:rPr>
          <w:rFonts w:asciiTheme="minorHAnsi" w:hAnsiTheme="minorHAnsi" w:cstheme="minorHAnsi"/>
          <w:color w:val="auto"/>
        </w:rPr>
        <w:t xml:space="preserve">Pirkimo </w:t>
      </w:r>
      <w:r w:rsidR="00922B48">
        <w:rPr>
          <w:rFonts w:asciiTheme="minorHAnsi" w:hAnsiTheme="minorHAnsi" w:cstheme="minorHAnsi"/>
          <w:color w:val="auto"/>
        </w:rPr>
        <w:t>dokumentų</w:t>
      </w:r>
      <w:r w:rsidRPr="00471E3D">
        <w:rPr>
          <w:rFonts w:asciiTheme="minorHAnsi" w:hAnsiTheme="minorHAnsi" w:cstheme="minorHAnsi"/>
          <w:color w:val="auto"/>
        </w:rPr>
        <w:t xml:space="preserve"> paaiškinimai ir patikslinimai</w:t>
      </w:r>
      <w:bookmarkEnd w:id="17"/>
      <w:bookmarkEnd w:id="18"/>
      <w:bookmarkEnd w:id="19"/>
      <w:r w:rsidRPr="00471E3D">
        <w:rPr>
          <w:rFonts w:asciiTheme="minorHAnsi" w:hAnsiTheme="minorHAnsi" w:cstheme="minorHAnsi"/>
          <w:color w:val="auto"/>
        </w:rPr>
        <w:t xml:space="preserve"> </w:t>
      </w:r>
    </w:p>
    <w:p w14:paraId="00D5666E" w14:textId="3520274D" w:rsidR="00F42204" w:rsidRPr="0036054C" w:rsidRDefault="00603DC2" w:rsidP="00F42204">
      <w:pPr>
        <w:pStyle w:val="Sraopastraipa"/>
        <w:numPr>
          <w:ilvl w:val="1"/>
          <w:numId w:val="9"/>
        </w:numPr>
        <w:spacing w:after="0" w:line="20" w:lineRule="atLeast"/>
        <w:ind w:left="0" w:firstLine="567"/>
        <w:jc w:val="both"/>
        <w:rPr>
          <w:rFonts w:cstheme="minorHAnsi"/>
          <w:iCs/>
        </w:rPr>
      </w:pPr>
      <w:bookmarkStart w:id="20" w:name="_Ref37253797"/>
      <w:r>
        <w:rPr>
          <w:rFonts w:cstheme="minorHAnsi"/>
        </w:rPr>
        <w:t>Paslaugų tei</w:t>
      </w:r>
      <w:r w:rsidR="00F42204" w:rsidRPr="0036054C">
        <w:rPr>
          <w:rFonts w:cstheme="minorHAnsi"/>
        </w:rPr>
        <w:t xml:space="preserve">kėjai </w:t>
      </w:r>
      <w:r w:rsidR="00B0503F">
        <w:rPr>
          <w:rFonts w:cstheme="minorHAnsi"/>
        </w:rPr>
        <w:t>b</w:t>
      </w:r>
      <w:r w:rsidR="00F42204" w:rsidRPr="0036054C">
        <w:rPr>
          <w:rFonts w:cstheme="minorHAnsi"/>
        </w:rPr>
        <w:t xml:space="preserve">endrųjų </w:t>
      </w:r>
      <w:r w:rsidR="00352D37">
        <w:rPr>
          <w:rFonts w:cstheme="minorHAnsi"/>
        </w:rPr>
        <w:t xml:space="preserve">pirkimo </w:t>
      </w:r>
      <w:r w:rsidR="00F42204" w:rsidRPr="0036054C">
        <w:rPr>
          <w:rFonts w:cstheme="minorHAnsi"/>
        </w:rPr>
        <w:t>sąlygų</w:t>
      </w:r>
      <w:r w:rsidR="0026387A" w:rsidRPr="0036054C">
        <w:rPr>
          <w:rFonts w:cstheme="minorHAnsi"/>
        </w:rPr>
        <w:t xml:space="preserve"> </w:t>
      </w:r>
      <w:r w:rsidR="00775970" w:rsidRPr="00B0503F">
        <w:rPr>
          <w:rFonts w:cstheme="minorHAnsi"/>
        </w:rPr>
        <w:t>4</w:t>
      </w:r>
      <w:r w:rsidR="00775970">
        <w:rPr>
          <w:rFonts w:cstheme="minorHAnsi"/>
        </w:rPr>
        <w:t xml:space="preserve"> </w:t>
      </w:r>
      <w:r w:rsidR="0026387A" w:rsidRPr="0036054C">
        <w:rPr>
          <w:rFonts w:cstheme="minorHAnsi"/>
        </w:rPr>
        <w:t>s</w:t>
      </w:r>
      <w:r w:rsidR="00F42204" w:rsidRPr="0036054C">
        <w:rPr>
          <w:rFonts w:cstheme="minorHAnsi"/>
        </w:rPr>
        <w:t>kyriuje</w:t>
      </w:r>
      <w:r w:rsidR="00F42204" w:rsidRPr="0036054C">
        <w:rPr>
          <w:rFonts w:cstheme="minorHAnsi"/>
          <w:color w:val="0070C0"/>
        </w:rPr>
        <w:t xml:space="preserve"> </w:t>
      </w:r>
      <w:r w:rsidR="00F42204" w:rsidRPr="00CE351F">
        <w:rPr>
          <w:rFonts w:cstheme="minorHAnsi"/>
        </w:rPr>
        <w:t xml:space="preserve">„Perkančiosios organizacijos ir </w:t>
      </w:r>
      <w:r>
        <w:rPr>
          <w:rFonts w:cstheme="minorHAnsi"/>
        </w:rPr>
        <w:t xml:space="preserve">paslaugų </w:t>
      </w:r>
      <w:r w:rsidR="00F42204" w:rsidRPr="00CE351F">
        <w:rPr>
          <w:rFonts w:cstheme="minorHAnsi"/>
        </w:rPr>
        <w:t>te</w:t>
      </w:r>
      <w:r>
        <w:rPr>
          <w:rFonts w:cstheme="minorHAnsi"/>
        </w:rPr>
        <w:t>i</w:t>
      </w:r>
      <w:r w:rsidR="00F42204" w:rsidRPr="00CE351F">
        <w:rPr>
          <w:rFonts w:cstheme="minorHAnsi"/>
        </w:rPr>
        <w:t>kėjų bendravimo ir keitimosi informacija priemonės“</w:t>
      </w:r>
      <w:r w:rsidR="00F42204" w:rsidRPr="00AC17FB">
        <w:rPr>
          <w:rFonts w:cstheme="minorHAnsi"/>
        </w:rPr>
        <w:t xml:space="preserve"> ir </w:t>
      </w:r>
      <w:r w:rsidR="00E471BC" w:rsidRPr="003B1250">
        <w:rPr>
          <w:rFonts w:cstheme="minorHAnsi"/>
        </w:rPr>
        <w:t xml:space="preserve">specialiosiose pirkimo sąlygose </w:t>
      </w:r>
      <w:r w:rsidR="00F42204" w:rsidRPr="00986B80">
        <w:rPr>
          <w:rFonts w:cstheme="minorHAnsi"/>
        </w:rPr>
        <w:t>nustatytomis</w:t>
      </w:r>
      <w:r w:rsidR="00F42204" w:rsidRPr="0036054C">
        <w:rPr>
          <w:rFonts w:cstheme="minorHAnsi"/>
        </w:rPr>
        <w:t xml:space="preserve"> priemonėmis ir terminais gali prašyti, kad perkančioji organizacija paaiškintų arba patikslintų </w:t>
      </w:r>
      <w:r w:rsidR="00E471BC">
        <w:rPr>
          <w:rFonts w:cstheme="minorHAnsi"/>
        </w:rPr>
        <w:t>p</w:t>
      </w:r>
      <w:r w:rsidR="00F42204" w:rsidRPr="0036054C">
        <w:rPr>
          <w:rFonts w:cstheme="minorHAnsi"/>
        </w:rPr>
        <w:t xml:space="preserve">irkimo </w:t>
      </w:r>
      <w:bookmarkEnd w:id="20"/>
      <w:r w:rsidR="00E471BC">
        <w:rPr>
          <w:rFonts w:cstheme="minorHAnsi"/>
        </w:rPr>
        <w:t>dokumentus</w:t>
      </w:r>
      <w:r w:rsidR="00F42204" w:rsidRPr="0036054C">
        <w:rPr>
          <w:rFonts w:cstheme="minorHAnsi"/>
        </w:rPr>
        <w:t>.</w:t>
      </w:r>
    </w:p>
    <w:p w14:paraId="16E60ADD" w14:textId="79A17167" w:rsidR="00F42204" w:rsidRPr="0036054C" w:rsidRDefault="00603DC2" w:rsidP="00F42204">
      <w:pPr>
        <w:pStyle w:val="Sraopastraipa"/>
        <w:numPr>
          <w:ilvl w:val="1"/>
          <w:numId w:val="9"/>
        </w:numPr>
        <w:spacing w:after="120" w:line="20" w:lineRule="atLeast"/>
        <w:ind w:left="0" w:firstLine="567"/>
        <w:jc w:val="both"/>
        <w:rPr>
          <w:rFonts w:cstheme="minorHAnsi"/>
          <w:iCs/>
        </w:rPr>
      </w:pPr>
      <w:r>
        <w:rPr>
          <w:rFonts w:eastAsia="Calibri" w:cstheme="minorHAnsi"/>
        </w:rPr>
        <w:t>Paslaugų tei</w:t>
      </w:r>
      <w:r w:rsidR="00F42204" w:rsidRPr="0036054C">
        <w:rPr>
          <w:rFonts w:eastAsia="Calibri" w:cstheme="minorHAnsi"/>
        </w:rPr>
        <w:t xml:space="preserve">kėjai </w:t>
      </w:r>
      <w:r w:rsidR="006E7E97">
        <w:rPr>
          <w:rFonts w:eastAsia="Calibri" w:cstheme="minorHAnsi"/>
        </w:rPr>
        <w:t>turi</w:t>
      </w:r>
      <w:r w:rsidR="00F42204" w:rsidRPr="0036054C">
        <w:rPr>
          <w:rFonts w:eastAsia="Calibri" w:cstheme="minorHAnsi"/>
        </w:rPr>
        <w:t xml:space="preserve"> būti aktyvūs ir pateikti klausimus ar paprašyti paaiškinti </w:t>
      </w:r>
      <w:r w:rsidR="00DF1C90">
        <w:rPr>
          <w:rFonts w:eastAsia="Calibri" w:cstheme="minorHAnsi"/>
        </w:rPr>
        <w:t>p</w:t>
      </w:r>
      <w:r w:rsidR="00F42204" w:rsidRPr="0036054C">
        <w:rPr>
          <w:rFonts w:eastAsia="Calibri" w:cstheme="minorHAnsi"/>
        </w:rPr>
        <w:t xml:space="preserve">irkimo </w:t>
      </w:r>
      <w:r w:rsidR="00DF1C90">
        <w:rPr>
          <w:rFonts w:eastAsia="Calibri" w:cstheme="minorHAnsi"/>
        </w:rPr>
        <w:t>dokumentus</w:t>
      </w:r>
      <w:r w:rsidR="00F42204" w:rsidRPr="0036054C">
        <w:rPr>
          <w:rFonts w:eastAsia="Calibri" w:cstheme="minorHAnsi"/>
        </w:rPr>
        <w:t xml:space="preserve"> iš karto j</w:t>
      </w:r>
      <w:r w:rsidR="00DF1C90">
        <w:rPr>
          <w:rFonts w:eastAsia="Calibri" w:cstheme="minorHAnsi"/>
        </w:rPr>
        <w:t>uo</w:t>
      </w:r>
      <w:r w:rsidR="00F42204" w:rsidRPr="0036054C">
        <w:rPr>
          <w:rFonts w:eastAsia="Calibri" w:cstheme="minorHAnsi"/>
        </w:rPr>
        <w:t>s išanalizavę, atsižvelgdami į tai, kad terminas, skirtas pateikti klausimams ir prašymams, yra ribotas</w:t>
      </w:r>
      <w:r w:rsidR="009927D7">
        <w:rPr>
          <w:rFonts w:eastAsia="Calibri" w:cstheme="minorHAnsi"/>
        </w:rPr>
        <w:t>.</w:t>
      </w:r>
      <w:r w:rsidR="00F42204" w:rsidRPr="0036054C">
        <w:rPr>
          <w:rFonts w:eastAsia="Calibri" w:cstheme="minorHAnsi"/>
        </w:rPr>
        <w:t xml:space="preserve"> </w:t>
      </w:r>
      <w:r w:rsidR="00F42204" w:rsidRPr="00BF27D4">
        <w:rPr>
          <w:rFonts w:cstheme="minorHAnsi"/>
        </w:rPr>
        <w:t xml:space="preserve">Pirkimo </w:t>
      </w:r>
      <w:r w:rsidR="00DF1C90">
        <w:rPr>
          <w:rFonts w:cstheme="minorHAnsi"/>
        </w:rPr>
        <w:t>dokumentų</w:t>
      </w:r>
      <w:r w:rsidR="000467E8" w:rsidRPr="00BF27D4">
        <w:rPr>
          <w:rFonts w:cstheme="minorHAnsi"/>
        </w:rPr>
        <w:t xml:space="preserve"> </w:t>
      </w:r>
      <w:r w:rsidR="00F42204" w:rsidRPr="00BF27D4">
        <w:rPr>
          <w:rFonts w:cstheme="minorHAnsi"/>
        </w:rPr>
        <w:t xml:space="preserve">paaiškinimai ir patikslinimai skelbiami CVP IS priemonėmis ir siunčiami prašymą pateikusiam bei visiems prie </w:t>
      </w:r>
      <w:r w:rsidR="00DF1C90">
        <w:rPr>
          <w:rFonts w:cstheme="minorHAnsi"/>
        </w:rPr>
        <w:t>p</w:t>
      </w:r>
      <w:r w:rsidR="00F42204" w:rsidRPr="00BF27D4">
        <w:rPr>
          <w:rFonts w:cstheme="minorHAnsi"/>
        </w:rPr>
        <w:t xml:space="preserve">irkimo prisijungusiems </w:t>
      </w:r>
      <w:r>
        <w:rPr>
          <w:rFonts w:cstheme="minorHAnsi"/>
        </w:rPr>
        <w:t xml:space="preserve">paslaugų </w:t>
      </w:r>
      <w:r w:rsidR="00F42204" w:rsidRPr="00BF27D4">
        <w:rPr>
          <w:rFonts w:cstheme="minorHAnsi"/>
        </w:rPr>
        <w:t>te</w:t>
      </w:r>
      <w:r>
        <w:rPr>
          <w:rFonts w:cstheme="minorHAnsi"/>
        </w:rPr>
        <w:t>i</w:t>
      </w:r>
      <w:r w:rsidR="00F42204" w:rsidRPr="00BF27D4">
        <w:rPr>
          <w:rFonts w:cstheme="minorHAnsi"/>
        </w:rPr>
        <w:t>kėjams, neatskleidžiant prašymą pateikusio</w:t>
      </w:r>
      <w:r w:rsidR="00BB68ED" w:rsidRPr="00BF27D4">
        <w:rPr>
          <w:rFonts w:cstheme="minorHAnsi"/>
        </w:rPr>
        <w:t xml:space="preserve"> </w:t>
      </w:r>
      <w:r>
        <w:rPr>
          <w:rFonts w:cstheme="minorHAnsi"/>
        </w:rPr>
        <w:t xml:space="preserve">paslaugų </w:t>
      </w:r>
      <w:r w:rsidR="00BB68ED" w:rsidRPr="00BF27D4">
        <w:rPr>
          <w:rFonts w:cstheme="minorHAnsi"/>
        </w:rPr>
        <w:t>te</w:t>
      </w:r>
      <w:r>
        <w:rPr>
          <w:rFonts w:cstheme="minorHAnsi"/>
        </w:rPr>
        <w:t>i</w:t>
      </w:r>
      <w:r w:rsidR="00BB68ED" w:rsidRPr="00BF27D4">
        <w:rPr>
          <w:rFonts w:cstheme="minorHAnsi"/>
        </w:rPr>
        <w:t>kėjo</w:t>
      </w:r>
      <w:r w:rsidR="00F42204" w:rsidRPr="00BF27D4">
        <w:rPr>
          <w:rFonts w:cstheme="minorHAnsi"/>
        </w:rPr>
        <w:t xml:space="preserve"> tapatybės. Jei</w:t>
      </w:r>
      <w:r w:rsidR="00F42204" w:rsidRPr="0036054C">
        <w:rPr>
          <w:rFonts w:cstheme="minorHAnsi"/>
        </w:rPr>
        <w:t xml:space="preserve"> paaiškinimai ar patikslinimai teikiami perkančiosios organizacijos iniciatyva, jie skelbiami CVP IS priemonėmis</w:t>
      </w:r>
      <w:r w:rsidR="00C27D4E" w:rsidRPr="00C27D4E">
        <w:rPr>
          <w:rFonts w:cstheme="minorHAnsi"/>
        </w:rPr>
        <w:t xml:space="preserve"> </w:t>
      </w:r>
      <w:r w:rsidR="00C27D4E" w:rsidRPr="00FA4450">
        <w:rPr>
          <w:rFonts w:cstheme="minorHAnsi"/>
        </w:rPr>
        <w:t xml:space="preserve">bei apie juos informuojami prie pirkimo prisijungę </w:t>
      </w:r>
      <w:r>
        <w:rPr>
          <w:rFonts w:cstheme="minorHAnsi"/>
        </w:rPr>
        <w:t xml:space="preserve">paslaugų </w:t>
      </w:r>
      <w:r w:rsidR="00C27D4E" w:rsidRPr="00FA4450">
        <w:rPr>
          <w:rFonts w:cstheme="minorHAnsi"/>
        </w:rPr>
        <w:t>te</w:t>
      </w:r>
      <w:r>
        <w:rPr>
          <w:rFonts w:cstheme="minorHAnsi"/>
        </w:rPr>
        <w:t>i</w:t>
      </w:r>
      <w:r w:rsidR="00C27D4E" w:rsidRPr="00FA4450">
        <w:rPr>
          <w:rFonts w:cstheme="minorHAnsi"/>
        </w:rPr>
        <w:t>kėjai</w:t>
      </w:r>
      <w:r w:rsidR="00F42204" w:rsidRPr="0036054C">
        <w:rPr>
          <w:rFonts w:cstheme="minorHAnsi"/>
        </w:rPr>
        <w:t xml:space="preserve">. </w:t>
      </w:r>
      <w:r>
        <w:rPr>
          <w:rFonts w:cstheme="minorHAnsi"/>
        </w:rPr>
        <w:t>Paslaugų tei</w:t>
      </w:r>
      <w:r w:rsidR="00F42204" w:rsidRPr="0036054C">
        <w:rPr>
          <w:rFonts w:cstheme="minorHAnsi"/>
          <w:iCs/>
        </w:rPr>
        <w:t xml:space="preserve">kėjui prieš teikiant </w:t>
      </w:r>
      <w:r w:rsidR="006010BF">
        <w:rPr>
          <w:rFonts w:cstheme="minorHAnsi"/>
          <w:iCs/>
        </w:rPr>
        <w:t>p</w:t>
      </w:r>
      <w:r w:rsidR="00F42204" w:rsidRPr="0036054C">
        <w:rPr>
          <w:rFonts w:cstheme="minorHAnsi"/>
          <w:iCs/>
        </w:rPr>
        <w:t xml:space="preserve">asiūlymą rekomenduojama pasitikrinti, ar perkančioji organizacija nėra paskelbusi </w:t>
      </w:r>
      <w:r w:rsidR="00C62A26">
        <w:rPr>
          <w:rFonts w:cstheme="minorHAnsi"/>
          <w:iCs/>
        </w:rPr>
        <w:t>p</w:t>
      </w:r>
      <w:r w:rsidR="00F42204" w:rsidRPr="0036054C">
        <w:rPr>
          <w:rFonts w:cstheme="minorHAnsi"/>
          <w:iCs/>
        </w:rPr>
        <w:t xml:space="preserve">irkimo </w:t>
      </w:r>
      <w:r w:rsidR="00C62A26">
        <w:rPr>
          <w:rFonts w:cstheme="minorHAnsi"/>
          <w:iCs/>
        </w:rPr>
        <w:t>dokumentų</w:t>
      </w:r>
      <w:r w:rsidR="00F42204" w:rsidRPr="0036054C">
        <w:rPr>
          <w:rFonts w:cstheme="minorHAnsi"/>
          <w:iCs/>
        </w:rPr>
        <w:t xml:space="preserve"> paaiškinimų, patikslinimų</w:t>
      </w:r>
      <w:r w:rsidR="00A86655">
        <w:rPr>
          <w:rFonts w:cstheme="minorHAnsi"/>
          <w:iCs/>
        </w:rPr>
        <w:t xml:space="preserve">, o </w:t>
      </w:r>
      <w:r w:rsidR="00C62A26" w:rsidRPr="00C62A26">
        <w:t>ir jei tokių yra,</w:t>
      </w:r>
      <w:r w:rsidR="00C62A26" w:rsidRPr="74A8A0AC">
        <w:t xml:space="preserve"> </w:t>
      </w:r>
      <w:r w:rsidR="00A42E93">
        <w:rPr>
          <w:rFonts w:cstheme="minorHAnsi"/>
          <w:iCs/>
        </w:rPr>
        <w:t>pasitikrinti, ar anksčiau pateiktas pasiūlymas atitinka naujausius paskelbtus reikalavimus ir</w:t>
      </w:r>
      <w:r w:rsidR="002E7F5E">
        <w:rPr>
          <w:rFonts w:cstheme="minorHAnsi"/>
          <w:iCs/>
        </w:rPr>
        <w:t>,</w:t>
      </w:r>
      <w:r w:rsidR="00A42E93">
        <w:rPr>
          <w:rFonts w:cstheme="minorHAnsi"/>
          <w:iCs/>
        </w:rPr>
        <w:t xml:space="preserve"> ar </w:t>
      </w:r>
      <w:r w:rsidR="007C624E">
        <w:rPr>
          <w:rFonts w:cstheme="minorHAnsi"/>
          <w:iCs/>
        </w:rPr>
        <w:t>reikia</w:t>
      </w:r>
      <w:r w:rsidR="00A42E93">
        <w:rPr>
          <w:rFonts w:cstheme="minorHAnsi"/>
          <w:iCs/>
        </w:rPr>
        <w:t xml:space="preserve"> </w:t>
      </w:r>
      <w:r w:rsidR="008856F4">
        <w:rPr>
          <w:rFonts w:cstheme="minorHAnsi"/>
          <w:iCs/>
        </w:rPr>
        <w:t>patikslinti pasiūlymą</w:t>
      </w:r>
      <w:r w:rsidR="007C624E">
        <w:rPr>
          <w:rFonts w:cstheme="minorHAnsi"/>
          <w:iCs/>
        </w:rPr>
        <w:t>.</w:t>
      </w:r>
    </w:p>
    <w:p w14:paraId="106E3F04" w14:textId="3E8F2FCD" w:rsidR="00670AEE" w:rsidRPr="00412615" w:rsidRDefault="00F42204" w:rsidP="00670AEE">
      <w:pPr>
        <w:pStyle w:val="Sraopastraipa"/>
        <w:numPr>
          <w:ilvl w:val="1"/>
          <w:numId w:val="9"/>
        </w:numPr>
        <w:spacing w:after="120" w:line="20" w:lineRule="atLeast"/>
        <w:ind w:left="0" w:firstLine="567"/>
        <w:jc w:val="both"/>
        <w:rPr>
          <w:rFonts w:eastAsia="Calibri" w:cstheme="minorHAnsi"/>
        </w:rPr>
      </w:pPr>
      <w:r w:rsidRPr="00412615">
        <w:rPr>
          <w:rFonts w:cstheme="minorHAnsi"/>
        </w:rPr>
        <w:t xml:space="preserve">Jei perkančioji organizacija paaiškinimų ar patikslinimų nepateikia </w:t>
      </w:r>
      <w:r w:rsidR="002F0585" w:rsidRPr="00412615">
        <w:rPr>
          <w:rFonts w:cstheme="minorHAnsi"/>
        </w:rPr>
        <w:t xml:space="preserve">iki </w:t>
      </w:r>
      <w:r w:rsidR="00C62A26" w:rsidRPr="00412615">
        <w:rPr>
          <w:rFonts w:cstheme="minorHAnsi"/>
        </w:rPr>
        <w:t>specialiosiose p</w:t>
      </w:r>
      <w:r w:rsidR="00E92DF6" w:rsidRPr="00412615">
        <w:rPr>
          <w:rFonts w:cstheme="minorHAnsi"/>
        </w:rPr>
        <w:t>irkimo</w:t>
      </w:r>
      <w:r w:rsidR="0026387A" w:rsidRPr="00412615">
        <w:rPr>
          <w:rFonts w:cstheme="minorHAnsi"/>
        </w:rPr>
        <w:t xml:space="preserve"> </w:t>
      </w:r>
      <w:r w:rsidRPr="00412615">
        <w:rPr>
          <w:rFonts w:cstheme="minorHAnsi"/>
        </w:rPr>
        <w:t>sąlyg</w:t>
      </w:r>
      <w:r w:rsidR="00C62A26" w:rsidRPr="00412615">
        <w:rPr>
          <w:rFonts w:cstheme="minorHAnsi"/>
        </w:rPr>
        <w:t>ose</w:t>
      </w:r>
      <w:r w:rsidR="0026387A" w:rsidRPr="00412615">
        <w:rPr>
          <w:rFonts w:cstheme="minorHAnsi"/>
        </w:rPr>
        <w:t xml:space="preserve"> </w:t>
      </w:r>
      <w:r w:rsidRPr="00412615">
        <w:rPr>
          <w:rFonts w:cstheme="minorHAnsi"/>
        </w:rPr>
        <w:t>nurodyto termino (</w:t>
      </w:r>
      <w:r w:rsidR="00603DC2">
        <w:rPr>
          <w:rFonts w:cstheme="minorHAnsi"/>
        </w:rPr>
        <w:t xml:space="preserve">paslaugų </w:t>
      </w:r>
      <w:r w:rsidR="008D6AC7" w:rsidRPr="00412615">
        <w:rPr>
          <w:rFonts w:cstheme="minorHAnsi"/>
        </w:rPr>
        <w:t>te</w:t>
      </w:r>
      <w:r w:rsidR="00603DC2">
        <w:rPr>
          <w:rFonts w:cstheme="minorHAnsi"/>
        </w:rPr>
        <w:t>i</w:t>
      </w:r>
      <w:r w:rsidR="008D6AC7" w:rsidRPr="00412615">
        <w:rPr>
          <w:rFonts w:cstheme="minorHAnsi"/>
        </w:rPr>
        <w:t xml:space="preserve">kėjui </w:t>
      </w:r>
      <w:r w:rsidRPr="00412615">
        <w:rPr>
          <w:rFonts w:cstheme="minorHAnsi"/>
        </w:rPr>
        <w:t xml:space="preserve">laiku pateikus prašymą paaiškinti, patikslinti), </w:t>
      </w:r>
      <w:r w:rsidR="006010BF" w:rsidRPr="00412615">
        <w:rPr>
          <w:rFonts w:cstheme="minorHAnsi"/>
        </w:rPr>
        <w:t>p</w:t>
      </w:r>
      <w:r w:rsidRPr="00412615">
        <w:rPr>
          <w:rFonts w:cstheme="minorHAnsi"/>
        </w:rPr>
        <w:t xml:space="preserve">asiūlymų pateikimo terminas yra nukeliamas ne trumpesniam laikui nei tiek, kiek vėluojama juos pateikti. </w:t>
      </w:r>
    </w:p>
    <w:p w14:paraId="2176D41A" w14:textId="33951717" w:rsidR="005A2020" w:rsidRPr="00412615" w:rsidRDefault="00670AEE" w:rsidP="00670AEE">
      <w:pPr>
        <w:pStyle w:val="Sraopastraipa"/>
        <w:numPr>
          <w:ilvl w:val="1"/>
          <w:numId w:val="9"/>
        </w:numPr>
        <w:spacing w:after="120" w:line="20" w:lineRule="atLeast"/>
        <w:ind w:left="0" w:firstLine="567"/>
        <w:jc w:val="both"/>
        <w:rPr>
          <w:rFonts w:eastAsia="Calibri" w:cstheme="minorHAnsi"/>
          <w:iCs/>
        </w:rPr>
      </w:pPr>
      <w:r w:rsidRPr="00AC3A11">
        <w:rPr>
          <w:rFonts w:cstheme="minorHAnsi"/>
        </w:rPr>
        <w:t xml:space="preserve">Perkančioji organizacija savo iniciatyva gali paaiškinti (patikslinti) </w:t>
      </w:r>
      <w:r w:rsidR="003E0CC2" w:rsidRPr="00AC3A11">
        <w:rPr>
          <w:rFonts w:cstheme="minorHAnsi"/>
        </w:rPr>
        <w:t>p</w:t>
      </w:r>
      <w:r w:rsidRPr="00AC3A11">
        <w:rPr>
          <w:rFonts w:cstheme="minorHAnsi"/>
        </w:rPr>
        <w:t xml:space="preserve">irkimo </w:t>
      </w:r>
      <w:r w:rsidR="003E0CC2" w:rsidRPr="00AC3A11">
        <w:rPr>
          <w:rFonts w:cstheme="minorHAnsi"/>
        </w:rPr>
        <w:t>dokumentus</w:t>
      </w:r>
      <w:r w:rsidR="002671F7" w:rsidRPr="00AC3A11">
        <w:rPr>
          <w:rFonts w:cstheme="minorHAnsi"/>
        </w:rPr>
        <w:t xml:space="preserve"> bet kuriuo metu</w:t>
      </w:r>
      <w:r w:rsidRPr="00AC3A11">
        <w:rPr>
          <w:rFonts w:cstheme="minorHAnsi"/>
        </w:rPr>
        <w:t xml:space="preserve"> nepasibaigus pasiūlymų pateikimo terminui. </w:t>
      </w:r>
      <w:r w:rsidR="00C47621" w:rsidRPr="00AC3A11">
        <w:rPr>
          <w:rFonts w:cstheme="minorHAnsi"/>
        </w:rPr>
        <w:t xml:space="preserve">Atsižvelgiant į tokio paaiškinimo, patikslinimo </w:t>
      </w:r>
      <w:r w:rsidR="00925628" w:rsidRPr="00AC3A11">
        <w:rPr>
          <w:rFonts w:cstheme="minorHAnsi"/>
        </w:rPr>
        <w:t xml:space="preserve">pobūdį, perkančioji organizacija </w:t>
      </w:r>
      <w:r w:rsidR="00C15329" w:rsidRPr="00AC3A11">
        <w:rPr>
          <w:rFonts w:cstheme="minorHAnsi"/>
        </w:rPr>
        <w:t>spręs dėl pasiūlymų pateikimo termino nukėlimo.</w:t>
      </w:r>
      <w:r w:rsidR="009643DC" w:rsidRPr="00AC3A11">
        <w:rPr>
          <w:rFonts w:cstheme="minorHAnsi"/>
        </w:rPr>
        <w:t xml:space="preserve"> </w:t>
      </w:r>
      <w:r w:rsidR="00134551" w:rsidRPr="00AC3A11">
        <w:rPr>
          <w:rFonts w:cstheme="minorHAnsi"/>
        </w:rPr>
        <w:t>Jei pirkimo dokumentų patikslinimų perkančioji organizacija negali pateikti iki kol nesibaigė VPĮ 36 straipsnio 5 dalyje nustatytas terminas, perkančioji organizacija nukels pasiūlymų</w:t>
      </w:r>
      <w:r w:rsidR="00134551" w:rsidRPr="00412615">
        <w:rPr>
          <w:rFonts w:cstheme="minorHAnsi"/>
        </w:rPr>
        <w:t xml:space="preserve"> pateikimo terminą. </w:t>
      </w:r>
      <w:r w:rsidRPr="00412615">
        <w:rPr>
          <w:rFonts w:cstheme="minorHAnsi"/>
        </w:rPr>
        <w:t>Jei bus tikslinama skelbime paskelbta informacija, perkančioji organizacija patikslins skelbimą ir</w:t>
      </w:r>
      <w:r w:rsidR="00D56D3C" w:rsidRPr="00412615">
        <w:rPr>
          <w:rFonts w:cstheme="minorHAnsi"/>
        </w:rPr>
        <w:t>,</w:t>
      </w:r>
      <w:r w:rsidRPr="00412615">
        <w:rPr>
          <w:rFonts w:cstheme="minorHAnsi"/>
        </w:rPr>
        <w:t xml:space="preserve"> esant reikalui</w:t>
      </w:r>
      <w:r w:rsidR="00D56D3C" w:rsidRPr="00412615">
        <w:rPr>
          <w:rFonts w:cstheme="minorHAnsi"/>
        </w:rPr>
        <w:t>,</w:t>
      </w:r>
      <w:r w:rsidRPr="00412615">
        <w:rPr>
          <w:rFonts w:cstheme="minorHAnsi"/>
        </w:rPr>
        <w:t xml:space="preserve"> pratęs pasiūlymų pateikimo terminą protingumo kriterijų atitinkančiam laikotarpiui.</w:t>
      </w:r>
      <w:r w:rsidR="00134551" w:rsidRPr="00412615">
        <w:rPr>
          <w:rFonts w:cstheme="minorHAnsi"/>
          <w:i/>
          <w:iCs/>
        </w:rPr>
        <w:t xml:space="preserve"> Tarptautinės vertės pirkimo atveju negali būti daromi tokie esminiai pirkimo dokumentų pakeitimai, dėl kurių būtų buvę galima leisti dalyvauti kitiems </w:t>
      </w:r>
      <w:r w:rsidR="00603DC2">
        <w:rPr>
          <w:rFonts w:cstheme="minorHAnsi"/>
          <w:i/>
          <w:iCs/>
        </w:rPr>
        <w:t xml:space="preserve">paslaugų </w:t>
      </w:r>
      <w:r w:rsidR="00647CFD" w:rsidRPr="00412615">
        <w:rPr>
          <w:rFonts w:cstheme="minorHAnsi"/>
          <w:i/>
          <w:iCs/>
        </w:rPr>
        <w:t>te</w:t>
      </w:r>
      <w:r w:rsidR="00603DC2">
        <w:rPr>
          <w:rFonts w:cstheme="minorHAnsi"/>
          <w:i/>
          <w:iCs/>
        </w:rPr>
        <w:t>i</w:t>
      </w:r>
      <w:r w:rsidR="00647CFD" w:rsidRPr="00412615">
        <w:rPr>
          <w:rFonts w:cstheme="minorHAnsi"/>
          <w:i/>
          <w:iCs/>
        </w:rPr>
        <w:t>kėjams</w:t>
      </w:r>
      <w:r w:rsidR="00134551" w:rsidRPr="00412615">
        <w:rPr>
          <w:rFonts w:cstheme="minorHAnsi"/>
          <w:i/>
          <w:iCs/>
        </w:rPr>
        <w:t xml:space="preserve"> nei iš pradžių atrinktieji arba pirkimo procedūra būtų pritraukusi daugiau dalyvių.</w:t>
      </w:r>
    </w:p>
    <w:p w14:paraId="244FB0F1" w14:textId="1CC1AD5B" w:rsidR="00184298" w:rsidRPr="00412615" w:rsidRDefault="003B7208" w:rsidP="0029377E">
      <w:pPr>
        <w:pStyle w:val="Sraopastraipa"/>
        <w:numPr>
          <w:ilvl w:val="1"/>
          <w:numId w:val="9"/>
        </w:numPr>
        <w:spacing w:after="120" w:line="20" w:lineRule="atLeast"/>
        <w:ind w:left="0" w:firstLine="567"/>
        <w:jc w:val="both"/>
        <w:rPr>
          <w:rFonts w:cstheme="minorHAnsi"/>
        </w:rPr>
      </w:pPr>
      <w:r w:rsidRPr="00412615">
        <w:rPr>
          <w:rFonts w:cstheme="minorHAnsi"/>
        </w:rPr>
        <w:t xml:space="preserve">Jei numatomi susitikimai su </w:t>
      </w:r>
      <w:r w:rsidR="00603DC2">
        <w:rPr>
          <w:rFonts w:cstheme="minorHAnsi"/>
        </w:rPr>
        <w:t xml:space="preserve">paslaugų </w:t>
      </w:r>
      <w:r w:rsidRPr="00412615">
        <w:rPr>
          <w:rFonts w:cstheme="minorHAnsi"/>
        </w:rPr>
        <w:t>te</w:t>
      </w:r>
      <w:r w:rsidR="00603DC2">
        <w:rPr>
          <w:rFonts w:cstheme="minorHAnsi"/>
        </w:rPr>
        <w:t>i</w:t>
      </w:r>
      <w:r w:rsidRPr="00412615">
        <w:rPr>
          <w:rFonts w:cstheme="minorHAnsi"/>
        </w:rPr>
        <w:t xml:space="preserve">kėjais dėl </w:t>
      </w:r>
      <w:r w:rsidR="00134551" w:rsidRPr="00412615">
        <w:rPr>
          <w:rFonts w:cstheme="minorHAnsi"/>
        </w:rPr>
        <w:t>p</w:t>
      </w:r>
      <w:r w:rsidRPr="00412615">
        <w:rPr>
          <w:rFonts w:cstheme="minorHAnsi"/>
        </w:rPr>
        <w:t xml:space="preserve">irkimo </w:t>
      </w:r>
      <w:r w:rsidR="00134551" w:rsidRPr="00412615">
        <w:rPr>
          <w:rFonts w:cstheme="minorHAnsi"/>
        </w:rPr>
        <w:t>dokumentų</w:t>
      </w:r>
      <w:r w:rsidRPr="00412615">
        <w:rPr>
          <w:rFonts w:cstheme="minorHAnsi"/>
        </w:rPr>
        <w:t xml:space="preserve"> paaiškinimo ir (ar) objekto apžiūros, informacija apie tai bei tokių susitikimų tvarka pateikiama </w:t>
      </w:r>
      <w:r w:rsidR="0031208F" w:rsidRPr="00412615">
        <w:rPr>
          <w:rFonts w:cstheme="minorHAnsi"/>
        </w:rPr>
        <w:t>s</w:t>
      </w:r>
      <w:r w:rsidRPr="00412615">
        <w:rPr>
          <w:rFonts w:cstheme="minorHAnsi"/>
        </w:rPr>
        <w:t xml:space="preserve">pecialiosiose </w:t>
      </w:r>
      <w:r w:rsidR="008F4A51" w:rsidRPr="00412615">
        <w:rPr>
          <w:rFonts w:cstheme="minorHAnsi"/>
        </w:rPr>
        <w:t xml:space="preserve">pirkimo </w:t>
      </w:r>
      <w:r w:rsidRPr="00412615">
        <w:rPr>
          <w:rFonts w:cstheme="minorHAnsi"/>
        </w:rPr>
        <w:t>sąlygose.</w:t>
      </w:r>
    </w:p>
    <w:p w14:paraId="14B9DB08" w14:textId="147E7EEA" w:rsidR="00E90B75" w:rsidRPr="00471E3D" w:rsidRDefault="00603DC2" w:rsidP="006F1547">
      <w:pPr>
        <w:pStyle w:val="Antrat1"/>
        <w:numPr>
          <w:ilvl w:val="0"/>
          <w:numId w:val="9"/>
        </w:numPr>
        <w:tabs>
          <w:tab w:val="left" w:pos="567"/>
        </w:tabs>
        <w:spacing w:line="20" w:lineRule="atLeast"/>
        <w:contextualSpacing/>
        <w:rPr>
          <w:rFonts w:asciiTheme="minorHAnsi" w:hAnsiTheme="minorHAnsi" w:cstheme="minorHAnsi"/>
          <w:color w:val="auto"/>
        </w:rPr>
      </w:pPr>
      <w:bookmarkStart w:id="21" w:name="_Ref39473754"/>
      <w:bookmarkStart w:id="22" w:name="_Ref39473761"/>
      <w:bookmarkStart w:id="23" w:name="_Ref39474188"/>
      <w:bookmarkStart w:id="24" w:name="_Toc48053164"/>
      <w:bookmarkStart w:id="25" w:name="_Toc134002285"/>
      <w:r>
        <w:rPr>
          <w:rFonts w:asciiTheme="minorHAnsi" w:hAnsiTheme="minorHAnsi" w:cstheme="minorHAnsi"/>
          <w:color w:val="auto"/>
        </w:rPr>
        <w:t>Paslaugų tei</w:t>
      </w:r>
      <w:r w:rsidR="00E90B75" w:rsidRPr="00471E3D">
        <w:rPr>
          <w:rFonts w:asciiTheme="minorHAnsi" w:hAnsiTheme="minorHAnsi" w:cstheme="minorHAnsi"/>
          <w:color w:val="auto"/>
        </w:rPr>
        <w:t>kėjų pašalinimo pagrindai</w:t>
      </w:r>
      <w:bookmarkEnd w:id="21"/>
      <w:bookmarkEnd w:id="22"/>
      <w:bookmarkEnd w:id="23"/>
      <w:bookmarkEnd w:id="24"/>
      <w:bookmarkEnd w:id="25"/>
    </w:p>
    <w:p w14:paraId="257E9B44" w14:textId="22A7B3AE" w:rsidR="006B57DE" w:rsidRPr="001B32C4" w:rsidRDefault="00395B68" w:rsidP="00581DB7">
      <w:pPr>
        <w:pStyle w:val="Sraopastraipa"/>
        <w:numPr>
          <w:ilvl w:val="1"/>
          <w:numId w:val="9"/>
        </w:numPr>
        <w:spacing w:after="120" w:line="20" w:lineRule="atLeast"/>
        <w:ind w:left="0" w:firstLine="567"/>
        <w:jc w:val="both"/>
        <w:rPr>
          <w:rFonts w:cstheme="minorHAnsi"/>
        </w:rPr>
      </w:pPr>
      <w:r w:rsidRPr="001B32C4">
        <w:rPr>
          <w:rFonts w:eastAsiaTheme="minorHAnsi" w:cstheme="minorHAnsi"/>
        </w:rPr>
        <w:t xml:space="preserve">Reikalavimai dėl </w:t>
      </w:r>
      <w:r w:rsidR="00603DC2">
        <w:rPr>
          <w:rFonts w:eastAsiaTheme="minorHAnsi" w:cstheme="minorHAnsi"/>
        </w:rPr>
        <w:t xml:space="preserve">paslaugų </w:t>
      </w:r>
      <w:r w:rsidRPr="001B32C4">
        <w:rPr>
          <w:rFonts w:eastAsiaTheme="minorHAnsi" w:cstheme="minorHAnsi"/>
        </w:rPr>
        <w:t>te</w:t>
      </w:r>
      <w:r w:rsidR="00603DC2">
        <w:rPr>
          <w:rFonts w:eastAsiaTheme="minorHAnsi" w:cstheme="minorHAnsi"/>
        </w:rPr>
        <w:t>i</w:t>
      </w:r>
      <w:r w:rsidRPr="001B32C4">
        <w:rPr>
          <w:rFonts w:eastAsiaTheme="minorHAnsi" w:cstheme="minorHAnsi"/>
        </w:rPr>
        <w:t>kėjo</w:t>
      </w:r>
      <w:r w:rsidR="0009509F">
        <w:rPr>
          <w:rFonts w:eastAsiaTheme="minorHAnsi" w:cstheme="minorHAnsi"/>
        </w:rPr>
        <w:t>,</w:t>
      </w:r>
      <w:r w:rsidR="0009509F" w:rsidRPr="0009509F">
        <w:t xml:space="preserve"> </w:t>
      </w:r>
      <w:r w:rsidR="0009509F" w:rsidRPr="002E2EA5">
        <w:t xml:space="preserve">ūkio subjektų, kurių pajėgumais </w:t>
      </w:r>
      <w:r w:rsidR="00603DC2">
        <w:t xml:space="preserve">paslaugų </w:t>
      </w:r>
      <w:r w:rsidR="0009509F" w:rsidRPr="002E2EA5">
        <w:t>te</w:t>
      </w:r>
      <w:r w:rsidR="00603DC2">
        <w:t>i</w:t>
      </w:r>
      <w:r w:rsidR="0009509F" w:rsidRPr="002E2EA5">
        <w:t>kėjas remiasi</w:t>
      </w:r>
      <w:r w:rsidRPr="001B32C4">
        <w:rPr>
          <w:rFonts w:eastAsiaTheme="minorHAnsi" w:cstheme="minorHAnsi"/>
        </w:rPr>
        <w:t xml:space="preserve"> ir, jei taikoma, </w:t>
      </w:r>
      <w:bookmarkStart w:id="26" w:name="_Hlk41039660"/>
      <w:r w:rsidRPr="001B32C4">
        <w:rPr>
          <w:rFonts w:eastAsiaTheme="minorHAnsi" w:cstheme="minorHAnsi"/>
        </w:rPr>
        <w:t>subte</w:t>
      </w:r>
      <w:r w:rsidR="00603DC2">
        <w:rPr>
          <w:rFonts w:eastAsiaTheme="minorHAnsi" w:cstheme="minorHAnsi"/>
        </w:rPr>
        <w:t>i</w:t>
      </w:r>
      <w:r w:rsidRPr="001B32C4">
        <w:rPr>
          <w:rFonts w:eastAsiaTheme="minorHAnsi" w:cstheme="minorHAnsi"/>
        </w:rPr>
        <w:t>kėjų</w:t>
      </w:r>
      <w:r w:rsidRPr="001B32C4">
        <w:rPr>
          <w:rFonts w:cstheme="minorHAnsi"/>
        </w:rPr>
        <w:t xml:space="preserve"> </w:t>
      </w:r>
      <w:bookmarkEnd w:id="26"/>
      <w:r w:rsidRPr="001B32C4">
        <w:rPr>
          <w:rFonts w:eastAsiaTheme="minorHAnsi" w:cstheme="minorHAnsi"/>
        </w:rPr>
        <w:t>pašalinimo pagrindų nebuvimo bei jų nebuvimą patvirtinan</w:t>
      </w:r>
      <w:r w:rsidR="00A86ABB" w:rsidRPr="001B32C4">
        <w:rPr>
          <w:rFonts w:eastAsiaTheme="minorHAnsi" w:cstheme="minorHAnsi"/>
        </w:rPr>
        <w:t xml:space="preserve">čių dokumentų </w:t>
      </w:r>
      <w:r w:rsidRPr="001B32C4">
        <w:rPr>
          <w:rFonts w:eastAsiaTheme="minorHAnsi" w:cstheme="minorHAnsi"/>
        </w:rPr>
        <w:t xml:space="preserve">nurodyti </w:t>
      </w:r>
      <w:r w:rsidR="00F6173A">
        <w:rPr>
          <w:rFonts w:eastAsiaTheme="minorHAnsi" w:cstheme="minorHAnsi"/>
        </w:rPr>
        <w:t>s</w:t>
      </w:r>
      <w:r w:rsidRPr="001B32C4">
        <w:rPr>
          <w:rFonts w:eastAsiaTheme="minorHAnsi" w:cstheme="minorHAnsi"/>
        </w:rPr>
        <w:t xml:space="preserve">pecialiosiose </w:t>
      </w:r>
      <w:r w:rsidR="00D231AE">
        <w:rPr>
          <w:rFonts w:eastAsiaTheme="minorHAnsi" w:cstheme="minorHAnsi"/>
        </w:rPr>
        <w:t xml:space="preserve">pirkimo </w:t>
      </w:r>
      <w:r w:rsidRPr="001B32C4">
        <w:rPr>
          <w:rFonts w:eastAsiaTheme="minorHAnsi" w:cstheme="minorHAnsi"/>
        </w:rPr>
        <w:t>sąlygose.</w:t>
      </w:r>
      <w:r w:rsidRPr="001B32C4">
        <w:rPr>
          <w:rFonts w:eastAsiaTheme="minorHAnsi" w:cstheme="minorHAnsi"/>
          <w:bCs/>
          <w:iCs/>
        </w:rPr>
        <w:t xml:space="preserve"> </w:t>
      </w:r>
    </w:p>
    <w:p w14:paraId="0517441E" w14:textId="0FB563D2" w:rsidR="006B57DE" w:rsidRPr="001B32C4" w:rsidRDefault="006B57DE" w:rsidP="00581DB7">
      <w:pPr>
        <w:pStyle w:val="Sraopastraipa"/>
        <w:numPr>
          <w:ilvl w:val="1"/>
          <w:numId w:val="9"/>
        </w:numPr>
        <w:spacing w:after="120" w:line="20" w:lineRule="atLeast"/>
        <w:ind w:left="0" w:firstLine="567"/>
        <w:jc w:val="both"/>
        <w:rPr>
          <w:rFonts w:cstheme="minorHAnsi"/>
        </w:rPr>
      </w:pPr>
      <w:r w:rsidRPr="001B32C4">
        <w:rPr>
          <w:rFonts w:cstheme="minorHAnsi"/>
        </w:rPr>
        <w:t xml:space="preserve">Perkančioji organizacija </w:t>
      </w:r>
      <w:r w:rsidR="00603DC2">
        <w:rPr>
          <w:rFonts w:cstheme="minorHAnsi"/>
        </w:rPr>
        <w:t xml:space="preserve">paslaugų </w:t>
      </w:r>
      <w:r w:rsidRPr="001B32C4">
        <w:rPr>
          <w:rFonts w:cstheme="minorHAnsi"/>
        </w:rPr>
        <w:t>te</w:t>
      </w:r>
      <w:r w:rsidR="00603DC2">
        <w:rPr>
          <w:rFonts w:cstheme="minorHAnsi"/>
        </w:rPr>
        <w:t>i</w:t>
      </w:r>
      <w:r w:rsidRPr="001B32C4">
        <w:rPr>
          <w:rFonts w:cstheme="minorHAnsi"/>
        </w:rPr>
        <w:t xml:space="preserve">kėją pašalina iš pirkimo procedūros bet kuriame pirkimo procedūros etape, jeigu paaiškėja, kad dėl savo veiksmų ar neveikimo prieš pirkimo procedūrą ar jos metu </w:t>
      </w:r>
      <w:r w:rsidR="00603DC2">
        <w:rPr>
          <w:rFonts w:cstheme="minorHAnsi"/>
        </w:rPr>
        <w:t xml:space="preserve">paslaugų </w:t>
      </w:r>
      <w:r w:rsidRPr="001B32C4">
        <w:rPr>
          <w:rFonts w:cstheme="minorHAnsi"/>
        </w:rPr>
        <w:t>te</w:t>
      </w:r>
      <w:r w:rsidR="00603DC2">
        <w:rPr>
          <w:rFonts w:cstheme="minorHAnsi"/>
        </w:rPr>
        <w:t>i</w:t>
      </w:r>
      <w:r w:rsidRPr="001B32C4">
        <w:rPr>
          <w:rFonts w:cstheme="minorHAnsi"/>
        </w:rPr>
        <w:t xml:space="preserve">kėjas atitinka bent vieną iš </w:t>
      </w:r>
      <w:r w:rsidR="00E975DE">
        <w:rPr>
          <w:rFonts w:cstheme="minorHAnsi"/>
        </w:rPr>
        <w:t>specialiosiose p</w:t>
      </w:r>
      <w:r w:rsidR="00713282" w:rsidRPr="001B32C4">
        <w:rPr>
          <w:rFonts w:cstheme="minorHAnsi"/>
        </w:rPr>
        <w:t xml:space="preserve">irkimo </w:t>
      </w:r>
      <w:r w:rsidR="00A604C6">
        <w:rPr>
          <w:rFonts w:cstheme="minorHAnsi"/>
        </w:rPr>
        <w:t>sąlygose</w:t>
      </w:r>
      <w:r w:rsidR="001A5E31" w:rsidRPr="001B32C4">
        <w:rPr>
          <w:rFonts w:cstheme="minorHAnsi"/>
        </w:rPr>
        <w:t xml:space="preserve"> </w:t>
      </w:r>
      <w:r w:rsidRPr="001B32C4">
        <w:rPr>
          <w:rFonts w:cstheme="minorHAnsi"/>
        </w:rPr>
        <w:t xml:space="preserve">nustatytų </w:t>
      </w:r>
      <w:r w:rsidR="00A041F7">
        <w:rPr>
          <w:rFonts w:cstheme="minorHAnsi"/>
        </w:rPr>
        <w:t xml:space="preserve">paslaugų </w:t>
      </w:r>
      <w:r w:rsidRPr="001B32C4">
        <w:rPr>
          <w:rFonts w:cstheme="minorHAnsi"/>
        </w:rPr>
        <w:t>te</w:t>
      </w:r>
      <w:r w:rsidR="00A041F7">
        <w:rPr>
          <w:rFonts w:cstheme="minorHAnsi"/>
        </w:rPr>
        <w:t>i</w:t>
      </w:r>
      <w:r w:rsidRPr="001B32C4">
        <w:rPr>
          <w:rFonts w:cstheme="minorHAnsi"/>
        </w:rPr>
        <w:t>kėjo pašalinimo pagrindų.</w:t>
      </w:r>
    </w:p>
    <w:p w14:paraId="69D61897" w14:textId="4529E2CA" w:rsidR="00221671" w:rsidRPr="001B32C4" w:rsidRDefault="00221671" w:rsidP="00581DB7">
      <w:pPr>
        <w:pStyle w:val="Sraopastraipa"/>
        <w:numPr>
          <w:ilvl w:val="1"/>
          <w:numId w:val="9"/>
        </w:numPr>
        <w:spacing w:after="120" w:line="20" w:lineRule="atLeast"/>
        <w:ind w:left="0" w:firstLine="567"/>
        <w:jc w:val="both"/>
        <w:rPr>
          <w:rFonts w:cstheme="minorHAnsi"/>
        </w:rPr>
      </w:pPr>
      <w:r w:rsidRPr="001B32C4">
        <w:rPr>
          <w:rFonts w:cstheme="minorHAnsi"/>
        </w:rPr>
        <w:t xml:space="preserve">Perkančioji organizacija pašalina </w:t>
      </w:r>
      <w:r w:rsidR="00767024">
        <w:rPr>
          <w:rFonts w:cstheme="minorHAnsi"/>
        </w:rPr>
        <w:t xml:space="preserve">paslaugų </w:t>
      </w:r>
      <w:r w:rsidRPr="001B32C4">
        <w:rPr>
          <w:rFonts w:cstheme="minorHAnsi"/>
        </w:rPr>
        <w:t>te</w:t>
      </w:r>
      <w:r w:rsidR="00767024">
        <w:rPr>
          <w:rFonts w:cstheme="minorHAnsi"/>
        </w:rPr>
        <w:t>i</w:t>
      </w:r>
      <w:r w:rsidRPr="001B32C4">
        <w:rPr>
          <w:rFonts w:cstheme="minorHAnsi"/>
        </w:rPr>
        <w:t>kėją iš pirkimo procedūros pagal VPĮ 46 straipsnio 4 ir 6</w:t>
      </w:r>
      <w:r w:rsidR="009D592A">
        <w:rPr>
          <w:rFonts w:cstheme="minorHAnsi"/>
        </w:rPr>
        <w:t xml:space="preserve"> </w:t>
      </w:r>
      <w:r w:rsidRPr="001B32C4">
        <w:rPr>
          <w:rFonts w:cstheme="minorHAnsi"/>
        </w:rPr>
        <w:t xml:space="preserve">dalyse nurodytus ir </w:t>
      </w:r>
      <w:r w:rsidR="00E975DE">
        <w:rPr>
          <w:rFonts w:cstheme="minorHAnsi"/>
        </w:rPr>
        <w:t xml:space="preserve">specialiosiose </w:t>
      </w:r>
      <w:r w:rsidR="00352DB6" w:rsidRPr="001B32C4">
        <w:rPr>
          <w:rFonts w:cstheme="minorHAnsi"/>
        </w:rPr>
        <w:t>p</w:t>
      </w:r>
      <w:r w:rsidR="00243DF5" w:rsidRPr="001B32C4">
        <w:rPr>
          <w:rFonts w:cstheme="minorHAnsi"/>
        </w:rPr>
        <w:t xml:space="preserve">irkimo </w:t>
      </w:r>
      <w:r w:rsidR="00A604C6">
        <w:rPr>
          <w:rFonts w:cstheme="minorHAnsi"/>
        </w:rPr>
        <w:t>sąlygose</w:t>
      </w:r>
      <w:r w:rsidRPr="001B32C4">
        <w:rPr>
          <w:rFonts w:eastAsia="Calibri" w:cstheme="minorHAnsi"/>
        </w:rPr>
        <w:t xml:space="preserve"> </w:t>
      </w:r>
      <w:r w:rsidRPr="001B32C4">
        <w:rPr>
          <w:rFonts w:cstheme="minorHAnsi"/>
        </w:rPr>
        <w:t xml:space="preserve">nustatytus pašalinimo pagrindus ir tuo atveju, kai ji turi įtikinamų duomenų, kad </w:t>
      </w:r>
      <w:r w:rsidR="00767024">
        <w:rPr>
          <w:rFonts w:cstheme="minorHAnsi"/>
        </w:rPr>
        <w:t xml:space="preserve">paslaugų </w:t>
      </w:r>
      <w:r w:rsidRPr="001B32C4">
        <w:rPr>
          <w:rFonts w:cstheme="minorHAnsi"/>
        </w:rPr>
        <w:t>te</w:t>
      </w:r>
      <w:r w:rsidR="00767024">
        <w:rPr>
          <w:rFonts w:cstheme="minorHAnsi"/>
        </w:rPr>
        <w:t>i</w:t>
      </w:r>
      <w:r w:rsidRPr="001B32C4">
        <w:rPr>
          <w:rFonts w:cstheme="minorHAnsi"/>
        </w:rPr>
        <w:t>kėjas yra įsteigtas arba dalyvauja pirkime vietoj kito asmens, siekiant išvengti VPĮ 46</w:t>
      </w:r>
      <w:r w:rsidR="00767024">
        <w:rPr>
          <w:rFonts w:cstheme="minorHAnsi"/>
        </w:rPr>
        <w:t> </w:t>
      </w:r>
      <w:r w:rsidRPr="001B32C4">
        <w:rPr>
          <w:rFonts w:cstheme="minorHAnsi"/>
        </w:rPr>
        <w:t>straipsnio 4 ir 6</w:t>
      </w:r>
      <w:r w:rsidR="00767024">
        <w:rPr>
          <w:rFonts w:cstheme="minorHAnsi"/>
        </w:rPr>
        <w:t xml:space="preserve"> </w:t>
      </w:r>
      <w:r w:rsidRPr="001B32C4">
        <w:rPr>
          <w:rFonts w:cstheme="minorHAnsi"/>
        </w:rPr>
        <w:t>dalyse nurodytų pašalinimo pagrindų taikymo.</w:t>
      </w:r>
    </w:p>
    <w:p w14:paraId="395E9793" w14:textId="7149B156" w:rsidR="00172D74" w:rsidRPr="00240906" w:rsidRDefault="00502EDB" w:rsidP="00581DB7">
      <w:pPr>
        <w:pStyle w:val="Sraopastraipa"/>
        <w:numPr>
          <w:ilvl w:val="1"/>
          <w:numId w:val="9"/>
        </w:numPr>
        <w:tabs>
          <w:tab w:val="left" w:pos="567"/>
        </w:tabs>
        <w:spacing w:after="120" w:line="20" w:lineRule="atLeast"/>
        <w:ind w:left="0" w:firstLine="567"/>
        <w:jc w:val="both"/>
        <w:rPr>
          <w:rFonts w:eastAsia="Arial" w:cstheme="minorHAnsi"/>
        </w:rPr>
      </w:pPr>
      <w:r w:rsidRPr="001B32C4">
        <w:rPr>
          <w:rFonts w:cstheme="minorHAnsi"/>
        </w:rPr>
        <w:t xml:space="preserve">Perkančioji organizacija taip pat patikrina, ar dėl ūkio subjektų, kurių pajėgumais ketina remtis </w:t>
      </w:r>
      <w:r w:rsidR="005F315E">
        <w:rPr>
          <w:rFonts w:cstheme="minorHAnsi"/>
        </w:rPr>
        <w:t xml:space="preserve">paslaugų </w:t>
      </w:r>
      <w:r w:rsidRPr="001B32C4">
        <w:rPr>
          <w:rFonts w:cstheme="minorHAnsi"/>
        </w:rPr>
        <w:t>te</w:t>
      </w:r>
      <w:r w:rsidR="005F315E">
        <w:rPr>
          <w:rFonts w:cstheme="minorHAnsi"/>
        </w:rPr>
        <w:t>i</w:t>
      </w:r>
      <w:r w:rsidRPr="001B32C4">
        <w:rPr>
          <w:rFonts w:cstheme="minorHAnsi"/>
        </w:rPr>
        <w:t xml:space="preserve">kėjas, nėra </w:t>
      </w:r>
      <w:r w:rsidR="00E975DE">
        <w:rPr>
          <w:rFonts w:cstheme="minorHAnsi"/>
        </w:rPr>
        <w:t>specialiosiose p</w:t>
      </w:r>
      <w:r w:rsidRPr="001B32C4">
        <w:rPr>
          <w:rFonts w:cstheme="minorHAnsi"/>
        </w:rPr>
        <w:t xml:space="preserve">irkimo </w:t>
      </w:r>
      <w:r w:rsidR="00A604C6">
        <w:rPr>
          <w:rFonts w:cstheme="minorHAnsi"/>
        </w:rPr>
        <w:t>sąlygose</w:t>
      </w:r>
      <w:r w:rsidRPr="001B32C4">
        <w:rPr>
          <w:rFonts w:cstheme="minorHAnsi"/>
        </w:rPr>
        <w:t xml:space="preserve"> nustatytų pašalinimo pagrindų. Jeigu dėl ūkio subjekto yra bent vienas </w:t>
      </w:r>
      <w:r w:rsidR="00704703">
        <w:rPr>
          <w:rFonts w:cstheme="minorHAnsi"/>
        </w:rPr>
        <w:t>specialiosiose p</w:t>
      </w:r>
      <w:r w:rsidRPr="001B32C4">
        <w:rPr>
          <w:rFonts w:cstheme="minorHAnsi"/>
        </w:rPr>
        <w:t xml:space="preserve">irkimo </w:t>
      </w:r>
      <w:r w:rsidR="00A604C6">
        <w:rPr>
          <w:rFonts w:cstheme="minorHAnsi"/>
        </w:rPr>
        <w:t>sąlygose</w:t>
      </w:r>
      <w:r w:rsidRPr="001B32C4">
        <w:rPr>
          <w:rFonts w:cstheme="minorHAnsi"/>
        </w:rPr>
        <w:t xml:space="preserve"> nustatytas pašalinimo pagrindas, perkančioji organizacija reikalaus per jos nustatytą </w:t>
      </w:r>
      <w:r w:rsidRPr="001B32C4">
        <w:rPr>
          <w:rFonts w:cstheme="minorHAnsi"/>
        </w:rPr>
        <w:lastRenderedPageBreak/>
        <w:t xml:space="preserve">terminą pakeisti jį kitu ūkio subjektu, dėl kurio nėra pašalinimo pagrindų. Šio </w:t>
      </w:r>
      <w:r w:rsidR="00647CFD">
        <w:rPr>
          <w:rFonts w:cstheme="minorHAnsi"/>
        </w:rPr>
        <w:t>papunkčio</w:t>
      </w:r>
      <w:r w:rsidR="00647CFD" w:rsidRPr="001B32C4">
        <w:rPr>
          <w:rFonts w:cstheme="minorHAnsi"/>
        </w:rPr>
        <w:t xml:space="preserve"> </w:t>
      </w:r>
      <w:r w:rsidRPr="001B32C4">
        <w:rPr>
          <w:rFonts w:cstheme="minorHAnsi"/>
        </w:rPr>
        <w:t>nuostatos taikomos ir subte</w:t>
      </w:r>
      <w:r w:rsidR="005F315E">
        <w:rPr>
          <w:rFonts w:cstheme="minorHAnsi"/>
        </w:rPr>
        <w:t>i</w:t>
      </w:r>
      <w:r w:rsidRPr="001B32C4">
        <w:rPr>
          <w:rFonts w:cstheme="minorHAnsi"/>
        </w:rPr>
        <w:t xml:space="preserve">kėjams, jeigu </w:t>
      </w:r>
      <w:r w:rsidR="00704703">
        <w:rPr>
          <w:rFonts w:cstheme="minorHAnsi"/>
        </w:rPr>
        <w:t xml:space="preserve">specialiosiose </w:t>
      </w:r>
      <w:r w:rsidR="00FE6E86">
        <w:rPr>
          <w:rFonts w:cstheme="minorHAnsi"/>
        </w:rPr>
        <w:t>p</w:t>
      </w:r>
      <w:r w:rsidRPr="001B32C4">
        <w:rPr>
          <w:rFonts w:cstheme="minorHAnsi"/>
        </w:rPr>
        <w:t xml:space="preserve">irkimo </w:t>
      </w:r>
      <w:r w:rsidR="00285359">
        <w:rPr>
          <w:rFonts w:cstheme="minorHAnsi"/>
        </w:rPr>
        <w:t>sąlygose</w:t>
      </w:r>
      <w:r w:rsidRPr="001B32C4">
        <w:rPr>
          <w:rFonts w:cstheme="minorHAnsi"/>
        </w:rPr>
        <w:t xml:space="preserve"> nustatyta, kad pašalinimo pagrindai taikomi ir jiems.</w:t>
      </w:r>
      <w:r w:rsidR="00FE6E86">
        <w:rPr>
          <w:rFonts w:cstheme="minorHAnsi"/>
        </w:rPr>
        <w:t xml:space="preserve"> </w:t>
      </w:r>
    </w:p>
    <w:p w14:paraId="1925EA90" w14:textId="5CA931BC" w:rsidR="00F2782D" w:rsidRPr="00240906" w:rsidRDefault="006460BE" w:rsidP="00240906">
      <w:pPr>
        <w:pStyle w:val="Sraopastraipa"/>
        <w:numPr>
          <w:ilvl w:val="1"/>
          <w:numId w:val="9"/>
        </w:numPr>
        <w:tabs>
          <w:tab w:val="left" w:pos="567"/>
        </w:tabs>
        <w:spacing w:after="120" w:line="20" w:lineRule="atLeast"/>
        <w:ind w:left="0" w:firstLine="567"/>
        <w:jc w:val="both"/>
        <w:rPr>
          <w:rFonts w:eastAsia="Arial" w:cstheme="minorHAnsi"/>
        </w:rPr>
      </w:pPr>
      <w:r w:rsidRPr="00240906">
        <w:rPr>
          <w:rFonts w:cstheme="minorHAnsi"/>
        </w:rPr>
        <w:t>Nepaisant 6.2 ir 6.</w:t>
      </w:r>
      <w:r w:rsidR="000A56C0" w:rsidRPr="00240906">
        <w:rPr>
          <w:rFonts w:cstheme="minorHAnsi"/>
        </w:rPr>
        <w:t>3</w:t>
      </w:r>
      <w:r w:rsidRPr="00240906">
        <w:rPr>
          <w:rFonts w:cstheme="minorHAnsi"/>
        </w:rPr>
        <w:t xml:space="preserve"> p</w:t>
      </w:r>
      <w:r w:rsidR="00985E5A">
        <w:rPr>
          <w:rFonts w:cstheme="minorHAnsi"/>
        </w:rPr>
        <w:t>apunkčių</w:t>
      </w:r>
      <w:r w:rsidRPr="00240906">
        <w:rPr>
          <w:rFonts w:cstheme="minorHAnsi"/>
        </w:rPr>
        <w:t xml:space="preserve"> nuostatų, </w:t>
      </w:r>
      <w:r w:rsidR="005F315E">
        <w:rPr>
          <w:rFonts w:cstheme="minorHAnsi"/>
        </w:rPr>
        <w:t xml:space="preserve">paslaugų </w:t>
      </w:r>
      <w:r w:rsidRPr="00240906">
        <w:rPr>
          <w:rFonts w:cstheme="minorHAnsi"/>
        </w:rPr>
        <w:t>te</w:t>
      </w:r>
      <w:r w:rsidR="005F315E">
        <w:rPr>
          <w:rFonts w:cstheme="minorHAnsi"/>
        </w:rPr>
        <w:t>i</w:t>
      </w:r>
      <w:r w:rsidRPr="00240906">
        <w:rPr>
          <w:rFonts w:cstheme="minorHAnsi"/>
        </w:rPr>
        <w:t xml:space="preserve">kėjas iš </w:t>
      </w:r>
      <w:r w:rsidR="00FE6E86" w:rsidRPr="00240906">
        <w:rPr>
          <w:rFonts w:cstheme="minorHAnsi"/>
        </w:rPr>
        <w:t>p</w:t>
      </w:r>
      <w:r w:rsidRPr="00240906">
        <w:rPr>
          <w:rFonts w:cstheme="minorHAnsi"/>
        </w:rPr>
        <w:t>irkimo nepašalinamas VPĮ 46 straipsnio 3 ir 10</w:t>
      </w:r>
      <w:r w:rsidR="00E91B54">
        <w:rPr>
          <w:rFonts w:cstheme="minorHAnsi"/>
        </w:rPr>
        <w:t xml:space="preserve"> </w:t>
      </w:r>
      <w:r w:rsidRPr="00240906">
        <w:rPr>
          <w:rFonts w:cstheme="minorHAnsi"/>
        </w:rPr>
        <w:t>dalyse nustatytais atvejais</w:t>
      </w:r>
      <w:r w:rsidR="00985E5A">
        <w:rPr>
          <w:rFonts w:cstheme="minorHAnsi"/>
        </w:rPr>
        <w:t xml:space="preserve"> </w:t>
      </w:r>
      <w:r w:rsidR="00985E5A" w:rsidRPr="0058233E">
        <w:t>(atsižvelgiant į VPĮ 46 straipsnio 11 ir 12 dalių nuostatas)</w:t>
      </w:r>
      <w:r w:rsidRPr="00240906">
        <w:rPr>
          <w:rFonts w:cstheme="minorHAnsi"/>
        </w:rPr>
        <w:t>,</w:t>
      </w:r>
      <w:r w:rsidRPr="00240906">
        <w:rPr>
          <w:rFonts w:eastAsia="Arial" w:cstheme="minorHAnsi"/>
        </w:rPr>
        <w:t xml:space="preserve"> taip pat jeigu pagal VPĮ 46</w:t>
      </w:r>
      <w:r w:rsidR="005F315E">
        <w:rPr>
          <w:rFonts w:eastAsia="Arial" w:cstheme="minorHAnsi"/>
        </w:rPr>
        <w:t> </w:t>
      </w:r>
      <w:r w:rsidRPr="00240906">
        <w:rPr>
          <w:rFonts w:eastAsia="Arial" w:cstheme="minorHAnsi"/>
        </w:rPr>
        <w:t>straipsnio 8</w:t>
      </w:r>
      <w:r w:rsidR="005F315E">
        <w:rPr>
          <w:rFonts w:eastAsia="Arial" w:cstheme="minorHAnsi"/>
        </w:rPr>
        <w:t xml:space="preserve"> </w:t>
      </w:r>
      <w:r w:rsidRPr="00240906">
        <w:rPr>
          <w:rFonts w:eastAsia="Arial" w:cstheme="minorHAnsi"/>
        </w:rPr>
        <w:t xml:space="preserve">dalį vertindama </w:t>
      </w:r>
      <w:r w:rsidR="005F315E">
        <w:rPr>
          <w:rFonts w:eastAsia="Arial" w:cstheme="minorHAnsi"/>
        </w:rPr>
        <w:t xml:space="preserve">paslaugų </w:t>
      </w:r>
      <w:r w:rsidRPr="00240906">
        <w:rPr>
          <w:rFonts w:eastAsia="Arial" w:cstheme="minorHAnsi"/>
        </w:rPr>
        <w:t>te</w:t>
      </w:r>
      <w:r w:rsidR="005F315E">
        <w:rPr>
          <w:rFonts w:eastAsia="Arial" w:cstheme="minorHAnsi"/>
        </w:rPr>
        <w:t>i</w:t>
      </w:r>
      <w:r w:rsidRPr="00240906">
        <w:rPr>
          <w:rFonts w:eastAsia="Arial" w:cstheme="minorHAnsi"/>
        </w:rPr>
        <w:t>kėjo patikimumą</w:t>
      </w:r>
      <w:r w:rsidR="00E91B54">
        <w:rPr>
          <w:rFonts w:eastAsia="Arial" w:cstheme="minorHAnsi"/>
        </w:rPr>
        <w:t>,</w:t>
      </w:r>
      <w:r w:rsidRPr="00240906">
        <w:rPr>
          <w:rFonts w:eastAsia="Arial" w:cstheme="minorHAnsi"/>
        </w:rPr>
        <w:t xml:space="preserve"> </w:t>
      </w:r>
      <w:r w:rsidR="008D796F" w:rsidRPr="00240906">
        <w:rPr>
          <w:rFonts w:cstheme="minorHAnsi"/>
        </w:rPr>
        <w:t>perkančioji organizacija</w:t>
      </w:r>
      <w:r w:rsidRPr="00240906">
        <w:rPr>
          <w:rFonts w:eastAsia="Arial" w:cstheme="minorHAnsi"/>
        </w:rPr>
        <w:t xml:space="preserve"> priėmė sprendimą, kad </w:t>
      </w:r>
      <w:r w:rsidR="005F315E">
        <w:rPr>
          <w:rFonts w:eastAsia="Arial" w:cstheme="minorHAnsi"/>
        </w:rPr>
        <w:t xml:space="preserve">paslaugų </w:t>
      </w:r>
      <w:r w:rsidRPr="00240906">
        <w:rPr>
          <w:rFonts w:eastAsia="Arial" w:cstheme="minorHAnsi"/>
        </w:rPr>
        <w:t>te</w:t>
      </w:r>
      <w:r w:rsidR="005F315E">
        <w:rPr>
          <w:rFonts w:eastAsia="Arial" w:cstheme="minorHAnsi"/>
        </w:rPr>
        <w:t>i</w:t>
      </w:r>
      <w:r w:rsidRPr="00240906">
        <w:rPr>
          <w:rFonts w:eastAsia="Arial" w:cstheme="minorHAnsi"/>
        </w:rPr>
        <w:t xml:space="preserve">kėjo pašalinimas iš pirkimo procedūros būtų neproporcingas vertinamam </w:t>
      </w:r>
      <w:r w:rsidR="005F315E">
        <w:rPr>
          <w:rFonts w:eastAsia="Arial" w:cstheme="minorHAnsi"/>
        </w:rPr>
        <w:t xml:space="preserve">paslaugų </w:t>
      </w:r>
      <w:r w:rsidRPr="00240906">
        <w:rPr>
          <w:rFonts w:eastAsia="Arial" w:cstheme="minorHAnsi"/>
        </w:rPr>
        <w:t>te</w:t>
      </w:r>
      <w:r w:rsidR="005F315E">
        <w:rPr>
          <w:rFonts w:eastAsia="Arial" w:cstheme="minorHAnsi"/>
        </w:rPr>
        <w:t>i</w:t>
      </w:r>
      <w:r w:rsidRPr="00240906">
        <w:rPr>
          <w:rFonts w:eastAsia="Arial" w:cstheme="minorHAnsi"/>
        </w:rPr>
        <w:t xml:space="preserve">kėjo elgesiui arba </w:t>
      </w:r>
      <w:r w:rsidR="008D796F" w:rsidRPr="00240906">
        <w:rPr>
          <w:rFonts w:cstheme="minorHAnsi"/>
        </w:rPr>
        <w:t>perkančioji organizacija</w:t>
      </w:r>
      <w:r w:rsidRPr="00240906">
        <w:rPr>
          <w:rFonts w:eastAsia="Arial" w:cstheme="minorHAnsi"/>
        </w:rPr>
        <w:t xml:space="preserve"> priėmė sprendimą, kad esant nustatytam pašalinimo pagrindui pagal VPĮ 46 straipsnio 4 dalies 7 punkto c papunktį būtų reikšmingai apribota konkurencija.</w:t>
      </w:r>
      <w:r w:rsidR="00985E5A" w:rsidRPr="00985E5A">
        <w:rPr>
          <w:rFonts w:eastAsia="Arial"/>
        </w:rPr>
        <w:t xml:space="preserve"> </w:t>
      </w:r>
      <w:r w:rsidR="00985E5A" w:rsidRPr="0058233E">
        <w:rPr>
          <w:rFonts w:eastAsia="Arial"/>
        </w:rPr>
        <w:t xml:space="preserve">Priimant sprendimus dėl </w:t>
      </w:r>
      <w:r w:rsidR="005F315E">
        <w:rPr>
          <w:rFonts w:eastAsia="Arial"/>
        </w:rPr>
        <w:t xml:space="preserve">paslaugų </w:t>
      </w:r>
      <w:r w:rsidR="00985E5A" w:rsidRPr="0058233E">
        <w:rPr>
          <w:rFonts w:eastAsia="Arial"/>
        </w:rPr>
        <w:t>te</w:t>
      </w:r>
      <w:r w:rsidR="005F315E">
        <w:rPr>
          <w:rFonts w:eastAsia="Arial"/>
        </w:rPr>
        <w:t>i</w:t>
      </w:r>
      <w:r w:rsidR="00985E5A" w:rsidRPr="0058233E">
        <w:rPr>
          <w:rFonts w:eastAsia="Arial"/>
        </w:rPr>
        <w:t>kėjo pašalinimo iš pirkimo procedūros 6.3 p</w:t>
      </w:r>
      <w:r w:rsidR="00985E5A">
        <w:rPr>
          <w:rFonts w:eastAsia="Arial"/>
        </w:rPr>
        <w:t>apunktyje</w:t>
      </w:r>
      <w:r w:rsidR="00985E5A" w:rsidRPr="0058233E">
        <w:rPr>
          <w:rFonts w:eastAsia="Arial"/>
        </w:rPr>
        <w:t xml:space="preserve"> nurodytais pašalinimo pagrindais gali būti atsižvelgiama į pagal VPĮ 52 ir 91 straipsnius skelbiamą informaciją.</w:t>
      </w:r>
    </w:p>
    <w:p w14:paraId="48105710" w14:textId="6933C815" w:rsidR="00F31804" w:rsidRPr="00471E3D" w:rsidRDefault="005F315E" w:rsidP="00F76152">
      <w:pPr>
        <w:pStyle w:val="Antrat1"/>
        <w:numPr>
          <w:ilvl w:val="0"/>
          <w:numId w:val="9"/>
        </w:numPr>
        <w:ind w:left="426" w:hanging="426"/>
        <w:contextualSpacing/>
        <w:jc w:val="both"/>
        <w:rPr>
          <w:rFonts w:asciiTheme="minorHAnsi" w:hAnsiTheme="minorHAnsi" w:cstheme="minorHAnsi"/>
          <w:color w:val="auto"/>
        </w:rPr>
      </w:pPr>
      <w:bookmarkStart w:id="27" w:name="_Toc48053165"/>
      <w:bookmarkStart w:id="28" w:name="_Toc134002286"/>
      <w:r>
        <w:rPr>
          <w:rFonts w:asciiTheme="minorHAnsi" w:hAnsiTheme="minorHAnsi" w:cstheme="minorHAnsi"/>
          <w:color w:val="auto"/>
        </w:rPr>
        <w:t>Paslaugų tei</w:t>
      </w:r>
      <w:r w:rsidR="004E11A9" w:rsidRPr="00471E3D">
        <w:rPr>
          <w:rFonts w:asciiTheme="minorHAnsi" w:hAnsiTheme="minorHAnsi" w:cstheme="minorHAnsi"/>
          <w:color w:val="auto"/>
        </w:rPr>
        <w:t>kėjų kvalifikacijos reikalavimai ir reikalaujami kokybės bei aplinkos apsaugos vadybos sistemų standartai</w:t>
      </w:r>
      <w:bookmarkEnd w:id="27"/>
      <w:bookmarkEnd w:id="28"/>
    </w:p>
    <w:p w14:paraId="36DE4EEF" w14:textId="6A6610CF" w:rsidR="00F31804" w:rsidRPr="000A56C0" w:rsidRDefault="005F315E" w:rsidP="004A0E79">
      <w:pPr>
        <w:pStyle w:val="Sraopastraipa"/>
        <w:numPr>
          <w:ilvl w:val="1"/>
          <w:numId w:val="10"/>
        </w:numPr>
        <w:spacing w:after="120" w:line="20" w:lineRule="atLeast"/>
        <w:ind w:left="0" w:firstLine="709"/>
        <w:jc w:val="both"/>
        <w:rPr>
          <w:rFonts w:eastAsiaTheme="minorHAnsi"/>
          <w:bCs/>
          <w:iCs/>
        </w:rPr>
      </w:pPr>
      <w:r>
        <w:t>Paslaugų tei</w:t>
      </w:r>
      <w:r w:rsidR="004E11A9" w:rsidRPr="00F31804">
        <w:t>kėjams nustatomi kvalifikacijos reikalavimai ir (arba) reikalavimai dėl kokybės vadybos sistemos</w:t>
      </w:r>
      <w:r w:rsidR="00986B80" w:rsidRPr="00F31804">
        <w:t>,</w:t>
      </w:r>
      <w:r w:rsidR="004E11A9" w:rsidRPr="00F31804">
        <w:t xml:space="preserve"> </w:t>
      </w:r>
      <w:r w:rsidR="004E11A9" w:rsidRPr="00A641C9">
        <w:t>ir (arba) aplinkos apsaugos vadybos sistemos standartų laikymosi ir jų atitiktį patvirtinantys dokumentai nurodyti</w:t>
      </w:r>
      <w:r w:rsidR="00396585">
        <w:t xml:space="preserve"> </w:t>
      </w:r>
      <w:r w:rsidR="005F6D8B">
        <w:rPr>
          <w:rFonts w:eastAsiaTheme="minorHAnsi"/>
        </w:rPr>
        <w:t>s</w:t>
      </w:r>
      <w:r w:rsidR="00C70013" w:rsidRPr="00A641C9">
        <w:rPr>
          <w:rFonts w:eastAsiaTheme="minorHAnsi"/>
        </w:rPr>
        <w:t xml:space="preserve">pecialiosiose </w:t>
      </w:r>
      <w:r w:rsidR="00AF012A">
        <w:rPr>
          <w:rFonts w:eastAsiaTheme="minorHAnsi"/>
        </w:rPr>
        <w:t xml:space="preserve">pirkimo </w:t>
      </w:r>
      <w:r w:rsidR="00C70013" w:rsidRPr="00A641C9">
        <w:rPr>
          <w:rFonts w:eastAsiaTheme="minorHAnsi"/>
        </w:rPr>
        <w:t>sąlygose</w:t>
      </w:r>
      <w:r w:rsidR="00C70013" w:rsidRPr="000A56C0">
        <w:rPr>
          <w:rFonts w:eastAsiaTheme="minorHAnsi"/>
        </w:rPr>
        <w:t>.</w:t>
      </w:r>
      <w:r w:rsidR="00C70013" w:rsidRPr="000A56C0">
        <w:rPr>
          <w:rFonts w:eastAsiaTheme="minorHAnsi"/>
          <w:bCs/>
          <w:iCs/>
        </w:rPr>
        <w:t xml:space="preserve"> </w:t>
      </w:r>
    </w:p>
    <w:p w14:paraId="5D267396" w14:textId="6C3B1B1E" w:rsidR="004E11A9" w:rsidRPr="00033D57" w:rsidRDefault="006B1EBA" w:rsidP="004A0E79">
      <w:pPr>
        <w:pStyle w:val="Sraopastraipa"/>
        <w:numPr>
          <w:ilvl w:val="1"/>
          <w:numId w:val="10"/>
        </w:numPr>
        <w:tabs>
          <w:tab w:val="left" w:pos="567"/>
        </w:tabs>
        <w:spacing w:after="120" w:line="20" w:lineRule="atLeast"/>
        <w:ind w:left="0" w:firstLine="697"/>
        <w:jc w:val="both"/>
        <w:rPr>
          <w:rFonts w:eastAsiaTheme="minorHAnsi"/>
          <w:bCs/>
          <w:iCs/>
        </w:rPr>
      </w:pPr>
      <w:r w:rsidRPr="00F31804">
        <w:t xml:space="preserve">Jeigu </w:t>
      </w:r>
      <w:r w:rsidR="005F315E">
        <w:t>paslaugų tei</w:t>
      </w:r>
      <w:r w:rsidRPr="00F31804">
        <w:t xml:space="preserve">kėjo kvalifikacija dėl teisės verstis atitinkama veikla nebuvo tikrinama arba tikrinama ne visa apimtimi, </w:t>
      </w:r>
      <w:r w:rsidR="005F315E">
        <w:t xml:space="preserve">paslaugų </w:t>
      </w:r>
      <w:r w:rsidRPr="00F31804">
        <w:t>t</w:t>
      </w:r>
      <w:r w:rsidR="004E11A9" w:rsidRPr="00F31804">
        <w:t>e</w:t>
      </w:r>
      <w:r w:rsidR="005F315E">
        <w:t>i</w:t>
      </w:r>
      <w:r w:rsidR="004E11A9" w:rsidRPr="00F31804">
        <w:t>kėjas, teikdamas pasiūlymą, perkančiajai organizacijai įsipareigoja, kad sutartį vykdys tik teisę verstis atitinkama veikla turintys asmenys.</w:t>
      </w:r>
    </w:p>
    <w:p w14:paraId="4D4036DC" w14:textId="55E891CC" w:rsidR="004431FB" w:rsidRPr="000A56C0" w:rsidRDefault="00F31804" w:rsidP="004A0E79">
      <w:pPr>
        <w:pStyle w:val="Sraopastraipa"/>
        <w:numPr>
          <w:ilvl w:val="1"/>
          <w:numId w:val="10"/>
        </w:numPr>
        <w:tabs>
          <w:tab w:val="left" w:pos="567"/>
        </w:tabs>
        <w:spacing w:after="120" w:line="20" w:lineRule="atLeast"/>
        <w:ind w:left="0" w:firstLine="697"/>
        <w:jc w:val="both"/>
        <w:rPr>
          <w:rFonts w:eastAsiaTheme="minorHAnsi"/>
          <w:bCs/>
          <w:iCs/>
        </w:rPr>
      </w:pPr>
      <w:r w:rsidRPr="00033D57">
        <w:t xml:space="preserve">Jeigu ūkio subjektas, kurio pajėgumais </w:t>
      </w:r>
      <w:r w:rsidR="005F315E">
        <w:t xml:space="preserve">paslaugų </w:t>
      </w:r>
      <w:r w:rsidRPr="00033D57">
        <w:t>te</w:t>
      </w:r>
      <w:r w:rsidR="005F315E">
        <w:t>i</w:t>
      </w:r>
      <w:r w:rsidRPr="00033D57">
        <w:t xml:space="preserve">kėjas remiasi, netenkina jam keliamų kvalifikacijos reikalavimų, </w:t>
      </w:r>
      <w:r w:rsidR="00696417">
        <w:t>perkančioji organizacija</w:t>
      </w:r>
      <w:r w:rsidRPr="00033D57">
        <w:t xml:space="preserve"> pareikalaus per jos nustatytą terminą pakeisti jį reikalavimus atitinkančiu ūkio subjektu.</w:t>
      </w:r>
    </w:p>
    <w:p w14:paraId="6760971A" w14:textId="4AB15E4D" w:rsidR="005B08B2" w:rsidRPr="00471E3D" w:rsidRDefault="005B08B2" w:rsidP="006F1547">
      <w:pPr>
        <w:pStyle w:val="Antrat1"/>
        <w:numPr>
          <w:ilvl w:val="0"/>
          <w:numId w:val="9"/>
        </w:numPr>
        <w:tabs>
          <w:tab w:val="left" w:pos="567"/>
        </w:tabs>
        <w:spacing w:line="20" w:lineRule="atLeast"/>
        <w:contextualSpacing/>
        <w:rPr>
          <w:rFonts w:asciiTheme="minorHAnsi" w:hAnsiTheme="minorHAnsi" w:cstheme="minorHAnsi"/>
          <w:color w:val="auto"/>
        </w:rPr>
      </w:pPr>
      <w:bookmarkStart w:id="29" w:name="_Toc48053166"/>
      <w:bookmarkStart w:id="30" w:name="_Toc134002287"/>
      <w:r w:rsidRPr="00C30186">
        <w:rPr>
          <w:rFonts w:asciiTheme="minorHAnsi" w:hAnsiTheme="minorHAnsi" w:cstheme="minorHAnsi"/>
          <w:color w:val="auto"/>
        </w:rPr>
        <w:t>Rezervuota teisė dalyvauti pirkime</w:t>
      </w:r>
      <w:bookmarkEnd w:id="29"/>
      <w:r w:rsidR="00C30186">
        <w:rPr>
          <w:rFonts w:asciiTheme="minorHAnsi" w:hAnsiTheme="minorHAnsi" w:cstheme="minorHAnsi"/>
          <w:color w:val="auto"/>
        </w:rPr>
        <w:t xml:space="preserve">. </w:t>
      </w:r>
      <w:r w:rsidR="00C30186" w:rsidRPr="00C30186">
        <w:rPr>
          <w:rFonts w:asciiTheme="minorHAnsi" w:hAnsiTheme="minorHAnsi" w:cstheme="minorHAnsi"/>
          <w:b/>
          <w:bCs/>
          <w:color w:val="auto"/>
          <w:sz w:val="28"/>
          <w:szCs w:val="28"/>
        </w:rPr>
        <w:t>NETAIKOMA.</w:t>
      </w:r>
      <w:bookmarkEnd w:id="30"/>
      <w:r w:rsidR="00C854B0">
        <w:rPr>
          <w:rFonts w:asciiTheme="minorHAnsi" w:hAnsiTheme="minorHAnsi" w:cstheme="minorHAnsi"/>
          <w:color w:val="auto"/>
        </w:rPr>
        <w:t xml:space="preserve"> </w:t>
      </w:r>
    </w:p>
    <w:p w14:paraId="7588BEB4" w14:textId="04668ACD" w:rsidR="004E11A9" w:rsidRPr="0036054C" w:rsidRDefault="005B08B2" w:rsidP="006F1547">
      <w:pPr>
        <w:pStyle w:val="Sraopastraipa"/>
        <w:numPr>
          <w:ilvl w:val="1"/>
          <w:numId w:val="9"/>
        </w:numPr>
        <w:spacing w:after="0" w:line="20" w:lineRule="atLeast"/>
        <w:ind w:left="0" w:firstLine="567"/>
        <w:jc w:val="both"/>
        <w:rPr>
          <w:rFonts w:cstheme="minorHAnsi"/>
        </w:rPr>
      </w:pPr>
      <w:r w:rsidRPr="0036054C">
        <w:rPr>
          <w:rFonts w:cstheme="minorHAnsi"/>
        </w:rPr>
        <w:t xml:space="preserve">Šis skyrius taikomas, jeigu perkančioji organizacija </w:t>
      </w:r>
      <w:r w:rsidR="000E292D" w:rsidRPr="003E450F">
        <w:t>s</w:t>
      </w:r>
      <w:r w:rsidRPr="003E450F">
        <w:t xml:space="preserve">pecialiosiose </w:t>
      </w:r>
      <w:r w:rsidR="0078700D">
        <w:t xml:space="preserve">pirkimo </w:t>
      </w:r>
      <w:r w:rsidRPr="003E450F">
        <w:t>sąlygose</w:t>
      </w:r>
      <w:r w:rsidRPr="0036054C">
        <w:t xml:space="preserve"> rezervuoja teisę dalyvauti pirkime specialiosiose</w:t>
      </w:r>
      <w:r w:rsidR="00B82137">
        <w:t xml:space="preserve"> pirkimo</w:t>
      </w:r>
      <w:r w:rsidRPr="0036054C">
        <w:t xml:space="preserve"> sąlygose nurodytiems </w:t>
      </w:r>
      <w:r w:rsidR="005F315E">
        <w:t xml:space="preserve">paslaugų </w:t>
      </w:r>
      <w:r w:rsidRPr="0036054C">
        <w:t>te</w:t>
      </w:r>
      <w:r w:rsidR="005F315E">
        <w:t>i</w:t>
      </w:r>
      <w:r w:rsidRPr="0036054C">
        <w:t>kėjams</w:t>
      </w:r>
      <w:r w:rsidRPr="008C5A33">
        <w:rPr>
          <w:b/>
        </w:rPr>
        <w:t>.</w:t>
      </w:r>
    </w:p>
    <w:p w14:paraId="0CA1C0E1" w14:textId="1DD724FF" w:rsidR="005B08B2" w:rsidRPr="0036054C" w:rsidRDefault="005B08B2" w:rsidP="006F1547">
      <w:pPr>
        <w:pStyle w:val="Sraopastraipa"/>
        <w:numPr>
          <w:ilvl w:val="1"/>
          <w:numId w:val="9"/>
        </w:numPr>
        <w:spacing w:line="240" w:lineRule="auto"/>
        <w:ind w:left="0" w:firstLine="567"/>
        <w:jc w:val="both"/>
        <w:rPr>
          <w:rFonts w:cstheme="minorHAnsi"/>
          <w:color w:val="000000"/>
        </w:rPr>
      </w:pPr>
      <w:bookmarkStart w:id="31" w:name="_Ref48036094"/>
      <w:r w:rsidRPr="008F176C">
        <w:rPr>
          <w:rFonts w:cstheme="minorHAnsi"/>
          <w:b/>
        </w:rPr>
        <w:t xml:space="preserve">Jeigu perkančioji organizacija rezervuoja teisę pirkime dalyvauti tik </w:t>
      </w:r>
      <w:r w:rsidR="00155DD9" w:rsidRPr="008F176C">
        <w:rPr>
          <w:rFonts w:cstheme="minorHAnsi"/>
          <w:b/>
        </w:rPr>
        <w:t>VPĮ</w:t>
      </w:r>
      <w:r w:rsidRPr="008F176C">
        <w:rPr>
          <w:rFonts w:cstheme="minorHAnsi"/>
          <w:b/>
        </w:rPr>
        <w:t xml:space="preserve"> 23 straipsnyje nurodytiems </w:t>
      </w:r>
      <w:r w:rsidR="005F315E">
        <w:rPr>
          <w:rFonts w:cstheme="minorHAnsi"/>
          <w:b/>
        </w:rPr>
        <w:t xml:space="preserve">paslaugų </w:t>
      </w:r>
      <w:r w:rsidRPr="008F176C">
        <w:rPr>
          <w:rFonts w:cstheme="minorHAnsi"/>
          <w:b/>
        </w:rPr>
        <w:t>te</w:t>
      </w:r>
      <w:r w:rsidR="005F315E">
        <w:rPr>
          <w:rFonts w:cstheme="minorHAnsi"/>
          <w:b/>
        </w:rPr>
        <w:t>i</w:t>
      </w:r>
      <w:r w:rsidRPr="008F176C">
        <w:rPr>
          <w:rFonts w:cstheme="minorHAnsi"/>
          <w:b/>
        </w:rPr>
        <w:t>kėjams</w:t>
      </w:r>
      <w:r w:rsidRPr="008C5A33">
        <w:rPr>
          <w:rFonts w:cstheme="minorHAnsi"/>
        </w:rPr>
        <w:t xml:space="preserve">, pirkime </w:t>
      </w:r>
      <w:r w:rsidRPr="0036054C">
        <w:rPr>
          <w:rFonts w:cstheme="minorHAnsi"/>
          <w:color w:val="000000"/>
        </w:rPr>
        <w:t>gali dalyvauti tik:</w:t>
      </w:r>
      <w:bookmarkEnd w:id="31"/>
    </w:p>
    <w:p w14:paraId="752EE7AA" w14:textId="3DF64CA5" w:rsidR="005B08B2" w:rsidRPr="0036054C" w:rsidRDefault="007F09F3" w:rsidP="006F1547">
      <w:pPr>
        <w:pStyle w:val="Sraopastraipa"/>
        <w:numPr>
          <w:ilvl w:val="2"/>
          <w:numId w:val="9"/>
        </w:numPr>
        <w:spacing w:line="240" w:lineRule="auto"/>
        <w:ind w:left="0" w:firstLine="567"/>
        <w:jc w:val="both"/>
        <w:rPr>
          <w:rFonts w:cstheme="minorHAnsi"/>
          <w:color w:val="000000"/>
        </w:rPr>
      </w:pPr>
      <w:bookmarkStart w:id="32" w:name="part_c8889be5d523482e81bb176e6fe56cd2"/>
      <w:bookmarkStart w:id="33" w:name="part_da460e3efffa45688cb920cd281c7959"/>
      <w:bookmarkStart w:id="34" w:name="part_2d694ec0bf4747a2ace8bc3a118ff44f"/>
      <w:bookmarkEnd w:id="32"/>
      <w:bookmarkEnd w:id="33"/>
      <w:bookmarkEnd w:id="34"/>
      <w:r>
        <w:rPr>
          <w:rFonts w:cstheme="minorHAnsi"/>
          <w:color w:val="000000"/>
        </w:rPr>
        <w:t xml:space="preserve">paslaugų </w:t>
      </w:r>
      <w:r w:rsidR="005B08B2" w:rsidRPr="0036054C">
        <w:rPr>
          <w:rFonts w:cstheme="minorHAnsi"/>
          <w:color w:val="000000"/>
        </w:rPr>
        <w:t>te</w:t>
      </w:r>
      <w:r>
        <w:rPr>
          <w:rFonts w:cstheme="minorHAnsi"/>
          <w:color w:val="000000"/>
        </w:rPr>
        <w:t>i</w:t>
      </w:r>
      <w:r w:rsidR="005B08B2" w:rsidRPr="0036054C">
        <w:rPr>
          <w:rFonts w:cstheme="minorHAnsi"/>
          <w:color w:val="000000"/>
        </w:rPr>
        <w:t>kėjai, kuriuose nuteistųjų, atliekančių arešto, terminuoto laisvės atėmimo ir laisvės atėmimo iki gyvos galvos bausmes,</w:t>
      </w:r>
      <w:r w:rsidR="00D9593D">
        <w:rPr>
          <w:rFonts w:cstheme="minorHAnsi"/>
          <w:color w:val="000000"/>
        </w:rPr>
        <w:t xml:space="preserve"> </w:t>
      </w:r>
      <w:r w:rsidR="005B08B2" w:rsidRPr="0036054C">
        <w:rPr>
          <w:rFonts w:cstheme="minorHAnsi"/>
          <w:color w:val="000000"/>
        </w:rPr>
        <w:t xml:space="preserve">dirba daugiau kaip 50 procentų to </w:t>
      </w:r>
      <w:r>
        <w:rPr>
          <w:rFonts w:cstheme="minorHAnsi"/>
          <w:color w:val="000000"/>
        </w:rPr>
        <w:t xml:space="preserve">paslaugų </w:t>
      </w:r>
      <w:r w:rsidR="005B08B2" w:rsidRPr="0036054C">
        <w:rPr>
          <w:rFonts w:cstheme="minorHAnsi"/>
          <w:color w:val="000000"/>
        </w:rPr>
        <w:t>te</w:t>
      </w:r>
      <w:r>
        <w:rPr>
          <w:rFonts w:cstheme="minorHAnsi"/>
          <w:color w:val="000000"/>
        </w:rPr>
        <w:t>i</w:t>
      </w:r>
      <w:r w:rsidR="005B08B2" w:rsidRPr="0036054C">
        <w:rPr>
          <w:rFonts w:cstheme="minorHAnsi"/>
          <w:color w:val="000000"/>
        </w:rPr>
        <w:t>kėjo</w:t>
      </w:r>
      <w:r w:rsidR="00D9593D">
        <w:rPr>
          <w:rFonts w:cstheme="minorHAnsi"/>
          <w:color w:val="000000"/>
        </w:rPr>
        <w:t xml:space="preserve"> </w:t>
      </w:r>
      <w:r w:rsidR="005B08B2" w:rsidRPr="0036054C">
        <w:rPr>
          <w:rFonts w:cstheme="minorHAnsi"/>
          <w:color w:val="000000"/>
        </w:rPr>
        <w:t>metinio vidutinio sąrašuose esančių darbuotojų skaičiaus;</w:t>
      </w:r>
    </w:p>
    <w:p w14:paraId="237A6C28" w14:textId="21B9054B" w:rsidR="005B08B2" w:rsidRPr="0036054C" w:rsidRDefault="007F09F3" w:rsidP="006F1547">
      <w:pPr>
        <w:pStyle w:val="Sraopastraipa"/>
        <w:numPr>
          <w:ilvl w:val="2"/>
          <w:numId w:val="9"/>
        </w:numPr>
        <w:spacing w:line="240" w:lineRule="auto"/>
        <w:ind w:left="0" w:firstLine="567"/>
        <w:jc w:val="both"/>
        <w:rPr>
          <w:rFonts w:cstheme="minorHAnsi"/>
          <w:color w:val="000000"/>
        </w:rPr>
      </w:pPr>
      <w:bookmarkStart w:id="35" w:name="part_b3f278cdbcbe467a8b3f1d6ea4ea85f8"/>
      <w:bookmarkEnd w:id="35"/>
      <w:r>
        <w:rPr>
          <w:rFonts w:cstheme="minorHAnsi"/>
          <w:color w:val="000000"/>
        </w:rPr>
        <w:t xml:space="preserve">paslaugų </w:t>
      </w:r>
      <w:r w:rsidR="005B08B2" w:rsidRPr="0036054C">
        <w:rPr>
          <w:rFonts w:cstheme="minorHAnsi"/>
          <w:color w:val="000000"/>
        </w:rPr>
        <w:t>te</w:t>
      </w:r>
      <w:r>
        <w:rPr>
          <w:rFonts w:cstheme="minorHAnsi"/>
          <w:color w:val="000000"/>
        </w:rPr>
        <w:t>i</w:t>
      </w:r>
      <w:r w:rsidR="005B08B2" w:rsidRPr="0036054C">
        <w:rPr>
          <w:rFonts w:cstheme="minorHAnsi"/>
          <w:color w:val="000000"/>
        </w:rPr>
        <w:t xml:space="preserve">kėjai, kurių dalyviai yra sveikatos priežiūros įstaigos, kuriose darbo terapijos pagrindais dirba ne mažiau kaip 50 procentų pacientų to </w:t>
      </w:r>
      <w:r>
        <w:rPr>
          <w:rFonts w:cstheme="minorHAnsi"/>
          <w:color w:val="000000"/>
        </w:rPr>
        <w:t xml:space="preserve">paslaugų </w:t>
      </w:r>
      <w:r w:rsidR="005B08B2" w:rsidRPr="0036054C">
        <w:rPr>
          <w:rFonts w:cstheme="minorHAnsi"/>
          <w:color w:val="000000"/>
        </w:rPr>
        <w:t>te</w:t>
      </w:r>
      <w:r>
        <w:rPr>
          <w:rFonts w:cstheme="minorHAnsi"/>
          <w:color w:val="000000"/>
        </w:rPr>
        <w:t>i</w:t>
      </w:r>
      <w:r w:rsidR="005B08B2" w:rsidRPr="0036054C">
        <w:rPr>
          <w:rFonts w:cstheme="minorHAnsi"/>
          <w:color w:val="000000"/>
        </w:rPr>
        <w:t>kėjo metinio vidutinio sąrašuose esančių darbuotojų skaičiaus;</w:t>
      </w:r>
    </w:p>
    <w:p w14:paraId="2A93F6B3" w14:textId="38FBF866" w:rsidR="005B08B2" w:rsidRPr="0036054C" w:rsidRDefault="007F09F3" w:rsidP="006F1547">
      <w:pPr>
        <w:pStyle w:val="Sraopastraipa"/>
        <w:numPr>
          <w:ilvl w:val="2"/>
          <w:numId w:val="9"/>
        </w:numPr>
        <w:spacing w:line="240" w:lineRule="auto"/>
        <w:ind w:left="0" w:firstLine="567"/>
        <w:jc w:val="both"/>
        <w:rPr>
          <w:rFonts w:cstheme="minorHAnsi"/>
          <w:color w:val="000000"/>
        </w:rPr>
      </w:pPr>
      <w:bookmarkStart w:id="36" w:name="part_472a163f4f844a9297cdf9e29b7fb942"/>
      <w:bookmarkEnd w:id="36"/>
      <w:r>
        <w:rPr>
          <w:rFonts w:cstheme="minorHAnsi"/>
          <w:color w:val="000000"/>
        </w:rPr>
        <w:t xml:space="preserve">paslaugų </w:t>
      </w:r>
      <w:r w:rsidR="005B08B2" w:rsidRPr="0036054C">
        <w:rPr>
          <w:rFonts w:cstheme="minorHAnsi"/>
          <w:color w:val="000000"/>
        </w:rPr>
        <w:t>te</w:t>
      </w:r>
      <w:r>
        <w:rPr>
          <w:rFonts w:cstheme="minorHAnsi"/>
          <w:color w:val="000000"/>
        </w:rPr>
        <w:t>i</w:t>
      </w:r>
      <w:r w:rsidR="005B08B2" w:rsidRPr="0036054C">
        <w:rPr>
          <w:rFonts w:cstheme="minorHAnsi"/>
          <w:color w:val="000000"/>
        </w:rPr>
        <w:t>kėjai, kurių darbuotojai dalyvauja aktyvios darbo rinkos politikos priemonėse, nustatytose Lietuvos Respublikos užimtumo įstatyme ar panašaus pobūdžio kitos valstybės teisės akte, jeigu ne mažiau kaip 50</w:t>
      </w:r>
      <w:r>
        <w:rPr>
          <w:rFonts w:cstheme="minorHAnsi"/>
          <w:color w:val="000000"/>
        </w:rPr>
        <w:t> </w:t>
      </w:r>
      <w:r w:rsidR="005B08B2" w:rsidRPr="0036054C">
        <w:rPr>
          <w:rFonts w:cstheme="minorHAnsi"/>
          <w:color w:val="000000"/>
        </w:rPr>
        <w:t xml:space="preserve">procentų to </w:t>
      </w:r>
      <w:r>
        <w:rPr>
          <w:rFonts w:cstheme="minorHAnsi"/>
          <w:color w:val="000000"/>
        </w:rPr>
        <w:t xml:space="preserve">paslaugų </w:t>
      </w:r>
      <w:r w:rsidR="005B08B2" w:rsidRPr="0036054C">
        <w:rPr>
          <w:rFonts w:cstheme="minorHAnsi"/>
          <w:color w:val="000000"/>
        </w:rPr>
        <w:t>te</w:t>
      </w:r>
      <w:r>
        <w:rPr>
          <w:rFonts w:cstheme="minorHAnsi"/>
          <w:color w:val="000000"/>
        </w:rPr>
        <w:t>i</w:t>
      </w:r>
      <w:r w:rsidR="005B08B2" w:rsidRPr="0036054C">
        <w:rPr>
          <w:rFonts w:cstheme="minorHAnsi"/>
          <w:color w:val="000000"/>
        </w:rPr>
        <w:t>kėjo metinio vidutinio sąrašuose esančių darbuotojų skaičiaus yra darbo rinkoje papildomai remiami asmenys.</w:t>
      </w:r>
    </w:p>
    <w:p w14:paraId="1B3B27B2" w14:textId="7564BEAE" w:rsidR="00AB378C" w:rsidRPr="00AB378C" w:rsidRDefault="007F09F3" w:rsidP="006F1547">
      <w:pPr>
        <w:pStyle w:val="Sraopastraipa"/>
        <w:numPr>
          <w:ilvl w:val="1"/>
          <w:numId w:val="9"/>
        </w:numPr>
        <w:spacing w:after="0" w:line="240" w:lineRule="auto"/>
        <w:ind w:left="0" w:firstLine="567"/>
        <w:jc w:val="both"/>
        <w:rPr>
          <w:rFonts w:cstheme="minorHAnsi"/>
          <w:color w:val="000000"/>
        </w:rPr>
      </w:pPr>
      <w:r>
        <w:rPr>
          <w:color w:val="000000"/>
        </w:rPr>
        <w:t>Paslaugų tei</w:t>
      </w:r>
      <w:r w:rsidR="00AB378C" w:rsidRPr="006C066A">
        <w:rPr>
          <w:color w:val="000000"/>
        </w:rPr>
        <w:t>kėjas gali pasitelkti tik tokius subte</w:t>
      </w:r>
      <w:r>
        <w:rPr>
          <w:color w:val="000000"/>
        </w:rPr>
        <w:t>i</w:t>
      </w:r>
      <w:r w:rsidR="00AB378C" w:rsidRPr="006C066A">
        <w:rPr>
          <w:color w:val="000000"/>
        </w:rPr>
        <w:t>kėjus sutarčiai vykdyti, taip pat gali remtis tik tokių ūkio subjektų pajėgumais, kurie turi 8.2 p</w:t>
      </w:r>
      <w:r w:rsidR="00AB378C">
        <w:rPr>
          <w:color w:val="000000"/>
        </w:rPr>
        <w:t>ap</w:t>
      </w:r>
      <w:r w:rsidR="00AB378C" w:rsidRPr="006C066A">
        <w:rPr>
          <w:color w:val="000000"/>
        </w:rPr>
        <w:t>unkt</w:t>
      </w:r>
      <w:r w:rsidR="00AB378C">
        <w:rPr>
          <w:color w:val="000000"/>
        </w:rPr>
        <w:t>yj</w:t>
      </w:r>
      <w:r w:rsidR="00AB378C" w:rsidRPr="006C066A">
        <w:rPr>
          <w:color w:val="000000"/>
        </w:rPr>
        <w:t>e nurodytą statusą</w:t>
      </w:r>
      <w:r w:rsidR="00AB378C">
        <w:rPr>
          <w:color w:val="000000"/>
        </w:rPr>
        <w:t>.</w:t>
      </w:r>
    </w:p>
    <w:p w14:paraId="696174F3" w14:textId="4B7D7D22" w:rsidR="00814649" w:rsidRPr="00814649" w:rsidRDefault="007F09F3" w:rsidP="006F1547">
      <w:pPr>
        <w:pStyle w:val="Sraopastraipa"/>
        <w:numPr>
          <w:ilvl w:val="1"/>
          <w:numId w:val="9"/>
        </w:numPr>
        <w:spacing w:after="0" w:line="240" w:lineRule="auto"/>
        <w:ind w:left="0" w:firstLine="567"/>
        <w:jc w:val="both"/>
        <w:rPr>
          <w:rFonts w:cstheme="minorHAnsi"/>
          <w:color w:val="000000"/>
        </w:rPr>
      </w:pPr>
      <w:r>
        <w:rPr>
          <w:rFonts w:cstheme="minorHAnsi"/>
        </w:rPr>
        <w:t>Paslaugų tei</w:t>
      </w:r>
      <w:r w:rsidR="00814649">
        <w:rPr>
          <w:rFonts w:cstheme="minorHAnsi"/>
        </w:rPr>
        <w:t>kė</w:t>
      </w:r>
      <w:r w:rsidR="00814649" w:rsidRPr="006C066A">
        <w:rPr>
          <w:rFonts w:cstheme="minorHAnsi"/>
        </w:rPr>
        <w:t xml:space="preserve">jas turi pagrįsti, kad </w:t>
      </w:r>
      <w:r w:rsidR="00814649" w:rsidRPr="006C066A">
        <w:rPr>
          <w:color w:val="000000"/>
        </w:rPr>
        <w:t>jis, ūkio subjektai, kurių pajėgumais remiasi ir (ar) pasitelkiami subte</w:t>
      </w:r>
      <w:r>
        <w:rPr>
          <w:color w:val="000000"/>
        </w:rPr>
        <w:t>i</w:t>
      </w:r>
      <w:r w:rsidR="00814649" w:rsidRPr="006C066A">
        <w:rPr>
          <w:color w:val="000000"/>
        </w:rPr>
        <w:t xml:space="preserve">kėjai </w:t>
      </w:r>
      <w:r w:rsidR="00814649" w:rsidRPr="006C066A">
        <w:rPr>
          <w:rFonts w:cstheme="minorHAnsi"/>
        </w:rPr>
        <w:t xml:space="preserve">turi </w:t>
      </w:r>
      <w:r w:rsidR="00814649" w:rsidRPr="006C066A">
        <w:rPr>
          <w:color w:val="000000"/>
        </w:rPr>
        <w:t>8.2</w:t>
      </w:r>
      <w:r>
        <w:rPr>
          <w:color w:val="000000"/>
        </w:rPr>
        <w:t xml:space="preserve"> </w:t>
      </w:r>
      <w:r w:rsidR="00814649" w:rsidRPr="006C066A">
        <w:rPr>
          <w:color w:val="000000"/>
        </w:rPr>
        <w:t>p</w:t>
      </w:r>
      <w:r w:rsidR="00814649">
        <w:rPr>
          <w:color w:val="000000"/>
        </w:rPr>
        <w:t>apun</w:t>
      </w:r>
      <w:r w:rsidR="00814649" w:rsidRPr="006C066A">
        <w:rPr>
          <w:color w:val="000000"/>
        </w:rPr>
        <w:t>kt</w:t>
      </w:r>
      <w:r w:rsidR="00814649">
        <w:rPr>
          <w:color w:val="000000"/>
        </w:rPr>
        <w:t>yj</w:t>
      </w:r>
      <w:r w:rsidR="00814649" w:rsidRPr="006C066A">
        <w:rPr>
          <w:color w:val="000000"/>
        </w:rPr>
        <w:t xml:space="preserve">e nurodytą statusą, pateikdamas kompetentingos institucijos išduotą dokumentą ar </w:t>
      </w:r>
      <w:r>
        <w:rPr>
          <w:color w:val="000000"/>
        </w:rPr>
        <w:t xml:space="preserve">paslaugų </w:t>
      </w:r>
      <w:r w:rsidR="00814649" w:rsidRPr="006C066A">
        <w:rPr>
          <w:color w:val="000000"/>
        </w:rPr>
        <w:t>te</w:t>
      </w:r>
      <w:r>
        <w:rPr>
          <w:color w:val="000000"/>
        </w:rPr>
        <w:t>i</w:t>
      </w:r>
      <w:r w:rsidR="00814649" w:rsidRPr="006C066A">
        <w:rPr>
          <w:color w:val="000000"/>
        </w:rPr>
        <w:t>kėjo patvirtintą deklaraciją.</w:t>
      </w:r>
    </w:p>
    <w:p w14:paraId="5E4898F0" w14:textId="05FB49B8" w:rsidR="00DB2841" w:rsidRPr="00DB2841" w:rsidRDefault="007F09F3" w:rsidP="006F1547">
      <w:pPr>
        <w:pStyle w:val="Sraopastraipa"/>
        <w:numPr>
          <w:ilvl w:val="1"/>
          <w:numId w:val="9"/>
        </w:numPr>
        <w:spacing w:after="0" w:line="240" w:lineRule="auto"/>
        <w:ind w:left="0" w:firstLine="567"/>
        <w:jc w:val="both"/>
        <w:rPr>
          <w:rFonts w:cstheme="minorHAnsi"/>
          <w:color w:val="000000"/>
        </w:rPr>
      </w:pPr>
      <w:r>
        <w:t>Paslaugų tei</w:t>
      </w:r>
      <w:r w:rsidR="00DB2841" w:rsidRPr="006C066A">
        <w:t>kėjas, ūkio subjektai, kurių pajėgumais te</w:t>
      </w:r>
      <w:r>
        <w:t>i</w:t>
      </w:r>
      <w:r w:rsidR="00DB2841" w:rsidRPr="006C066A">
        <w:t>kėjas remiasi, ir pasitelkiami subte</w:t>
      </w:r>
      <w:r>
        <w:t>i</w:t>
      </w:r>
      <w:r w:rsidR="00DB2841" w:rsidRPr="006C066A">
        <w:t xml:space="preserve">kėjai </w:t>
      </w:r>
      <w:r w:rsidR="00DB2841" w:rsidRPr="006C066A">
        <w:rPr>
          <w:color w:val="000000" w:themeColor="text1"/>
        </w:rPr>
        <w:t>visą dalyvavimo pirkime ir sutarties vykdymo laikotarpį privalo išlaikyti 8.2 p</w:t>
      </w:r>
      <w:r w:rsidR="00DB2841">
        <w:rPr>
          <w:color w:val="000000" w:themeColor="text1"/>
        </w:rPr>
        <w:t>ap</w:t>
      </w:r>
      <w:r w:rsidR="00DB2841" w:rsidRPr="006C066A">
        <w:rPr>
          <w:color w:val="000000" w:themeColor="text1"/>
        </w:rPr>
        <w:t>unkt</w:t>
      </w:r>
      <w:r w:rsidR="00DB2841">
        <w:rPr>
          <w:color w:val="000000" w:themeColor="text1"/>
        </w:rPr>
        <w:t>yj</w:t>
      </w:r>
      <w:r w:rsidR="00DB2841" w:rsidRPr="006C066A">
        <w:rPr>
          <w:color w:val="000000" w:themeColor="text1"/>
        </w:rPr>
        <w:t>e nurodytą statusą</w:t>
      </w:r>
      <w:r w:rsidR="00DB2841">
        <w:rPr>
          <w:color w:val="000000" w:themeColor="text1"/>
        </w:rPr>
        <w:t>.</w:t>
      </w:r>
    </w:p>
    <w:p w14:paraId="00CB1615" w14:textId="1E38F529" w:rsidR="005B08B2" w:rsidRPr="0036054C" w:rsidRDefault="0076184F" w:rsidP="006F1547">
      <w:pPr>
        <w:pStyle w:val="Sraopastraipa"/>
        <w:numPr>
          <w:ilvl w:val="1"/>
          <w:numId w:val="9"/>
        </w:numPr>
        <w:spacing w:after="0" w:line="240" w:lineRule="auto"/>
        <w:ind w:left="0" w:firstLine="567"/>
        <w:jc w:val="both"/>
        <w:rPr>
          <w:rFonts w:cstheme="minorHAnsi"/>
          <w:color w:val="000000"/>
        </w:rPr>
      </w:pPr>
      <w:r w:rsidRPr="005D5CAA">
        <w:rPr>
          <w:rFonts w:cstheme="minorHAnsi"/>
          <w:b/>
          <w:color w:val="000000"/>
        </w:rPr>
        <w:t xml:space="preserve">Jeigu perkančioji organizacija rezervuoja teisę pirkime dalyvauti tik </w:t>
      </w:r>
      <w:r w:rsidR="00155DD9" w:rsidRPr="005D5CAA">
        <w:rPr>
          <w:rFonts w:cstheme="minorHAnsi"/>
          <w:b/>
          <w:color w:val="000000"/>
        </w:rPr>
        <w:t>VPĮ</w:t>
      </w:r>
      <w:r w:rsidRPr="005D5CAA">
        <w:rPr>
          <w:rFonts w:cstheme="minorHAnsi"/>
          <w:b/>
          <w:color w:val="000000"/>
        </w:rPr>
        <w:t xml:space="preserve"> 24 straipsnyje nurodytiems </w:t>
      </w:r>
      <w:r w:rsidR="007F09F3">
        <w:rPr>
          <w:rFonts w:cstheme="minorHAnsi"/>
          <w:b/>
          <w:color w:val="000000"/>
        </w:rPr>
        <w:t xml:space="preserve">paslaugų </w:t>
      </w:r>
      <w:r w:rsidRPr="005D5CAA">
        <w:rPr>
          <w:rFonts w:cstheme="minorHAnsi"/>
          <w:b/>
          <w:color w:val="000000"/>
        </w:rPr>
        <w:t>te</w:t>
      </w:r>
      <w:r w:rsidR="007F09F3">
        <w:rPr>
          <w:rFonts w:cstheme="minorHAnsi"/>
          <w:b/>
          <w:color w:val="000000"/>
        </w:rPr>
        <w:t>i</w:t>
      </w:r>
      <w:r w:rsidRPr="005D5CAA">
        <w:rPr>
          <w:rFonts w:cstheme="minorHAnsi"/>
          <w:b/>
          <w:color w:val="000000"/>
        </w:rPr>
        <w:t>kėjams</w:t>
      </w:r>
      <w:r w:rsidRPr="008C5A33">
        <w:rPr>
          <w:rFonts w:cstheme="minorHAnsi"/>
          <w:color w:val="000000"/>
        </w:rPr>
        <w:t>,</w:t>
      </w:r>
      <w:r w:rsidRPr="0036054C">
        <w:rPr>
          <w:rFonts w:cstheme="minorHAnsi"/>
          <w:color w:val="000000"/>
        </w:rPr>
        <w:t xml:space="preserve"> </w:t>
      </w:r>
      <w:r w:rsidR="005B08B2" w:rsidRPr="0036054C">
        <w:rPr>
          <w:rFonts w:cstheme="minorHAnsi"/>
          <w:color w:val="000000"/>
        </w:rPr>
        <w:t>pirkime gali dalyvauti tik įmonės, atitinkančios visus šiuos reikalavimus:</w:t>
      </w:r>
    </w:p>
    <w:p w14:paraId="0A1AD83B" w14:textId="3B644BC3" w:rsidR="005B08B2" w:rsidRPr="0036054C" w:rsidRDefault="005B08B2" w:rsidP="006F1547">
      <w:pPr>
        <w:pStyle w:val="Sraopastraipa"/>
        <w:numPr>
          <w:ilvl w:val="2"/>
          <w:numId w:val="9"/>
        </w:numPr>
        <w:spacing w:after="0" w:line="240" w:lineRule="auto"/>
        <w:ind w:left="0" w:firstLine="567"/>
        <w:jc w:val="both"/>
        <w:rPr>
          <w:rFonts w:cstheme="minorHAnsi"/>
        </w:rPr>
      </w:pPr>
      <w:bookmarkStart w:id="37" w:name="_Ref51235541"/>
      <w:r w:rsidRPr="0036054C">
        <w:rPr>
          <w:rFonts w:cstheme="minorHAnsi"/>
        </w:rPr>
        <w:lastRenderedPageBreak/>
        <w:t xml:space="preserve">jos tikslas turi būti viešosios paslaugos, susijusios su </w:t>
      </w:r>
      <w:r w:rsidRPr="0036054C">
        <w:rPr>
          <w:color w:val="000000"/>
        </w:rPr>
        <w:t>sveikatos, socialin</w:t>
      </w:r>
      <w:r w:rsidR="000F33F6">
        <w:rPr>
          <w:color w:val="000000"/>
        </w:rPr>
        <w:t>ėmis</w:t>
      </w:r>
      <w:r w:rsidRPr="0036054C">
        <w:rPr>
          <w:color w:val="000000"/>
        </w:rPr>
        <w:t>, kultūros paslaugomis, kurių BVPŽ kodai yra 75121000-0, 75122000-7, 75123000-4, 79622000-0, 79624000-4, 79625000-1, 80110000-8, 80300000-7, 80420000-4, 80430000-7, 80511000-9, 80520000-5, 80590000-6, nuo 85000000-9 iki 85323000-9, 92500000-6, 92600000-7, 98133000-4, 98133110-8</w:t>
      </w:r>
      <w:r w:rsidRPr="0036054C">
        <w:rPr>
          <w:rFonts w:cstheme="minorHAnsi"/>
        </w:rPr>
        <w:t>, teikimas;</w:t>
      </w:r>
      <w:bookmarkEnd w:id="37"/>
    </w:p>
    <w:p w14:paraId="42E6168B" w14:textId="12093836" w:rsidR="005B08B2" w:rsidRPr="0036054C" w:rsidRDefault="005B08B2" w:rsidP="006F1547">
      <w:pPr>
        <w:pStyle w:val="Sraopastraipa"/>
        <w:numPr>
          <w:ilvl w:val="2"/>
          <w:numId w:val="9"/>
        </w:numPr>
        <w:spacing w:after="0" w:line="240" w:lineRule="auto"/>
        <w:ind w:left="0" w:firstLine="567"/>
        <w:jc w:val="both"/>
        <w:rPr>
          <w:rFonts w:cstheme="minorHAnsi"/>
        </w:rPr>
      </w:pPr>
      <w:r w:rsidRPr="0036054C">
        <w:rPr>
          <w:rFonts w:cstheme="minorHAnsi"/>
        </w:rPr>
        <w:t>jos pelnas gali būti panaudojamas tik įmonės veiklos tikslams. Pelnas gali būti paskirstomas ar perskirstomas tik atsižvelgiant į dalyvavimo įmonės valdyme veiksnius;</w:t>
      </w:r>
    </w:p>
    <w:p w14:paraId="0FFB9FF0" w14:textId="77777777" w:rsidR="005B08B2" w:rsidRPr="0036054C" w:rsidRDefault="005B08B2" w:rsidP="006F1547">
      <w:pPr>
        <w:pStyle w:val="Sraopastraipa"/>
        <w:numPr>
          <w:ilvl w:val="2"/>
          <w:numId w:val="9"/>
        </w:numPr>
        <w:spacing w:after="0" w:line="240" w:lineRule="auto"/>
        <w:ind w:left="0" w:firstLine="567"/>
        <w:jc w:val="both"/>
        <w:rPr>
          <w:rFonts w:cstheme="minorHAnsi"/>
        </w:rPr>
      </w:pPr>
      <w:r w:rsidRPr="0036054C">
        <w:rPr>
          <w:rFonts w:cstheme="minorHAnsi"/>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0846821F" w:rsidR="005B08B2" w:rsidRPr="0036054C" w:rsidRDefault="005B08B2" w:rsidP="006F1547">
      <w:pPr>
        <w:pStyle w:val="Sraopastraipa"/>
        <w:numPr>
          <w:ilvl w:val="2"/>
          <w:numId w:val="9"/>
        </w:numPr>
        <w:spacing w:after="0" w:line="240" w:lineRule="auto"/>
        <w:ind w:left="0" w:firstLine="567"/>
        <w:jc w:val="both"/>
        <w:rPr>
          <w:rFonts w:cstheme="minorHAnsi"/>
        </w:rPr>
      </w:pPr>
      <w:r w:rsidRPr="0036054C">
        <w:rPr>
          <w:rFonts w:cstheme="minorHAnsi"/>
        </w:rPr>
        <w:t xml:space="preserve">per paskutinius 3 metus perkančioji organizacija su šia įmone nebuvo sudariusi pirkimo sutarties pagal </w:t>
      </w:r>
      <w:r w:rsidR="000F33F6">
        <w:rPr>
          <w:rFonts w:cstheme="minorHAnsi"/>
        </w:rPr>
        <w:t>VPĮ 24</w:t>
      </w:r>
      <w:r w:rsidRPr="0036054C">
        <w:rPr>
          <w:rFonts w:cstheme="minorHAnsi"/>
        </w:rPr>
        <w:t xml:space="preserve"> straipsnyje nustatytus reikalavimus.</w:t>
      </w:r>
    </w:p>
    <w:p w14:paraId="284D758F" w14:textId="7C4C7233" w:rsidR="005B08B2" w:rsidRPr="0036054C" w:rsidRDefault="007F09F3" w:rsidP="006F1547">
      <w:pPr>
        <w:pStyle w:val="Sraopastraipa"/>
        <w:numPr>
          <w:ilvl w:val="1"/>
          <w:numId w:val="9"/>
        </w:numPr>
        <w:spacing w:after="0" w:line="240" w:lineRule="auto"/>
        <w:ind w:left="0" w:firstLine="567"/>
        <w:jc w:val="both"/>
        <w:rPr>
          <w:rFonts w:cstheme="minorHAnsi"/>
        </w:rPr>
      </w:pPr>
      <w:r>
        <w:rPr>
          <w:color w:val="000000"/>
        </w:rPr>
        <w:t>Paslaugų tei</w:t>
      </w:r>
      <w:r w:rsidR="005B08B2" w:rsidRPr="0036054C">
        <w:rPr>
          <w:color w:val="000000"/>
        </w:rPr>
        <w:t xml:space="preserve">kėjas gali remtis tik tokių ūkio subjektų pajėgumais ir (ar) </w:t>
      </w:r>
      <w:r w:rsidR="00741461" w:rsidRPr="00CE22FB">
        <w:rPr>
          <w:color w:val="000000"/>
        </w:rPr>
        <w:t>pasitelkti tik subte</w:t>
      </w:r>
      <w:r>
        <w:rPr>
          <w:color w:val="000000"/>
        </w:rPr>
        <w:t>i</w:t>
      </w:r>
      <w:r w:rsidR="00741461" w:rsidRPr="00CE22FB">
        <w:rPr>
          <w:color w:val="000000"/>
        </w:rPr>
        <w:t>kėjus, atitinkančius 8.6</w:t>
      </w:r>
      <w:r w:rsidR="008A79EC">
        <w:rPr>
          <w:color w:val="000000"/>
        </w:rPr>
        <w:t> </w:t>
      </w:r>
      <w:r w:rsidR="00741461" w:rsidRPr="00CE22FB">
        <w:rPr>
          <w:color w:val="000000"/>
        </w:rPr>
        <w:t>p</w:t>
      </w:r>
      <w:r w:rsidR="00741461">
        <w:rPr>
          <w:color w:val="000000"/>
        </w:rPr>
        <w:t>ap</w:t>
      </w:r>
      <w:r w:rsidR="00741461" w:rsidRPr="00CE22FB">
        <w:rPr>
          <w:color w:val="000000"/>
        </w:rPr>
        <w:t>unkt</w:t>
      </w:r>
      <w:r w:rsidR="00741461">
        <w:rPr>
          <w:color w:val="000000"/>
        </w:rPr>
        <w:t>yj</w:t>
      </w:r>
      <w:r w:rsidR="00741461" w:rsidRPr="00CE22FB">
        <w:rPr>
          <w:color w:val="000000"/>
        </w:rPr>
        <w:t>e nustatytus reikalavimus</w:t>
      </w:r>
      <w:r w:rsidR="005B08B2" w:rsidRPr="0036054C">
        <w:rPr>
          <w:rFonts w:cstheme="minorHAnsi"/>
        </w:rPr>
        <w:t>.</w:t>
      </w:r>
    </w:p>
    <w:p w14:paraId="3EA3BAC7" w14:textId="269A7863" w:rsidR="005B08B2" w:rsidRPr="004C3B3C" w:rsidRDefault="007F09F3" w:rsidP="006F1547">
      <w:pPr>
        <w:pStyle w:val="Sraopastraipa"/>
        <w:numPr>
          <w:ilvl w:val="1"/>
          <w:numId w:val="9"/>
        </w:numPr>
        <w:spacing w:after="0" w:line="240" w:lineRule="auto"/>
        <w:ind w:left="0" w:firstLine="567"/>
        <w:jc w:val="both"/>
        <w:rPr>
          <w:rFonts w:cstheme="minorHAnsi"/>
        </w:rPr>
      </w:pPr>
      <w:r>
        <w:rPr>
          <w:rFonts w:cstheme="minorHAnsi"/>
        </w:rPr>
        <w:t>Paslaugų tei</w:t>
      </w:r>
      <w:r w:rsidR="005B08B2" w:rsidRPr="00452668">
        <w:rPr>
          <w:rFonts w:cstheme="minorHAnsi"/>
        </w:rPr>
        <w:t xml:space="preserve">kėjas turi pagrįsti, kad </w:t>
      </w:r>
      <w:r w:rsidR="005B08B2" w:rsidRPr="00452668">
        <w:rPr>
          <w:color w:val="000000"/>
        </w:rPr>
        <w:t>jis, ūkio subjektai, kurių pajėgumais remiasi ir (ar) pasitelkiami subte</w:t>
      </w:r>
      <w:r>
        <w:rPr>
          <w:color w:val="000000"/>
        </w:rPr>
        <w:t>i</w:t>
      </w:r>
      <w:r w:rsidR="005B08B2" w:rsidRPr="00452668">
        <w:rPr>
          <w:color w:val="000000"/>
        </w:rPr>
        <w:t xml:space="preserve">kėjai </w:t>
      </w:r>
      <w:r w:rsidR="005B08B2" w:rsidRPr="00452668">
        <w:rPr>
          <w:rFonts w:cstheme="minorHAnsi"/>
        </w:rPr>
        <w:t xml:space="preserve">atitinka </w:t>
      </w:r>
      <w:r w:rsidR="006D423F">
        <w:rPr>
          <w:rFonts w:cstheme="minorHAnsi"/>
        </w:rPr>
        <w:t>8.6 papunktyje</w:t>
      </w:r>
      <w:r w:rsidR="005B08B2" w:rsidRPr="00452668">
        <w:rPr>
          <w:color w:val="000000"/>
        </w:rPr>
        <w:t xml:space="preserve"> nustatytus reikalavimus</w:t>
      </w:r>
      <w:r w:rsidR="00484C79" w:rsidRPr="00484C79">
        <w:rPr>
          <w:color w:val="000000"/>
        </w:rPr>
        <w:t xml:space="preserve"> </w:t>
      </w:r>
      <w:r w:rsidR="00484C79" w:rsidRPr="00CE22FB">
        <w:rPr>
          <w:color w:val="000000"/>
        </w:rPr>
        <w:t xml:space="preserve">pateikdamas </w:t>
      </w:r>
      <w:r w:rsidR="00031BC0">
        <w:rPr>
          <w:color w:val="000000"/>
        </w:rPr>
        <w:t xml:space="preserve">paslaugų </w:t>
      </w:r>
      <w:r w:rsidR="00647CFD">
        <w:rPr>
          <w:color w:val="000000"/>
        </w:rPr>
        <w:t>te</w:t>
      </w:r>
      <w:r w:rsidR="00031BC0">
        <w:rPr>
          <w:color w:val="000000"/>
        </w:rPr>
        <w:t>i</w:t>
      </w:r>
      <w:r w:rsidR="00647CFD">
        <w:rPr>
          <w:color w:val="000000"/>
        </w:rPr>
        <w:t>kėjo</w:t>
      </w:r>
      <w:r w:rsidR="00484C79" w:rsidRPr="00CE22FB">
        <w:rPr>
          <w:color w:val="000000"/>
        </w:rPr>
        <w:t xml:space="preserve"> patvirtintą deklaraciją</w:t>
      </w:r>
      <w:r w:rsidR="00484C79">
        <w:rPr>
          <w:color w:val="000000"/>
        </w:rPr>
        <w:t>.</w:t>
      </w:r>
    </w:p>
    <w:p w14:paraId="18A715F2" w14:textId="386C6C4E" w:rsidR="00546C35" w:rsidRPr="00471E3D" w:rsidRDefault="00546C35" w:rsidP="4E8222E7">
      <w:pPr>
        <w:pStyle w:val="Antrat1"/>
        <w:numPr>
          <w:ilvl w:val="0"/>
          <w:numId w:val="9"/>
        </w:numPr>
        <w:spacing w:line="20" w:lineRule="atLeast"/>
        <w:contextualSpacing/>
        <w:rPr>
          <w:rFonts w:asciiTheme="minorHAnsi" w:hAnsiTheme="minorHAnsi" w:cstheme="minorHAnsi"/>
          <w:color w:val="auto"/>
        </w:rPr>
      </w:pPr>
      <w:bookmarkStart w:id="38" w:name="_Ref48037697"/>
      <w:bookmarkStart w:id="39" w:name="_Ref48037709"/>
      <w:bookmarkStart w:id="40" w:name="_Toc48053167"/>
      <w:bookmarkStart w:id="41" w:name="_Toc134002288"/>
      <w:r w:rsidRPr="00471E3D">
        <w:rPr>
          <w:rFonts w:asciiTheme="minorHAnsi" w:hAnsiTheme="minorHAnsi" w:cstheme="minorHAnsi"/>
          <w:color w:val="auto"/>
        </w:rPr>
        <w:t xml:space="preserve">EBVPD </w:t>
      </w:r>
      <w:r w:rsidR="0080557B" w:rsidRPr="00471E3D">
        <w:rPr>
          <w:rFonts w:asciiTheme="minorHAnsi" w:hAnsiTheme="minorHAnsi" w:cstheme="minorHAnsi"/>
          <w:color w:val="auto"/>
        </w:rPr>
        <w:t xml:space="preserve">pateikimo </w:t>
      </w:r>
      <w:r w:rsidR="00483CD3" w:rsidRPr="00471E3D">
        <w:rPr>
          <w:rFonts w:asciiTheme="minorHAnsi" w:hAnsiTheme="minorHAnsi" w:cstheme="minorHAnsi"/>
          <w:color w:val="auto"/>
        </w:rPr>
        <w:t xml:space="preserve">tvarka </w:t>
      </w:r>
      <w:r w:rsidRPr="00471E3D">
        <w:rPr>
          <w:rFonts w:asciiTheme="minorHAnsi" w:hAnsiTheme="minorHAnsi" w:cstheme="minorHAnsi"/>
          <w:color w:val="auto"/>
        </w:rPr>
        <w:t>ir EBVPD pateikiamos informacijos patvirtinimo priemonės</w:t>
      </w:r>
      <w:bookmarkEnd w:id="38"/>
      <w:bookmarkEnd w:id="39"/>
      <w:bookmarkEnd w:id="40"/>
      <w:bookmarkEnd w:id="41"/>
    </w:p>
    <w:p w14:paraId="785768EB" w14:textId="65B09B06" w:rsidR="00783E88" w:rsidRPr="00F029C9" w:rsidRDefault="007F09F3" w:rsidP="006164CA">
      <w:pPr>
        <w:pStyle w:val="Sraopastraipa"/>
        <w:numPr>
          <w:ilvl w:val="1"/>
          <w:numId w:val="9"/>
        </w:numPr>
        <w:spacing w:after="0" w:line="20" w:lineRule="atLeast"/>
        <w:ind w:left="0" w:firstLine="426"/>
        <w:jc w:val="both"/>
        <w:rPr>
          <w:rFonts w:cstheme="minorHAnsi"/>
          <w:bCs/>
          <w:iCs/>
        </w:rPr>
      </w:pPr>
      <w:r>
        <w:rPr>
          <w:rFonts w:cstheme="minorHAnsi"/>
        </w:rPr>
        <w:t>Paslaugų tei</w:t>
      </w:r>
      <w:r w:rsidR="00546C35" w:rsidRPr="00F029C9">
        <w:rPr>
          <w:rFonts w:cstheme="minorHAnsi"/>
        </w:rPr>
        <w:t xml:space="preserve">kėjas, teikdamas </w:t>
      </w:r>
      <w:r w:rsidR="002719CB" w:rsidRPr="00F029C9">
        <w:rPr>
          <w:rFonts w:cstheme="minorHAnsi"/>
        </w:rPr>
        <w:t>p</w:t>
      </w:r>
      <w:r w:rsidR="00546C35" w:rsidRPr="00F029C9">
        <w:rPr>
          <w:rFonts w:cstheme="minorHAnsi"/>
        </w:rPr>
        <w:t>asiūlymą, turi pateikti EBVPD</w:t>
      </w:r>
      <w:r w:rsidR="00E51A2A" w:rsidRPr="00F029C9">
        <w:rPr>
          <w:rFonts w:cstheme="minorHAnsi"/>
        </w:rPr>
        <w:t xml:space="preserve"> - </w:t>
      </w:r>
      <w:r w:rsidR="001C174C" w:rsidRPr="00F029C9">
        <w:rPr>
          <w:rFonts w:cstheme="minorHAnsi"/>
        </w:rPr>
        <w:t xml:space="preserve">aktualią deklaraciją, pakeičiančią kompetentingų institucijų išduodamus dokumentus ir preliminariai patvirtinančią, kad </w:t>
      </w:r>
      <w:r>
        <w:rPr>
          <w:rFonts w:cstheme="minorHAnsi"/>
        </w:rPr>
        <w:t xml:space="preserve">paslaugų </w:t>
      </w:r>
      <w:r w:rsidR="001C174C" w:rsidRPr="00F029C9">
        <w:rPr>
          <w:rFonts w:cstheme="minorHAnsi"/>
        </w:rPr>
        <w:t>te</w:t>
      </w:r>
      <w:r>
        <w:rPr>
          <w:rFonts w:cstheme="minorHAnsi"/>
        </w:rPr>
        <w:t>i</w:t>
      </w:r>
      <w:r w:rsidR="001C174C" w:rsidRPr="00F029C9">
        <w:rPr>
          <w:rFonts w:cstheme="minorHAnsi"/>
        </w:rPr>
        <w:t>kėjas ir ūkio subjektai, kurių pajėgumais jis remiasi pagal VPĮ 49 straipsnį</w:t>
      </w:r>
      <w:r w:rsidR="0011253F" w:rsidRPr="00F029C9">
        <w:rPr>
          <w:rFonts w:cstheme="minorHAnsi"/>
        </w:rPr>
        <w:t xml:space="preserve"> (VPĮ 88 straipsnio 5 dalies nuostatų taikymo atvejais ir subt</w:t>
      </w:r>
      <w:r w:rsidR="00C854B0" w:rsidRPr="00F029C9">
        <w:rPr>
          <w:rFonts w:cstheme="minorHAnsi"/>
        </w:rPr>
        <w:t>e</w:t>
      </w:r>
      <w:r>
        <w:rPr>
          <w:rFonts w:cstheme="minorHAnsi"/>
        </w:rPr>
        <w:t>i</w:t>
      </w:r>
      <w:r w:rsidR="0011253F" w:rsidRPr="00F029C9">
        <w:rPr>
          <w:rFonts w:cstheme="minorHAnsi"/>
        </w:rPr>
        <w:t>kėjai</w:t>
      </w:r>
      <w:r w:rsidR="00792EA9">
        <w:rPr>
          <w:rFonts w:cstheme="minorHAnsi"/>
        </w:rPr>
        <w:t>)</w:t>
      </w:r>
      <w:r w:rsidR="001C174C" w:rsidRPr="00F029C9">
        <w:rPr>
          <w:rFonts w:cstheme="minorHAnsi"/>
        </w:rPr>
        <w:t xml:space="preserve">, atitinka </w:t>
      </w:r>
      <w:r w:rsidR="0011253F" w:rsidRPr="00F029C9">
        <w:rPr>
          <w:rFonts w:cstheme="minorHAnsi"/>
        </w:rPr>
        <w:t xml:space="preserve">specialiosiose </w:t>
      </w:r>
      <w:r w:rsidR="001C174C" w:rsidRPr="00F029C9">
        <w:rPr>
          <w:rFonts w:cstheme="minorHAnsi"/>
        </w:rPr>
        <w:t xml:space="preserve">pirkimo </w:t>
      </w:r>
      <w:r w:rsidR="0011253F" w:rsidRPr="00F029C9">
        <w:rPr>
          <w:rFonts w:cstheme="minorHAnsi"/>
        </w:rPr>
        <w:t>sąlygose</w:t>
      </w:r>
      <w:r w:rsidR="001C174C" w:rsidRPr="00F029C9">
        <w:rPr>
          <w:rFonts w:cstheme="minorHAnsi"/>
        </w:rPr>
        <w:t xml:space="preserve"> pagal VPĮ 46, 47, 48</w:t>
      </w:r>
      <w:r w:rsidR="008C479E" w:rsidRPr="00F029C9">
        <w:rPr>
          <w:rFonts w:cstheme="minorHAnsi"/>
        </w:rPr>
        <w:t xml:space="preserve"> </w:t>
      </w:r>
      <w:r w:rsidR="001C174C" w:rsidRPr="00F029C9">
        <w:rPr>
          <w:rFonts w:cstheme="minorHAnsi"/>
        </w:rPr>
        <w:t>straipsnius nustatytus reikalavimus dėl pašalinimo pagrindų nebuvimo, kvalifikacijos reikalavimus, reikalavimus dėl kokybės vadybos sistemos ir (arba) aplinkos apsaugos vadybos sistemos standartų laikymosi (toliau visi kartu – reikalavimai).</w:t>
      </w:r>
      <w:r w:rsidR="001C174C" w:rsidRPr="00F029C9">
        <w:rPr>
          <w:rFonts w:ascii="Arial" w:hAnsi="Arial" w:cs="Arial"/>
        </w:rPr>
        <w:t xml:space="preserve"> </w:t>
      </w:r>
    </w:p>
    <w:p w14:paraId="5A1351C9" w14:textId="77777777" w:rsidR="00546C35" w:rsidRPr="00F029C9" w:rsidRDefault="00546C35" w:rsidP="006F1547">
      <w:pPr>
        <w:pStyle w:val="Sraopastraipa"/>
        <w:numPr>
          <w:ilvl w:val="1"/>
          <w:numId w:val="9"/>
        </w:numPr>
        <w:spacing w:after="0" w:line="20" w:lineRule="atLeast"/>
        <w:ind w:left="0" w:firstLine="567"/>
        <w:jc w:val="both"/>
        <w:rPr>
          <w:rFonts w:cstheme="minorHAnsi"/>
          <w:bCs/>
          <w:iCs/>
          <w:u w:val="single"/>
        </w:rPr>
      </w:pPr>
      <w:r w:rsidRPr="00F029C9">
        <w:rPr>
          <w:rFonts w:cstheme="minorHAnsi"/>
          <w:u w:val="single"/>
        </w:rPr>
        <w:t>Atskirą EBVPD pildo:</w:t>
      </w:r>
    </w:p>
    <w:p w14:paraId="32358362" w14:textId="08BC2CC7" w:rsidR="00546C35" w:rsidRPr="00F029C9" w:rsidRDefault="007F09F3" w:rsidP="006F1547">
      <w:pPr>
        <w:pStyle w:val="Sraopastraipa"/>
        <w:numPr>
          <w:ilvl w:val="2"/>
          <w:numId w:val="9"/>
        </w:numPr>
        <w:spacing w:after="0" w:line="20" w:lineRule="atLeast"/>
        <w:ind w:left="0" w:firstLine="567"/>
        <w:jc w:val="both"/>
        <w:rPr>
          <w:rFonts w:cstheme="minorHAnsi"/>
          <w:bCs/>
          <w:iCs/>
        </w:rPr>
      </w:pPr>
      <w:r>
        <w:rPr>
          <w:rFonts w:cstheme="minorHAnsi"/>
          <w:bCs/>
          <w:iCs/>
        </w:rPr>
        <w:t xml:space="preserve">paslaugų </w:t>
      </w:r>
      <w:r w:rsidR="00546C35" w:rsidRPr="00F029C9">
        <w:rPr>
          <w:rFonts w:cstheme="minorHAnsi"/>
          <w:bCs/>
          <w:iCs/>
        </w:rPr>
        <w:t>te</w:t>
      </w:r>
      <w:r>
        <w:rPr>
          <w:rFonts w:cstheme="minorHAnsi"/>
          <w:bCs/>
          <w:iCs/>
        </w:rPr>
        <w:t>i</w:t>
      </w:r>
      <w:r w:rsidR="00546C35" w:rsidRPr="00F029C9">
        <w:rPr>
          <w:rFonts w:cstheme="minorHAnsi"/>
          <w:bCs/>
          <w:iCs/>
        </w:rPr>
        <w:t>kėjas;</w:t>
      </w:r>
    </w:p>
    <w:p w14:paraId="49FE07A4" w14:textId="251D83BE" w:rsidR="00546C35" w:rsidRPr="00F029C9" w:rsidRDefault="00546C35" w:rsidP="006F1547">
      <w:pPr>
        <w:pStyle w:val="Sraopastraipa"/>
        <w:numPr>
          <w:ilvl w:val="2"/>
          <w:numId w:val="9"/>
        </w:numPr>
        <w:spacing w:after="0" w:line="20" w:lineRule="atLeast"/>
        <w:ind w:left="0" w:firstLine="567"/>
        <w:jc w:val="both"/>
        <w:rPr>
          <w:rFonts w:cstheme="minorHAnsi"/>
          <w:bCs/>
          <w:iCs/>
        </w:rPr>
      </w:pPr>
      <w:r w:rsidRPr="00F029C9">
        <w:rPr>
          <w:rFonts w:cstheme="minorHAnsi"/>
          <w:bCs/>
          <w:iCs/>
        </w:rPr>
        <w:t xml:space="preserve">kiekvienas </w:t>
      </w:r>
      <w:r w:rsidR="007F09F3">
        <w:rPr>
          <w:rFonts w:cstheme="minorHAnsi"/>
          <w:bCs/>
          <w:iCs/>
        </w:rPr>
        <w:t xml:space="preserve">paslaugų </w:t>
      </w:r>
      <w:r w:rsidRPr="00F029C9">
        <w:rPr>
          <w:rFonts w:cstheme="minorHAnsi"/>
          <w:bCs/>
          <w:iCs/>
        </w:rPr>
        <w:t>te</w:t>
      </w:r>
      <w:r w:rsidR="007F09F3">
        <w:rPr>
          <w:rFonts w:cstheme="minorHAnsi"/>
          <w:bCs/>
          <w:iCs/>
        </w:rPr>
        <w:t>i</w:t>
      </w:r>
      <w:r w:rsidRPr="00F029C9">
        <w:rPr>
          <w:rFonts w:cstheme="minorHAnsi"/>
          <w:bCs/>
          <w:iCs/>
        </w:rPr>
        <w:t xml:space="preserve">kėjų grupės narys (jeigu </w:t>
      </w:r>
      <w:r w:rsidR="001B4814" w:rsidRPr="00F029C9">
        <w:rPr>
          <w:rFonts w:cstheme="minorHAnsi"/>
          <w:bCs/>
          <w:iCs/>
        </w:rPr>
        <w:t>p</w:t>
      </w:r>
      <w:r w:rsidRPr="00F029C9">
        <w:rPr>
          <w:rFonts w:cstheme="minorHAnsi"/>
          <w:bCs/>
          <w:iCs/>
        </w:rPr>
        <w:t xml:space="preserve">asiūlymą teikia </w:t>
      </w:r>
      <w:r w:rsidR="007F09F3">
        <w:rPr>
          <w:rFonts w:cstheme="minorHAnsi"/>
          <w:bCs/>
          <w:iCs/>
        </w:rPr>
        <w:t xml:space="preserve">paslaugų </w:t>
      </w:r>
      <w:r w:rsidRPr="00F029C9">
        <w:rPr>
          <w:rFonts w:cstheme="minorHAnsi"/>
          <w:bCs/>
          <w:iCs/>
        </w:rPr>
        <w:t>te</w:t>
      </w:r>
      <w:r w:rsidR="007F09F3">
        <w:rPr>
          <w:rFonts w:cstheme="minorHAnsi"/>
          <w:bCs/>
          <w:iCs/>
        </w:rPr>
        <w:t>i</w:t>
      </w:r>
      <w:r w:rsidRPr="00F029C9">
        <w:rPr>
          <w:rFonts w:cstheme="minorHAnsi"/>
          <w:bCs/>
          <w:iCs/>
        </w:rPr>
        <w:t>kėjų grupė);</w:t>
      </w:r>
    </w:p>
    <w:p w14:paraId="3177EB88" w14:textId="2B32BF10" w:rsidR="00546C35" w:rsidRPr="00F029C9" w:rsidRDefault="00546C35" w:rsidP="006F1547">
      <w:pPr>
        <w:pStyle w:val="Sraopastraipa"/>
        <w:numPr>
          <w:ilvl w:val="2"/>
          <w:numId w:val="9"/>
        </w:numPr>
        <w:spacing w:after="0" w:line="20" w:lineRule="atLeast"/>
        <w:ind w:left="0" w:firstLine="567"/>
        <w:jc w:val="both"/>
        <w:rPr>
          <w:rFonts w:cstheme="minorHAnsi"/>
          <w:bCs/>
          <w:iCs/>
        </w:rPr>
      </w:pPr>
      <w:r w:rsidRPr="00F029C9">
        <w:rPr>
          <w:rFonts w:cstheme="minorHAnsi"/>
          <w:bCs/>
          <w:iCs/>
        </w:rPr>
        <w:t xml:space="preserve">kiekvienas ūkio subjektas, </w:t>
      </w:r>
      <w:r w:rsidR="00D27F3C" w:rsidRPr="00F029C9">
        <w:rPr>
          <w:rFonts w:cstheme="minorHAnsi"/>
          <w:bCs/>
          <w:iCs/>
        </w:rPr>
        <w:t xml:space="preserve">jeigu </w:t>
      </w:r>
      <w:r w:rsidR="007F09F3">
        <w:rPr>
          <w:rFonts w:cstheme="minorHAnsi"/>
          <w:bCs/>
          <w:iCs/>
        </w:rPr>
        <w:t xml:space="preserve">paslaugų </w:t>
      </w:r>
      <w:r w:rsidR="00D27F3C" w:rsidRPr="00F029C9">
        <w:rPr>
          <w:rFonts w:cstheme="minorHAnsi"/>
          <w:bCs/>
          <w:iCs/>
        </w:rPr>
        <w:t>te</w:t>
      </w:r>
      <w:r w:rsidR="007F09F3">
        <w:rPr>
          <w:rFonts w:cstheme="minorHAnsi"/>
          <w:bCs/>
          <w:iCs/>
        </w:rPr>
        <w:t>i</w:t>
      </w:r>
      <w:r w:rsidR="00D27F3C" w:rsidRPr="00F029C9">
        <w:rPr>
          <w:rFonts w:cstheme="minorHAnsi"/>
          <w:bCs/>
          <w:iCs/>
        </w:rPr>
        <w:t xml:space="preserve">kėjas remiasi jo </w:t>
      </w:r>
      <w:r w:rsidR="00155DD9" w:rsidRPr="00F029C9">
        <w:rPr>
          <w:rFonts w:cstheme="minorHAnsi"/>
          <w:bCs/>
          <w:iCs/>
        </w:rPr>
        <w:t xml:space="preserve">pajėgumais </w:t>
      </w:r>
      <w:r w:rsidRPr="00F029C9">
        <w:rPr>
          <w:rFonts w:cstheme="minorHAnsi"/>
          <w:bCs/>
          <w:iCs/>
        </w:rPr>
        <w:t>pagal VPĮ 49 straipsnį;</w:t>
      </w:r>
    </w:p>
    <w:p w14:paraId="1F087797" w14:textId="5B849A18" w:rsidR="00546C35" w:rsidRPr="00776872" w:rsidRDefault="00C149D4" w:rsidP="00DA047B">
      <w:pPr>
        <w:pStyle w:val="Sraopastraipa"/>
        <w:numPr>
          <w:ilvl w:val="2"/>
          <w:numId w:val="9"/>
        </w:numPr>
        <w:spacing w:after="0" w:line="20" w:lineRule="atLeast"/>
        <w:ind w:left="0" w:firstLine="567"/>
        <w:jc w:val="both"/>
        <w:rPr>
          <w:rFonts w:cstheme="minorHAnsi"/>
          <w:bCs/>
          <w:iCs/>
        </w:rPr>
      </w:pPr>
      <w:bookmarkStart w:id="42" w:name="_Ref39744259"/>
      <w:r w:rsidRPr="00776872">
        <w:rPr>
          <w:rFonts w:cstheme="minorHAnsi"/>
        </w:rPr>
        <w:t>p</w:t>
      </w:r>
      <w:r w:rsidR="00546C35" w:rsidRPr="00776872">
        <w:rPr>
          <w:rFonts w:cstheme="minorHAnsi"/>
        </w:rPr>
        <w:t>asiūlymo teikimo metu žinomi subte</w:t>
      </w:r>
      <w:r w:rsidR="007F09F3" w:rsidRPr="00776872">
        <w:rPr>
          <w:rFonts w:cstheme="minorHAnsi"/>
        </w:rPr>
        <w:t>i</w:t>
      </w:r>
      <w:r w:rsidR="00546C35" w:rsidRPr="00776872">
        <w:rPr>
          <w:rFonts w:cstheme="minorHAnsi"/>
        </w:rPr>
        <w:t>kėjai</w:t>
      </w:r>
      <w:bookmarkEnd w:id="42"/>
      <w:r w:rsidR="00776872">
        <w:rPr>
          <w:rFonts w:cstheme="minorHAnsi"/>
        </w:rPr>
        <w:t xml:space="preserve"> </w:t>
      </w:r>
      <w:r w:rsidR="00DA077E" w:rsidRPr="00776872">
        <w:rPr>
          <w:rFonts w:cstheme="minorHAnsi"/>
        </w:rPr>
        <w:t>(jeigu perkančioji organizacija nustato reikalavimus dėl subteikėjų pašalinimo pagrindų)</w:t>
      </w:r>
      <w:r w:rsidR="00BF6C9E" w:rsidRPr="00776872">
        <w:rPr>
          <w:rFonts w:cstheme="minorHAnsi"/>
        </w:rPr>
        <w:t>;</w:t>
      </w:r>
    </w:p>
    <w:p w14:paraId="5B3D31FB" w14:textId="440A816F" w:rsidR="002635BC" w:rsidRPr="00824C7A" w:rsidRDefault="00746B52" w:rsidP="006F1547">
      <w:pPr>
        <w:pStyle w:val="Sraopastraipa"/>
        <w:numPr>
          <w:ilvl w:val="2"/>
          <w:numId w:val="9"/>
        </w:numPr>
        <w:spacing w:after="0" w:line="20" w:lineRule="atLeast"/>
        <w:ind w:left="0" w:firstLine="567"/>
        <w:jc w:val="both"/>
        <w:rPr>
          <w:rFonts w:cstheme="minorHAnsi"/>
          <w:bCs/>
          <w:i/>
          <w:iCs/>
          <w:u w:val="single"/>
        </w:rPr>
      </w:pPr>
      <w:bookmarkStart w:id="43" w:name="_Ref39744312"/>
      <w:r>
        <w:t xml:space="preserve">fiziniai asmenys, kuriuos paslaugų teikėjas ketina įdarbinti pirkimo laimėjimo atveju ir kurių </w:t>
      </w:r>
      <w:r w:rsidR="00E70F48">
        <w:t>pajėgumais</w:t>
      </w:r>
      <w:r w:rsidR="008840C6">
        <w:t xml:space="preserve"> paslaugų teikėjas remiasi pagal VPĮ 49 </w:t>
      </w:r>
      <w:r w:rsidR="00CF1A5B">
        <w:t>(kvazisubteikėjai) (jeigu perkančioji organizacija</w:t>
      </w:r>
      <w:r w:rsidR="00464BA6">
        <w:t xml:space="preserve"> nustato reikalavimus dėl fizinių asmenų, kurių kvalifikacija paslaugų teikėjas remias</w:t>
      </w:r>
      <w:r w:rsidR="00236908">
        <w:t>i ir kuriuos, pirkimo laimėjimo atveju, paslaugų teikėjas ketina įdarbinti, pašalinimo pagrindų)</w:t>
      </w:r>
      <w:r w:rsidR="00824C7A" w:rsidRPr="00824C7A">
        <w:t>; p</w:t>
      </w:r>
      <w:r w:rsidR="00FA4126" w:rsidRPr="00824C7A">
        <w:rPr>
          <w:i/>
          <w:u w:val="single"/>
        </w:rPr>
        <w:t xml:space="preserve">erkančioji organizacija nenustato reikalavimų dėl pašalinimo pagrindų </w:t>
      </w:r>
      <w:r w:rsidR="002635BC" w:rsidRPr="00824C7A">
        <w:rPr>
          <w:i/>
          <w:u w:val="single"/>
        </w:rPr>
        <w:t>fizinia</w:t>
      </w:r>
      <w:r w:rsidR="00FA4126" w:rsidRPr="00824C7A">
        <w:rPr>
          <w:i/>
          <w:u w:val="single"/>
        </w:rPr>
        <w:t>ms</w:t>
      </w:r>
      <w:r w:rsidR="002635BC" w:rsidRPr="00824C7A">
        <w:rPr>
          <w:i/>
          <w:u w:val="single"/>
        </w:rPr>
        <w:t xml:space="preserve"> asmen</w:t>
      </w:r>
      <w:r w:rsidR="00FA4126" w:rsidRPr="00824C7A">
        <w:rPr>
          <w:i/>
          <w:u w:val="single"/>
        </w:rPr>
        <w:t>ims</w:t>
      </w:r>
      <w:r w:rsidR="002C13DD" w:rsidRPr="00824C7A">
        <w:rPr>
          <w:i/>
          <w:u w:val="single"/>
        </w:rPr>
        <w:t xml:space="preserve"> (</w:t>
      </w:r>
      <w:r w:rsidR="00F903FC" w:rsidRPr="00824C7A">
        <w:rPr>
          <w:i/>
          <w:u w:val="single"/>
        </w:rPr>
        <w:t>specialistams</w:t>
      </w:r>
      <w:r w:rsidR="002C13DD" w:rsidRPr="00824C7A">
        <w:rPr>
          <w:i/>
          <w:u w:val="single"/>
        </w:rPr>
        <w:t>)</w:t>
      </w:r>
      <w:r w:rsidR="002635BC" w:rsidRPr="00824C7A">
        <w:rPr>
          <w:i/>
          <w:u w:val="single"/>
        </w:rPr>
        <w:t xml:space="preserve">, kuriuos </w:t>
      </w:r>
      <w:r w:rsidR="001C63E7" w:rsidRPr="00824C7A">
        <w:rPr>
          <w:i/>
          <w:u w:val="single"/>
        </w:rPr>
        <w:t xml:space="preserve">paslaugų </w:t>
      </w:r>
      <w:r w:rsidR="002635BC" w:rsidRPr="00824C7A">
        <w:rPr>
          <w:i/>
          <w:u w:val="single"/>
        </w:rPr>
        <w:t>te</w:t>
      </w:r>
      <w:r w:rsidR="001C63E7" w:rsidRPr="00824C7A">
        <w:rPr>
          <w:i/>
          <w:u w:val="single"/>
        </w:rPr>
        <w:t>i</w:t>
      </w:r>
      <w:r w:rsidR="002635BC" w:rsidRPr="00824C7A">
        <w:rPr>
          <w:i/>
          <w:u w:val="single"/>
        </w:rPr>
        <w:t xml:space="preserve">kėjas ketina įdarbinti </w:t>
      </w:r>
      <w:r w:rsidR="007E7C50" w:rsidRPr="00824C7A">
        <w:rPr>
          <w:i/>
          <w:u w:val="single"/>
        </w:rPr>
        <w:t>p</w:t>
      </w:r>
      <w:r w:rsidR="002635BC" w:rsidRPr="00824C7A">
        <w:rPr>
          <w:i/>
          <w:u w:val="single"/>
        </w:rPr>
        <w:t xml:space="preserve">irkimo laimėjimo atveju ir kurių pajėgumais </w:t>
      </w:r>
      <w:r w:rsidR="001C63E7" w:rsidRPr="00824C7A">
        <w:rPr>
          <w:i/>
          <w:u w:val="single"/>
        </w:rPr>
        <w:t xml:space="preserve">paslaugų </w:t>
      </w:r>
      <w:r w:rsidR="002635BC" w:rsidRPr="00824C7A">
        <w:rPr>
          <w:i/>
          <w:u w:val="single"/>
        </w:rPr>
        <w:t>te</w:t>
      </w:r>
      <w:r w:rsidR="001C63E7" w:rsidRPr="00824C7A">
        <w:rPr>
          <w:i/>
          <w:u w:val="single"/>
        </w:rPr>
        <w:t>i</w:t>
      </w:r>
      <w:r w:rsidR="002635BC" w:rsidRPr="00824C7A">
        <w:rPr>
          <w:i/>
          <w:u w:val="single"/>
        </w:rPr>
        <w:t>kėjas remiasi pagal VPĮ 49</w:t>
      </w:r>
      <w:r w:rsidR="00714D95" w:rsidRPr="00824C7A">
        <w:rPr>
          <w:i/>
          <w:u w:val="single"/>
        </w:rPr>
        <w:t xml:space="preserve"> </w:t>
      </w:r>
      <w:r w:rsidR="002635BC" w:rsidRPr="00824C7A">
        <w:rPr>
          <w:i/>
          <w:u w:val="single"/>
        </w:rPr>
        <w:t>straipsnį.</w:t>
      </w:r>
      <w:bookmarkEnd w:id="43"/>
      <w:r w:rsidR="00124E66" w:rsidRPr="00824C7A">
        <w:rPr>
          <w:i/>
          <w:u w:val="single"/>
        </w:rPr>
        <w:t xml:space="preserve"> Kvazisubte</w:t>
      </w:r>
      <w:r w:rsidR="001C63E7" w:rsidRPr="00824C7A">
        <w:rPr>
          <w:i/>
          <w:u w:val="single"/>
        </w:rPr>
        <w:t>i</w:t>
      </w:r>
      <w:r w:rsidR="00124E66" w:rsidRPr="00824C7A">
        <w:rPr>
          <w:i/>
          <w:u w:val="single"/>
        </w:rPr>
        <w:t>kėjas</w:t>
      </w:r>
      <w:r w:rsidR="00824E5D">
        <w:rPr>
          <w:i/>
          <w:u w:val="single"/>
        </w:rPr>
        <w:t xml:space="preserve"> (fizinis asmuo, specialistas)</w:t>
      </w:r>
      <w:r w:rsidR="00124E66" w:rsidRPr="00824C7A">
        <w:rPr>
          <w:i/>
          <w:u w:val="single"/>
        </w:rPr>
        <w:t xml:space="preserve"> atskiro EBVPD neteikia.</w:t>
      </w:r>
    </w:p>
    <w:p w14:paraId="58686469" w14:textId="25C26D6F" w:rsidR="00546C35" w:rsidRPr="00FA4126" w:rsidRDefault="00FA4126" w:rsidP="006F1547">
      <w:pPr>
        <w:pStyle w:val="Sraopastraipa"/>
        <w:numPr>
          <w:ilvl w:val="1"/>
          <w:numId w:val="9"/>
        </w:numPr>
        <w:spacing w:after="0" w:line="20" w:lineRule="atLeast"/>
        <w:ind w:left="0" w:firstLine="567"/>
        <w:jc w:val="both"/>
        <w:rPr>
          <w:rFonts w:cstheme="minorHAnsi"/>
        </w:rPr>
      </w:pPr>
      <w:r w:rsidRPr="00824C7A">
        <w:t xml:space="preserve">EBVPD pildomas jį įkėlus </w:t>
      </w:r>
      <w:r w:rsidRPr="00824C7A">
        <w:rPr>
          <w:rFonts w:eastAsia="Calibri"/>
        </w:rPr>
        <w:t xml:space="preserve">interneto svetainėje </w:t>
      </w:r>
      <w:hyperlink r:id="rId16" w:history="1">
        <w:r w:rsidRPr="00824C7A">
          <w:rPr>
            <w:rStyle w:val="Hipersaitas"/>
            <w:color w:val="0070C0"/>
          </w:rPr>
          <w:t>http://ebvpd.eviesiejipirkimai.lt/espd-web/</w:t>
        </w:r>
      </w:hyperlink>
      <w:r w:rsidRPr="00E51A2A">
        <w:t>.</w:t>
      </w:r>
      <w:r w:rsidRPr="00E51A2A">
        <w:rPr>
          <w:rFonts w:eastAsia="Calibri"/>
        </w:rPr>
        <w:t xml:space="preserve"> </w:t>
      </w:r>
      <w:r w:rsidR="001C63E7">
        <w:rPr>
          <w:rFonts w:eastAsia="Calibri"/>
        </w:rPr>
        <w:t>Paslaugų tei</w:t>
      </w:r>
      <w:r w:rsidRPr="00E51A2A">
        <w:rPr>
          <w:shd w:val="clear" w:color="auto" w:fill="FFFFFF"/>
        </w:rPr>
        <w:t xml:space="preserve">kėjas, pildydamas EBVPD, laukelyje </w:t>
      </w:r>
      <w:r w:rsidRPr="00E51A2A">
        <w:rPr>
          <w:i/>
          <w:iCs/>
          <w:shd w:val="clear" w:color="auto" w:fill="FFFFFF"/>
        </w:rPr>
        <w:t>„Procedūros tipas“</w:t>
      </w:r>
      <w:r w:rsidRPr="00E51A2A">
        <w:rPr>
          <w:shd w:val="clear" w:color="auto" w:fill="FFFFFF"/>
        </w:rPr>
        <w:t xml:space="preserve"> turi pasirinkti</w:t>
      </w:r>
      <w:r w:rsidRPr="00E51A2A">
        <w:rPr>
          <w:rStyle w:val="Emfaz"/>
          <w:shd w:val="clear" w:color="auto" w:fill="FFFFFF"/>
        </w:rPr>
        <w:t xml:space="preserve"> „Atvira“. </w:t>
      </w:r>
      <w:r w:rsidRPr="00E51A2A">
        <w:rPr>
          <w:rFonts w:eastAsia="Calibri"/>
        </w:rPr>
        <w:t xml:space="preserve">Teikdamas pasiūlymą CVP IS priemonėmis šį užpildytą ir pasirašytą (išskyrus jei visą </w:t>
      </w:r>
      <w:r>
        <w:rPr>
          <w:rFonts w:eastAsia="Calibri"/>
        </w:rPr>
        <w:t>p</w:t>
      </w:r>
      <w:r w:rsidRPr="00E51A2A">
        <w:rPr>
          <w:rFonts w:eastAsia="Calibri"/>
        </w:rPr>
        <w:t xml:space="preserve">asiūlymą elektroniniu parašu pasirašo EBVPD turintis pasirašyti asmuo) EBVPD </w:t>
      </w:r>
      <w:r w:rsidR="001C63E7">
        <w:rPr>
          <w:rFonts w:eastAsia="Calibri"/>
        </w:rPr>
        <w:t xml:space="preserve">paslaugų </w:t>
      </w:r>
      <w:r w:rsidRPr="00E51A2A">
        <w:rPr>
          <w:rFonts w:eastAsia="Calibri"/>
        </w:rPr>
        <w:t>te</w:t>
      </w:r>
      <w:r w:rsidR="001C63E7">
        <w:rPr>
          <w:rFonts w:eastAsia="Calibri"/>
        </w:rPr>
        <w:t>i</w:t>
      </w:r>
      <w:r w:rsidRPr="00E51A2A">
        <w:rPr>
          <w:rFonts w:eastAsia="Calibri"/>
        </w:rPr>
        <w:t>kėjas turi pridėti kartu su kitais pasiūlymo dokumentais (pasiūlymo pateikimo skiltyje „Prisegti dokumentus“)</w:t>
      </w:r>
    </w:p>
    <w:p w14:paraId="26C9D4F2" w14:textId="131E00D3" w:rsidR="00FA4126" w:rsidRPr="00EB4719" w:rsidRDefault="00FA4126" w:rsidP="006F1547">
      <w:pPr>
        <w:pStyle w:val="Sraopastraipa"/>
        <w:numPr>
          <w:ilvl w:val="1"/>
          <w:numId w:val="9"/>
        </w:numPr>
        <w:spacing w:after="0" w:line="20" w:lineRule="atLeast"/>
        <w:ind w:left="0" w:firstLine="567"/>
        <w:jc w:val="both"/>
        <w:rPr>
          <w:rFonts w:cstheme="minorHAnsi"/>
          <w:u w:val="single"/>
        </w:rPr>
      </w:pPr>
      <w:r w:rsidRPr="00EB4719">
        <w:rPr>
          <w:rFonts w:eastAsia="Times New Roman" w:cstheme="minorHAnsi"/>
          <w:bCs/>
          <w:u w:val="single"/>
        </w:rPr>
        <w:t>EBVPD nurodytą informaciją pagrindžiantys dokumentai kartu su pasiūlymu neteikiami</w:t>
      </w:r>
      <w:r w:rsidR="00EB4719">
        <w:rPr>
          <w:rFonts w:eastAsia="Times New Roman" w:cstheme="minorHAnsi"/>
          <w:bCs/>
          <w:u w:val="single"/>
        </w:rPr>
        <w:t>.</w:t>
      </w:r>
    </w:p>
    <w:p w14:paraId="03FA10C9" w14:textId="539FAA4A" w:rsidR="00F67C86" w:rsidRPr="00E51A2A" w:rsidRDefault="00F67C86" w:rsidP="006F1547">
      <w:pPr>
        <w:pStyle w:val="Sraopastraipa"/>
        <w:numPr>
          <w:ilvl w:val="1"/>
          <w:numId w:val="9"/>
        </w:numPr>
        <w:spacing w:after="0" w:line="20" w:lineRule="atLeast"/>
        <w:ind w:left="0" w:firstLine="567"/>
        <w:jc w:val="both"/>
        <w:rPr>
          <w:rFonts w:cstheme="minorHAnsi"/>
        </w:rPr>
      </w:pPr>
      <w:r w:rsidRPr="00E51A2A">
        <w:t xml:space="preserve">Perkančioji organizacija bet kuriuo </w:t>
      </w:r>
      <w:r w:rsidR="000728B5" w:rsidRPr="00E51A2A">
        <w:t>p</w:t>
      </w:r>
      <w:r w:rsidRPr="00E51A2A">
        <w:t xml:space="preserve">irkimo procedūros metu gali paprašyti </w:t>
      </w:r>
      <w:r w:rsidR="000728B5" w:rsidRPr="00E51A2A">
        <w:t>d</w:t>
      </w:r>
      <w:r w:rsidRPr="00E51A2A">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t>p</w:t>
      </w:r>
      <w:r w:rsidRPr="00E51A2A">
        <w:t>irkimo procedūros atlikimą.</w:t>
      </w:r>
    </w:p>
    <w:p w14:paraId="2E38FA61" w14:textId="08D36F74" w:rsidR="009148FC" w:rsidRPr="00852411" w:rsidRDefault="00546C35" w:rsidP="006F1547">
      <w:pPr>
        <w:pStyle w:val="Sraopastraipa"/>
        <w:numPr>
          <w:ilvl w:val="1"/>
          <w:numId w:val="9"/>
        </w:numPr>
        <w:spacing w:after="0" w:line="20" w:lineRule="atLeast"/>
        <w:ind w:left="0" w:firstLine="567"/>
        <w:jc w:val="both"/>
        <w:rPr>
          <w:rFonts w:cstheme="minorHAnsi"/>
        </w:rPr>
      </w:pPr>
      <w:r w:rsidRPr="00852411">
        <w:rPr>
          <w:rFonts w:cstheme="minorHAnsi"/>
        </w:rPr>
        <w:t xml:space="preserve">Perkančioji organizacija, įvertinusi EBVPD pateiktą informaciją ir, jeigu taikytina, </w:t>
      </w:r>
      <w:r w:rsidR="0036054C" w:rsidRPr="00852411">
        <w:rPr>
          <w:rFonts w:cstheme="minorHAnsi"/>
        </w:rPr>
        <w:t>EBVPD nurodytą informaciją pagrindžiančiuose</w:t>
      </w:r>
      <w:r w:rsidRPr="00852411">
        <w:rPr>
          <w:rFonts w:cstheme="minorHAnsi"/>
        </w:rPr>
        <w:t xml:space="preserve"> dokumentuose pateiktą informaciją, priima sprendimą dėl kiekvieno </w:t>
      </w:r>
      <w:r w:rsidR="00284629" w:rsidRPr="00852411">
        <w:rPr>
          <w:rFonts w:cstheme="minorHAnsi"/>
        </w:rPr>
        <w:t>p</w:t>
      </w:r>
      <w:r w:rsidRPr="00852411">
        <w:rPr>
          <w:rFonts w:cstheme="minorHAnsi"/>
        </w:rPr>
        <w:t>asiūlymą pateikusio pirkimo dalyvio atitikties reikalavimams</w:t>
      </w:r>
      <w:r w:rsidRPr="00852411">
        <w:rPr>
          <w:rFonts w:cstheme="minorHAnsi"/>
          <w:b/>
          <w:bCs/>
        </w:rPr>
        <w:t xml:space="preserve"> </w:t>
      </w:r>
      <w:r w:rsidRPr="00852411">
        <w:rPr>
          <w:rFonts w:cstheme="minorHAnsi"/>
        </w:rPr>
        <w:t xml:space="preserve">ir kiekvienam iš jų per </w:t>
      </w:r>
      <w:r w:rsidR="00CC15AB" w:rsidRPr="00852411">
        <w:rPr>
          <w:rFonts w:cstheme="minorHAnsi"/>
        </w:rPr>
        <w:t>specialiosiose p</w:t>
      </w:r>
      <w:r w:rsidR="00E92DF6" w:rsidRPr="00852411">
        <w:rPr>
          <w:rFonts w:cstheme="minorHAnsi"/>
        </w:rPr>
        <w:t>irkimo</w:t>
      </w:r>
      <w:r w:rsidR="0065756E" w:rsidRPr="00852411">
        <w:rPr>
          <w:rFonts w:cstheme="minorHAnsi"/>
        </w:rPr>
        <w:t xml:space="preserve"> </w:t>
      </w:r>
      <w:r w:rsidRPr="00852411">
        <w:rPr>
          <w:rFonts w:cstheme="minorHAnsi"/>
        </w:rPr>
        <w:t>sąlyg</w:t>
      </w:r>
      <w:r w:rsidR="00CC15AB" w:rsidRPr="00852411">
        <w:rPr>
          <w:rFonts w:cstheme="minorHAnsi"/>
        </w:rPr>
        <w:t>ose</w:t>
      </w:r>
      <w:r w:rsidRPr="00852411">
        <w:rPr>
          <w:rFonts w:cstheme="minorHAnsi"/>
        </w:rPr>
        <w:t xml:space="preserve"> nustatytą </w:t>
      </w:r>
      <w:r w:rsidRPr="00852411">
        <w:rPr>
          <w:rFonts w:cstheme="minorHAnsi"/>
        </w:rPr>
        <w:lastRenderedPageBreak/>
        <w:t xml:space="preserve">terminą raštu praneša apie šio patikrinimo rezultatus, pagrįsdama priimtus sprendimus. Teisę dalyvauti tolesnėse </w:t>
      </w:r>
      <w:r w:rsidR="00284629" w:rsidRPr="00852411">
        <w:rPr>
          <w:rFonts w:cstheme="minorHAnsi"/>
        </w:rPr>
        <w:t>p</w:t>
      </w:r>
      <w:r w:rsidRPr="00852411">
        <w:rPr>
          <w:rFonts w:cstheme="minorHAnsi"/>
        </w:rPr>
        <w:t>irkimo procedūrose turi tik tie pirkimo dalyviai, kurie atitinka perkančiosios organizacijos keliamus reikalavimus.</w:t>
      </w:r>
    </w:p>
    <w:p w14:paraId="495DC727" w14:textId="27C6F900" w:rsidR="00546C35" w:rsidRPr="001C7C31" w:rsidRDefault="00546C35" w:rsidP="008E262D">
      <w:pPr>
        <w:pStyle w:val="Sraopastraipa"/>
        <w:numPr>
          <w:ilvl w:val="1"/>
          <w:numId w:val="9"/>
        </w:numPr>
        <w:spacing w:after="120" w:line="20" w:lineRule="atLeast"/>
        <w:ind w:left="0" w:firstLine="567"/>
        <w:jc w:val="both"/>
        <w:rPr>
          <w:rFonts w:cstheme="minorHAnsi"/>
          <w:highlight w:val="yellow"/>
          <w:u w:val="single"/>
        </w:rPr>
      </w:pPr>
      <w:r w:rsidRPr="001C7C31">
        <w:rPr>
          <w:rFonts w:cstheme="minorHAnsi"/>
        </w:rPr>
        <w:t xml:space="preserve">Prieš nustatydama laimėjusį pasiūlymą perkančioji organizacija reikalaus, kad ekonomiškai naudingiausią pasiūlymą pateikęs </w:t>
      </w:r>
      <w:r w:rsidR="001C63E7" w:rsidRPr="001C7C31">
        <w:rPr>
          <w:rFonts w:cstheme="minorHAnsi"/>
        </w:rPr>
        <w:t xml:space="preserve">paslaugų </w:t>
      </w:r>
      <w:r w:rsidRPr="001C7C31">
        <w:rPr>
          <w:rFonts w:cstheme="minorHAnsi"/>
        </w:rPr>
        <w:t>te</w:t>
      </w:r>
      <w:r w:rsidR="001C63E7" w:rsidRPr="001C7C31">
        <w:rPr>
          <w:rFonts w:cstheme="minorHAnsi"/>
        </w:rPr>
        <w:t>i</w:t>
      </w:r>
      <w:r w:rsidRPr="001C7C31">
        <w:rPr>
          <w:rFonts w:cstheme="minorHAnsi"/>
        </w:rPr>
        <w:t xml:space="preserve">kėjas </w:t>
      </w:r>
      <w:r w:rsidR="00650438" w:rsidRPr="001C7C31">
        <w:rPr>
          <w:rStyle w:val="cf01"/>
          <w:rFonts w:asciiTheme="minorHAnsi" w:hAnsiTheme="minorHAnsi" w:cstheme="minorHAnsi"/>
          <w:sz w:val="21"/>
          <w:szCs w:val="21"/>
        </w:rPr>
        <w:t xml:space="preserve">(ūkio subjektai, kurių pajėgumais paslaugų teikėjas remiasi ir subteikėjai – jei taikoma) </w:t>
      </w:r>
      <w:r w:rsidRPr="001C7C31">
        <w:rPr>
          <w:rFonts w:cstheme="minorHAnsi"/>
        </w:rPr>
        <w:t xml:space="preserve">pateiktų aktualius dokumentus, patvirtinančius jo atitiktį </w:t>
      </w:r>
      <w:r w:rsidR="00D119BF" w:rsidRPr="001C7C31">
        <w:rPr>
          <w:rFonts w:cstheme="minorHAnsi"/>
        </w:rPr>
        <w:t xml:space="preserve">kvalifikacijos </w:t>
      </w:r>
      <w:r w:rsidRPr="001C7C31">
        <w:rPr>
          <w:rFonts w:cstheme="minorHAnsi"/>
        </w:rPr>
        <w:t>reikalavimams</w:t>
      </w:r>
      <w:r w:rsidR="006E6C1C" w:rsidRPr="001C7C31">
        <w:rPr>
          <w:rFonts w:cstheme="minorHAnsi"/>
        </w:rPr>
        <w:t xml:space="preserve">, </w:t>
      </w:r>
      <w:r w:rsidR="00341E2A" w:rsidRPr="001C7C31">
        <w:rPr>
          <w:rFonts w:cstheme="minorHAnsi"/>
        </w:rPr>
        <w:t>i</w:t>
      </w:r>
      <w:r w:rsidR="006E6C1C" w:rsidRPr="001C7C31">
        <w:rPr>
          <w:rFonts w:cstheme="minorHAnsi"/>
        </w:rPr>
        <w:t>r, jeigu taikytina, reikalavim</w:t>
      </w:r>
      <w:r w:rsidR="00341E2A" w:rsidRPr="001C7C31">
        <w:rPr>
          <w:rFonts w:cstheme="minorHAnsi"/>
        </w:rPr>
        <w:t>am</w:t>
      </w:r>
      <w:r w:rsidR="006E6C1C" w:rsidRPr="001C7C31">
        <w:rPr>
          <w:rFonts w:cstheme="minorHAnsi"/>
        </w:rPr>
        <w:t>s dėl kokybės vadybos sistemos ir aplinkos apsaugos vadybos sistemos standartų.</w:t>
      </w:r>
      <w:r w:rsidR="00341E2A" w:rsidRPr="001C7C31">
        <w:rPr>
          <w:rFonts w:cstheme="minorHAnsi"/>
        </w:rPr>
        <w:t xml:space="preserve"> </w:t>
      </w:r>
      <w:r w:rsidR="00341E2A" w:rsidRPr="001C7C31">
        <w:rPr>
          <w:rFonts w:cstheme="minorHAnsi"/>
          <w:u w:val="single"/>
        </w:rPr>
        <w:t>Perkančioji organizacija ekonomiškai naudingiausią pasiūlymą pateikusio paslaugų teikėjo (ūkio subjektų, kurių pajėgumais paslaugų teikėjas remiasi ir subteikėjų – jei taikoma) nereikalauja pateikti dokumentų, patvirtinančių nustatytų pašalinimo pagrindų nebuvimą, išskyrus atvejus, kai ji turi pagrįstų abejonių dėl jo patikimumo.</w:t>
      </w:r>
    </w:p>
    <w:p w14:paraId="3ECF4AB8" w14:textId="7084E70E" w:rsidR="002C3735" w:rsidRPr="00640CAC" w:rsidRDefault="008E262D" w:rsidP="008E262D">
      <w:pPr>
        <w:pStyle w:val="Sraopastraipa"/>
        <w:numPr>
          <w:ilvl w:val="1"/>
          <w:numId w:val="9"/>
        </w:numPr>
        <w:spacing w:after="120" w:line="20" w:lineRule="atLeast"/>
        <w:ind w:left="0" w:firstLine="567"/>
        <w:jc w:val="both"/>
        <w:rPr>
          <w:rFonts w:cstheme="minorHAnsi"/>
        </w:rPr>
      </w:pPr>
      <w:r w:rsidRPr="00640CAC">
        <w:t>Perkančioji organizacija</w:t>
      </w:r>
      <w:r w:rsidR="002C3735" w:rsidRPr="00640CAC">
        <w:t xml:space="preserve"> nereikalauja </w:t>
      </w:r>
      <w:r w:rsidR="001C63E7">
        <w:t xml:space="preserve">paslaugų </w:t>
      </w:r>
      <w:r w:rsidR="00FB38AE">
        <w:t>te</w:t>
      </w:r>
      <w:r w:rsidR="001C63E7">
        <w:t>i</w:t>
      </w:r>
      <w:r w:rsidR="00FB38AE">
        <w:t xml:space="preserve">kėjo </w:t>
      </w:r>
      <w:r w:rsidR="002C3735" w:rsidRPr="00640CAC">
        <w:t>pateikti dokumentų kaip nustatyta VPĮ 50 straipsnio 4 ir 6</w:t>
      </w:r>
      <w:r w:rsidR="00852411">
        <w:t> </w:t>
      </w:r>
      <w:r w:rsidR="002C3735" w:rsidRPr="00640CAC">
        <w:t>dalyse, jeigu jis:</w:t>
      </w:r>
    </w:p>
    <w:p w14:paraId="31723895" w14:textId="7A8D3E3D" w:rsidR="002C3735" w:rsidRPr="00640CAC" w:rsidRDefault="002C3735" w:rsidP="00CF07EB">
      <w:pPr>
        <w:pStyle w:val="Sraopastraipa"/>
        <w:numPr>
          <w:ilvl w:val="2"/>
          <w:numId w:val="9"/>
        </w:numPr>
        <w:spacing w:after="120" w:line="20" w:lineRule="atLeast"/>
        <w:ind w:left="0" w:firstLine="567"/>
      </w:pPr>
      <w:r w:rsidRPr="00640CAC">
        <w:t>turi galimybę susipažinti su šiais dokumentais ar informacija tiesiogiai ir neatlygintinai prisijungusi prie nacionalinės duomenų bazės bet kurioje valstybėje narėje arba naudodamasi CVP IS priemonėmis;</w:t>
      </w:r>
    </w:p>
    <w:p w14:paraId="0043CC2A" w14:textId="351BB45E" w:rsidR="002C3735" w:rsidRPr="001659A8" w:rsidRDefault="002C3735" w:rsidP="00CF07EB">
      <w:pPr>
        <w:pStyle w:val="Sraopastraipa"/>
        <w:numPr>
          <w:ilvl w:val="2"/>
          <w:numId w:val="9"/>
        </w:numPr>
        <w:spacing w:after="120" w:line="20" w:lineRule="atLeast"/>
        <w:ind w:left="0" w:firstLine="567"/>
      </w:pPr>
      <w:r w:rsidRPr="001659A8">
        <w:t>šiuos dokumentus jau turi iš ankstesnių pirkimo procedūrų.</w:t>
      </w:r>
    </w:p>
    <w:p w14:paraId="2DADF2AB" w14:textId="5A5937A3" w:rsidR="00546C35" w:rsidRPr="00EA185B" w:rsidRDefault="00546C35" w:rsidP="008E262D">
      <w:pPr>
        <w:pStyle w:val="Sraopastraipa"/>
        <w:numPr>
          <w:ilvl w:val="1"/>
          <w:numId w:val="9"/>
        </w:numPr>
        <w:spacing w:after="120" w:line="20" w:lineRule="atLeast"/>
        <w:ind w:left="0" w:firstLine="567"/>
        <w:jc w:val="both"/>
        <w:rPr>
          <w:rFonts w:cstheme="minorHAnsi"/>
        </w:rPr>
      </w:pPr>
      <w:r w:rsidRPr="00EA185B">
        <w:t xml:space="preserve">Jeigu šis </w:t>
      </w:r>
      <w:r w:rsidR="001C63E7">
        <w:t xml:space="preserve">paslaugų </w:t>
      </w:r>
      <w:r w:rsidRPr="00EA185B">
        <w:t>te</w:t>
      </w:r>
      <w:r w:rsidR="001C63E7">
        <w:t>i</w:t>
      </w:r>
      <w:r w:rsidRPr="00EA185B">
        <w:t xml:space="preserv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w:t>
      </w:r>
      <w:r w:rsidR="009B0555">
        <w:t xml:space="preserve">paslaugų </w:t>
      </w:r>
      <w:r w:rsidRPr="00EA185B">
        <w:t>te</w:t>
      </w:r>
      <w:r w:rsidR="009B0555">
        <w:t>i</w:t>
      </w:r>
      <w:r w:rsidRPr="00EA185B">
        <w:t xml:space="preserve">kėjo, esančio po </w:t>
      </w:r>
      <w:r w:rsidR="009B0555">
        <w:t xml:space="preserve">paslaugų </w:t>
      </w:r>
      <w:r w:rsidRPr="00EA185B">
        <w:t>te</w:t>
      </w:r>
      <w:r w:rsidR="009B0555">
        <w:t>i</w:t>
      </w:r>
      <w:r w:rsidRPr="00EA185B">
        <w:t>kėjo, kurio pasiūlymo vertinimo rezultatas buvo ekonomiškai naudingiausias, atitiktį reikalavimams įrodantys dokumentai.</w:t>
      </w:r>
    </w:p>
    <w:p w14:paraId="6D751BA3" w14:textId="1640FA90" w:rsidR="00191ECC" w:rsidRPr="00F903FC" w:rsidRDefault="00191ECC" w:rsidP="008E262D">
      <w:pPr>
        <w:pStyle w:val="Sraopastraipa"/>
        <w:numPr>
          <w:ilvl w:val="1"/>
          <w:numId w:val="9"/>
        </w:numPr>
        <w:spacing w:after="120" w:line="20" w:lineRule="atLeast"/>
        <w:ind w:left="0" w:firstLine="567"/>
        <w:jc w:val="both"/>
        <w:rPr>
          <w:rFonts w:cstheme="minorHAnsi"/>
        </w:rPr>
      </w:pPr>
      <w:r w:rsidRPr="00F903FC">
        <w:t xml:space="preserve">Jeigu </w:t>
      </w:r>
      <w:r w:rsidR="009B0555">
        <w:t xml:space="preserve">paslaugų </w:t>
      </w:r>
      <w:r w:rsidRPr="00F903FC">
        <w:t>te</w:t>
      </w:r>
      <w:r w:rsidR="009B0555">
        <w:t>i</w:t>
      </w:r>
      <w:r w:rsidRPr="00F903FC">
        <w:t xml:space="preserve">kėjas negali pateikti </w:t>
      </w:r>
      <w:r w:rsidR="00056AB2">
        <w:t xml:space="preserve">specialiosiose </w:t>
      </w:r>
      <w:r w:rsidRPr="00F903FC">
        <w:t>pirkimo sąlygose pagal VPĮ 46 straipsnio 1 ir 3 dalį bei 6 dalies 2</w:t>
      </w:r>
      <w:r w:rsidR="009B0555">
        <w:t xml:space="preserve"> </w:t>
      </w:r>
      <w:r w:rsidRPr="00F903FC">
        <w:t xml:space="preserve">punktą nustatytų pašalinimo pagrindų nebuvimą įrodančių dokumentų, </w:t>
      </w:r>
      <w:r w:rsidRPr="00F903FC">
        <w:rPr>
          <w:rFonts w:eastAsia="Arial"/>
          <w:color w:val="000000" w:themeColor="text1"/>
        </w:rPr>
        <w:t>nes valstybėje narėje ar atitinkamoje šalyje tokie dokumentai neišduodami arba toje šalyje išduodami dokumentai neapima visų keliamų klausimų, jie gali būti pakeisti</w:t>
      </w:r>
      <w:r w:rsidRPr="00F903FC">
        <w:t>:</w:t>
      </w:r>
    </w:p>
    <w:p w14:paraId="40B22903" w14:textId="39B1E536" w:rsidR="00191ECC" w:rsidRPr="00F903FC" w:rsidRDefault="00191ECC" w:rsidP="002523C3">
      <w:pPr>
        <w:pStyle w:val="Sraopastraipa"/>
        <w:numPr>
          <w:ilvl w:val="2"/>
          <w:numId w:val="9"/>
        </w:numPr>
        <w:spacing w:after="0" w:line="240" w:lineRule="auto"/>
        <w:ind w:hanging="1004"/>
        <w:jc w:val="both"/>
      </w:pPr>
      <w:r w:rsidRPr="00F903FC">
        <w:t>priesaikos deklaracija;</w:t>
      </w:r>
    </w:p>
    <w:p w14:paraId="0DDC280B" w14:textId="77F9F0AA" w:rsidR="00191ECC" w:rsidRPr="00F903FC" w:rsidRDefault="00191ECC" w:rsidP="002E3546">
      <w:pPr>
        <w:pStyle w:val="Sraopastraipa"/>
        <w:numPr>
          <w:ilvl w:val="2"/>
          <w:numId w:val="9"/>
        </w:numPr>
        <w:spacing w:after="0" w:line="240" w:lineRule="auto"/>
        <w:ind w:left="0" w:firstLine="567"/>
        <w:jc w:val="both"/>
      </w:pPr>
      <w:r w:rsidRPr="00F903FC">
        <w:t xml:space="preserve">oficialia </w:t>
      </w:r>
      <w:r w:rsidR="009B0555">
        <w:t xml:space="preserve">paslaugų </w:t>
      </w:r>
      <w:r w:rsidRPr="00F903FC">
        <w:t>te</w:t>
      </w:r>
      <w:r w:rsidR="009B0555">
        <w:t>i</w:t>
      </w:r>
      <w:r w:rsidRPr="00F903FC">
        <w:t xml:space="preserve">kėjo deklaracija, jeigu šalyje nenaudojama priesaikos deklaracija. Oficiali </w:t>
      </w:r>
      <w:r w:rsidR="009B0555">
        <w:t xml:space="preserve">paslaugų </w:t>
      </w:r>
      <w:r w:rsidRPr="00F903FC">
        <w:t>te</w:t>
      </w:r>
      <w:r w:rsidR="009B0555">
        <w:t>i</w:t>
      </w:r>
      <w:r w:rsidRPr="00F903FC">
        <w:t xml:space="preserve">kėjo deklaracija turi būti patvirtinta valstybės narės ar </w:t>
      </w:r>
      <w:r w:rsidR="009B0555">
        <w:t xml:space="preserve">paslaugų </w:t>
      </w:r>
      <w:r w:rsidRPr="00F903FC">
        <w:t>te</w:t>
      </w:r>
      <w:r w:rsidR="009B0555">
        <w:t>i</w:t>
      </w:r>
      <w:r w:rsidRPr="00F903FC">
        <w:t>kėjo kilmės šalies arba šalies, kurioje jis registruotas, kompetentingos teisinės ar administracinės institucijos, notaro arba kompetentingos profesinės ar prekybos organizacijos.</w:t>
      </w:r>
    </w:p>
    <w:p w14:paraId="7E06F0CE" w14:textId="767A1A6C" w:rsidR="001224CC" w:rsidRPr="00F903FC" w:rsidRDefault="00546C35" w:rsidP="00666D88">
      <w:pPr>
        <w:pStyle w:val="Sraopastraipa"/>
        <w:numPr>
          <w:ilvl w:val="1"/>
          <w:numId w:val="9"/>
        </w:numPr>
        <w:spacing w:after="120" w:line="20" w:lineRule="atLeast"/>
        <w:ind w:left="0" w:firstLine="567"/>
        <w:jc w:val="both"/>
        <w:rPr>
          <w:rFonts w:cstheme="minorHAnsi"/>
        </w:rPr>
      </w:pPr>
      <w:r w:rsidRPr="00F903FC">
        <w:t xml:space="preserve">Perkančioji organizacija turi teisę reikalauti, kad užsienio valstybės </w:t>
      </w:r>
      <w:r w:rsidR="009B0555">
        <w:t xml:space="preserve">paslaugų </w:t>
      </w:r>
      <w:r w:rsidRPr="00F903FC">
        <w:t>te</w:t>
      </w:r>
      <w:r w:rsidR="009B0555">
        <w:t>i</w:t>
      </w:r>
      <w:r w:rsidRPr="00F903FC">
        <w:t xml:space="preserve">kėjo valstybėje išduoti dokumentai, patvirtinantys </w:t>
      </w:r>
      <w:r w:rsidR="009B0555">
        <w:t xml:space="preserve">paslaugų </w:t>
      </w:r>
      <w:r w:rsidRPr="00F903FC">
        <w:t>te</w:t>
      </w:r>
      <w:r w:rsidR="009B0555">
        <w:t>i</w:t>
      </w:r>
      <w:r w:rsidRPr="00F903FC">
        <w:t>kėjo atitiktį reikalavimams, būtų legalizuoti vadovaujantis Dokumentų legalizavimo ir tvirtinimo pažyma (</w:t>
      </w:r>
      <w:r w:rsidRPr="00F903FC">
        <w:rPr>
          <w:i/>
          <w:iCs/>
        </w:rPr>
        <w:t>Apostille</w:t>
      </w:r>
      <w:r w:rsidRPr="00F903FC">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r w:rsidRPr="00F903FC">
        <w:rPr>
          <w:i/>
          <w:iCs/>
        </w:rPr>
        <w:t>Apostille</w:t>
      </w:r>
      <w:r w:rsidRPr="00F903FC">
        <w:t>).</w:t>
      </w:r>
    </w:p>
    <w:p w14:paraId="05692DDE" w14:textId="49BDC443" w:rsidR="008F7425" w:rsidRPr="00471E3D" w:rsidRDefault="008F7425" w:rsidP="006F1547">
      <w:pPr>
        <w:pStyle w:val="Antrat1"/>
        <w:numPr>
          <w:ilvl w:val="0"/>
          <w:numId w:val="9"/>
        </w:numPr>
        <w:tabs>
          <w:tab w:val="left" w:pos="567"/>
        </w:tabs>
        <w:spacing w:line="20" w:lineRule="atLeast"/>
        <w:contextualSpacing/>
        <w:rPr>
          <w:rFonts w:asciiTheme="minorHAnsi" w:hAnsiTheme="minorHAnsi" w:cstheme="minorHAnsi"/>
          <w:b/>
          <w:color w:val="auto"/>
        </w:rPr>
      </w:pPr>
      <w:bookmarkStart w:id="44" w:name="_Toc48053168"/>
      <w:bookmarkStart w:id="45" w:name="_Toc134002289"/>
      <w:bookmarkStart w:id="46" w:name="_Hlk90906609"/>
      <w:r w:rsidRPr="00471E3D">
        <w:rPr>
          <w:rFonts w:asciiTheme="minorHAnsi" w:hAnsiTheme="minorHAnsi" w:cstheme="minorHAnsi"/>
          <w:color w:val="auto"/>
        </w:rPr>
        <w:t>Rėmimasis ūkio subjektų pajėgumais</w:t>
      </w:r>
      <w:bookmarkEnd w:id="44"/>
      <w:bookmarkEnd w:id="45"/>
    </w:p>
    <w:bookmarkEnd w:id="46"/>
    <w:p w14:paraId="172AC6C4" w14:textId="19B5012B" w:rsidR="004F6A9A" w:rsidRPr="0036054C" w:rsidRDefault="002A328F" w:rsidP="006F1547">
      <w:pPr>
        <w:pStyle w:val="Sraopastraipa"/>
        <w:numPr>
          <w:ilvl w:val="1"/>
          <w:numId w:val="9"/>
        </w:numPr>
        <w:spacing w:after="0" w:line="20" w:lineRule="atLeast"/>
        <w:ind w:left="0" w:firstLine="567"/>
        <w:jc w:val="both"/>
        <w:rPr>
          <w:rFonts w:cstheme="minorHAnsi"/>
        </w:rPr>
      </w:pPr>
      <w:r>
        <w:rPr>
          <w:rFonts w:cstheme="minorHAnsi"/>
        </w:rPr>
        <w:t>Paslaugų tei</w:t>
      </w:r>
      <w:r w:rsidR="004F6A9A" w:rsidRPr="0036054C">
        <w:rPr>
          <w:rFonts w:cstheme="minorHAnsi"/>
        </w:rPr>
        <w:t xml:space="preserve">kėjas gali remtis kitų ūkio subjektų pajėgumais pagal VPĮ 49 straipsnį, kad atitiktų </w:t>
      </w:r>
      <w:r w:rsidR="00ED6B05">
        <w:rPr>
          <w:rFonts w:cstheme="minorHAnsi"/>
        </w:rPr>
        <w:t>specialiosiose p</w:t>
      </w:r>
      <w:r w:rsidR="004F6A9A" w:rsidRPr="0036054C">
        <w:rPr>
          <w:rFonts w:cstheme="minorHAnsi"/>
        </w:rPr>
        <w:t xml:space="preserve">irkimo </w:t>
      </w:r>
      <w:r w:rsidR="007764F7">
        <w:rPr>
          <w:rFonts w:cstheme="minorHAnsi"/>
        </w:rPr>
        <w:t>sąlygose</w:t>
      </w:r>
      <w:r w:rsidR="004F6A9A" w:rsidRPr="0036054C">
        <w:rPr>
          <w:rFonts w:cstheme="minorHAnsi"/>
        </w:rPr>
        <w:t xml:space="preserve"> nustatytus kvalifikacijos reikalavimus, neatsižvelgiant į ryšio su tais ūkio subjektais teisinį pobūdį. </w:t>
      </w:r>
      <w:r w:rsidR="004F6A9A" w:rsidRPr="0036054C">
        <w:rPr>
          <w:rFonts w:cstheme="minorHAnsi"/>
          <w:color w:val="000000" w:themeColor="text1"/>
        </w:rPr>
        <w:t xml:space="preserve">Šiais ūkio subjektais laikomi ir </w:t>
      </w:r>
      <w:r w:rsidR="004F6A9A" w:rsidRPr="0036054C">
        <w:rPr>
          <w:rFonts w:cstheme="minorHAnsi"/>
        </w:rPr>
        <w:t xml:space="preserve">fiziniai asmenys, kuriuos </w:t>
      </w:r>
      <w:r w:rsidR="007A3A73">
        <w:rPr>
          <w:rFonts w:cstheme="minorHAnsi"/>
        </w:rPr>
        <w:t>p</w:t>
      </w:r>
      <w:r w:rsidR="004F6A9A" w:rsidRPr="0036054C">
        <w:rPr>
          <w:rFonts w:cstheme="minorHAnsi"/>
        </w:rPr>
        <w:t xml:space="preserve">irkimo laimėjimo ir </w:t>
      </w:r>
      <w:r w:rsidR="007A3A73">
        <w:rPr>
          <w:rFonts w:cstheme="minorHAnsi"/>
        </w:rPr>
        <w:t>s</w:t>
      </w:r>
      <w:r w:rsidR="004F6A9A" w:rsidRPr="0036054C">
        <w:rPr>
          <w:rFonts w:cstheme="minorHAnsi"/>
        </w:rPr>
        <w:t xml:space="preserve">utarties sudarymo atveju </w:t>
      </w:r>
      <w:r>
        <w:rPr>
          <w:rFonts w:cstheme="minorHAnsi"/>
        </w:rPr>
        <w:t xml:space="preserve">paslaugų </w:t>
      </w:r>
      <w:r w:rsidR="004F6A9A" w:rsidRPr="0036054C">
        <w:rPr>
          <w:rFonts w:cstheme="minorHAnsi"/>
        </w:rPr>
        <w:t>te</w:t>
      </w:r>
      <w:r>
        <w:rPr>
          <w:rFonts w:cstheme="minorHAnsi"/>
        </w:rPr>
        <w:t>i</w:t>
      </w:r>
      <w:r w:rsidR="004F6A9A" w:rsidRPr="0036054C">
        <w:rPr>
          <w:rFonts w:cstheme="minorHAnsi"/>
        </w:rPr>
        <w:t>kėjas ar jo pasitelkiamas ūkio subjektas įdarbins</w:t>
      </w:r>
      <w:r w:rsidR="00783330">
        <w:rPr>
          <w:rFonts w:cstheme="minorHAnsi"/>
        </w:rPr>
        <w:t xml:space="preserve"> (kvazisubte</w:t>
      </w:r>
      <w:r>
        <w:rPr>
          <w:rFonts w:cstheme="minorHAnsi"/>
        </w:rPr>
        <w:t>i</w:t>
      </w:r>
      <w:r w:rsidR="00783330">
        <w:rPr>
          <w:rFonts w:cstheme="minorHAnsi"/>
        </w:rPr>
        <w:t>kėjai)</w:t>
      </w:r>
      <w:r w:rsidR="004F6A9A" w:rsidRPr="0036054C">
        <w:rPr>
          <w:rFonts w:cstheme="minorHAnsi"/>
        </w:rPr>
        <w:t>.</w:t>
      </w:r>
    </w:p>
    <w:p w14:paraId="5F181728" w14:textId="3630629F" w:rsidR="004F6A9A" w:rsidRPr="0036054C" w:rsidRDefault="002A328F" w:rsidP="006F1547">
      <w:pPr>
        <w:pStyle w:val="Body2"/>
        <w:numPr>
          <w:ilvl w:val="1"/>
          <w:numId w:val="9"/>
        </w:numPr>
        <w:spacing w:after="0"/>
        <w:ind w:left="0" w:firstLine="567"/>
        <w:rPr>
          <w:rFonts w:asciiTheme="minorHAnsi" w:hAnsiTheme="minorHAnsi" w:cstheme="minorHAnsi"/>
          <w:lang w:val="lt-LT"/>
        </w:rPr>
      </w:pPr>
      <w:r>
        <w:rPr>
          <w:rFonts w:asciiTheme="minorHAnsi" w:hAnsiTheme="minorHAnsi" w:cstheme="minorHAnsi"/>
          <w:u w:val="single"/>
          <w:lang w:val="lt-LT"/>
        </w:rPr>
        <w:t>Paslaugų tei</w:t>
      </w:r>
      <w:r w:rsidR="004F6A9A" w:rsidRPr="0026697A">
        <w:rPr>
          <w:rFonts w:asciiTheme="minorHAnsi" w:hAnsiTheme="minorHAnsi" w:cstheme="minorHAnsi"/>
          <w:u w:val="single"/>
          <w:lang w:val="lt-LT"/>
        </w:rPr>
        <w:t xml:space="preserve">kėjas, pageidaujantis remtis kitų ūkio subjektų pajėgumais, </w:t>
      </w:r>
      <w:r w:rsidR="004F6A9A" w:rsidRPr="007C50E8">
        <w:rPr>
          <w:rFonts w:asciiTheme="minorHAnsi" w:hAnsiTheme="minorHAnsi" w:cstheme="minorHAnsi"/>
          <w:b/>
          <w:bCs/>
          <w:u w:val="single"/>
          <w:lang w:val="lt-LT"/>
        </w:rPr>
        <w:t xml:space="preserve">privalo juos nurodyti </w:t>
      </w:r>
      <w:r w:rsidR="007A3A73" w:rsidRPr="007C50E8">
        <w:rPr>
          <w:rFonts w:asciiTheme="minorHAnsi" w:hAnsiTheme="minorHAnsi" w:cstheme="minorHAnsi"/>
          <w:b/>
          <w:bCs/>
          <w:u w:val="single"/>
          <w:lang w:val="lt-LT"/>
        </w:rPr>
        <w:t>p</w:t>
      </w:r>
      <w:r w:rsidR="004F6A9A" w:rsidRPr="007C50E8">
        <w:rPr>
          <w:rFonts w:asciiTheme="minorHAnsi" w:hAnsiTheme="minorHAnsi" w:cstheme="minorHAnsi"/>
          <w:b/>
          <w:bCs/>
          <w:u w:val="single"/>
          <w:lang w:val="lt-LT"/>
        </w:rPr>
        <w:t>asiūlyme ir</w:t>
      </w:r>
      <w:r w:rsidR="004F6A9A" w:rsidRPr="0026697A">
        <w:rPr>
          <w:rFonts w:asciiTheme="minorHAnsi" w:hAnsiTheme="minorHAnsi" w:cstheme="minorHAnsi"/>
          <w:u w:val="single"/>
          <w:lang w:val="lt-LT"/>
        </w:rPr>
        <w:t xml:space="preserve"> </w:t>
      </w:r>
      <w:r w:rsidR="0094655D" w:rsidRPr="0026697A">
        <w:rPr>
          <w:rFonts w:asciiTheme="minorHAnsi" w:hAnsiTheme="minorHAnsi" w:cstheme="minorHAnsi"/>
          <w:b/>
          <w:u w:val="single"/>
          <w:lang w:val="lt-LT"/>
        </w:rPr>
        <w:t>kartu su pasiūlymu</w:t>
      </w:r>
      <w:r w:rsidR="0094655D" w:rsidRPr="0026697A">
        <w:rPr>
          <w:rFonts w:asciiTheme="minorHAnsi" w:hAnsiTheme="minorHAnsi" w:cstheme="minorHAnsi"/>
          <w:u w:val="single"/>
          <w:lang w:val="lt-LT"/>
        </w:rPr>
        <w:t xml:space="preserve"> </w:t>
      </w:r>
      <w:r w:rsidR="004F6A9A" w:rsidRPr="0026697A">
        <w:rPr>
          <w:rFonts w:asciiTheme="minorHAnsi" w:hAnsiTheme="minorHAnsi" w:cstheme="minorHAnsi"/>
          <w:u w:val="single"/>
          <w:lang w:val="lt-LT"/>
        </w:rPr>
        <w:t xml:space="preserve">pateikti dokumentus, įrodančius, kad per visą </w:t>
      </w:r>
      <w:r w:rsidR="007A3A73" w:rsidRPr="0026697A">
        <w:rPr>
          <w:rFonts w:asciiTheme="minorHAnsi" w:hAnsiTheme="minorHAnsi" w:cstheme="minorHAnsi"/>
          <w:u w:val="single"/>
          <w:lang w:val="lt-LT"/>
        </w:rPr>
        <w:t>s</w:t>
      </w:r>
      <w:r w:rsidR="004F6A9A" w:rsidRPr="0026697A">
        <w:rPr>
          <w:rFonts w:asciiTheme="minorHAnsi" w:hAnsiTheme="minorHAnsi" w:cstheme="minorHAnsi"/>
          <w:u w:val="single"/>
          <w:lang w:val="lt-LT"/>
        </w:rPr>
        <w:t>utarties vykdymo laikotarpį ūkio subjekto</w:t>
      </w:r>
      <w:r w:rsidR="0094655D" w:rsidRPr="0026697A">
        <w:rPr>
          <w:rFonts w:asciiTheme="minorHAnsi" w:hAnsiTheme="minorHAnsi" w:cstheme="minorHAnsi"/>
          <w:u w:val="single"/>
          <w:lang w:val="lt-LT"/>
        </w:rPr>
        <w:t xml:space="preserve"> (pvz., </w:t>
      </w:r>
      <w:r w:rsidR="00714D95" w:rsidRPr="0026697A">
        <w:rPr>
          <w:rFonts w:asciiTheme="minorHAnsi" w:hAnsiTheme="minorHAnsi" w:cstheme="minorHAnsi"/>
          <w:color w:val="auto"/>
          <w:u w:val="single"/>
          <w:lang w:val="lt-LT"/>
        </w:rPr>
        <w:t>specialisto</w:t>
      </w:r>
      <w:r w:rsidR="00192E44" w:rsidRPr="0026697A">
        <w:rPr>
          <w:rFonts w:asciiTheme="minorHAnsi" w:hAnsiTheme="minorHAnsi" w:cstheme="minorHAnsi"/>
          <w:color w:val="auto"/>
          <w:u w:val="single"/>
          <w:lang w:val="lt-LT"/>
        </w:rPr>
        <w:t>)</w:t>
      </w:r>
      <w:r w:rsidR="004F6A9A" w:rsidRPr="0026697A">
        <w:rPr>
          <w:rFonts w:asciiTheme="minorHAnsi" w:hAnsiTheme="minorHAnsi" w:cstheme="minorHAnsi"/>
          <w:color w:val="auto"/>
          <w:u w:val="single"/>
          <w:lang w:val="lt-LT"/>
        </w:rPr>
        <w:t xml:space="preserve">, kurio </w:t>
      </w:r>
      <w:r w:rsidR="004F6A9A" w:rsidRPr="0026697A">
        <w:rPr>
          <w:rFonts w:asciiTheme="minorHAnsi" w:hAnsiTheme="minorHAnsi" w:cstheme="minorHAnsi"/>
          <w:u w:val="single"/>
          <w:lang w:val="lt-LT"/>
        </w:rPr>
        <w:t xml:space="preserve">pajėgumais jis remiasi, ištekliai </w:t>
      </w:r>
      <w:r>
        <w:rPr>
          <w:rFonts w:asciiTheme="minorHAnsi" w:hAnsiTheme="minorHAnsi" w:cstheme="minorHAnsi"/>
          <w:u w:val="single"/>
          <w:lang w:val="lt-LT"/>
        </w:rPr>
        <w:t xml:space="preserve">paslaugų </w:t>
      </w:r>
      <w:r w:rsidR="004F6A9A" w:rsidRPr="0026697A">
        <w:rPr>
          <w:rFonts w:asciiTheme="minorHAnsi" w:hAnsiTheme="minorHAnsi" w:cstheme="minorHAnsi"/>
          <w:u w:val="single"/>
          <w:lang w:val="lt-LT"/>
        </w:rPr>
        <w:t>te</w:t>
      </w:r>
      <w:r>
        <w:rPr>
          <w:rFonts w:asciiTheme="minorHAnsi" w:hAnsiTheme="minorHAnsi" w:cstheme="minorHAnsi"/>
          <w:u w:val="single"/>
          <w:lang w:val="lt-LT"/>
        </w:rPr>
        <w:t>i</w:t>
      </w:r>
      <w:r w:rsidR="004F6A9A" w:rsidRPr="0026697A">
        <w:rPr>
          <w:rFonts w:asciiTheme="minorHAnsi" w:hAnsiTheme="minorHAnsi" w:cstheme="minorHAnsi"/>
          <w:u w:val="single"/>
          <w:lang w:val="lt-LT"/>
        </w:rPr>
        <w:t>kėjui bus prieinami</w:t>
      </w:r>
      <w:r w:rsidR="0035166C" w:rsidRPr="0026697A">
        <w:rPr>
          <w:rFonts w:asciiTheme="minorHAnsi" w:hAnsiTheme="minorHAnsi" w:cstheme="minorHAnsi"/>
          <w:lang w:val="lt-LT"/>
        </w:rPr>
        <w:t>.</w:t>
      </w:r>
      <w:r w:rsidR="004F6A9A" w:rsidRPr="0026697A">
        <w:rPr>
          <w:rFonts w:asciiTheme="minorHAnsi" w:hAnsiTheme="minorHAnsi" w:cstheme="minorHAnsi"/>
          <w:lang w:val="lt-LT"/>
        </w:rPr>
        <w:t xml:space="preserve"> Tikrindama</w:t>
      </w:r>
      <w:r w:rsidR="004F6A9A" w:rsidRPr="0036054C">
        <w:rPr>
          <w:rFonts w:asciiTheme="minorHAnsi" w:hAnsiTheme="minorHAnsi" w:cstheme="minorHAnsi"/>
          <w:lang w:val="lt-LT"/>
        </w:rPr>
        <w:t xml:space="preserve">, ar </w:t>
      </w:r>
      <w:r>
        <w:rPr>
          <w:rFonts w:asciiTheme="minorHAnsi" w:hAnsiTheme="minorHAnsi" w:cstheme="minorHAnsi"/>
          <w:lang w:val="lt-LT"/>
        </w:rPr>
        <w:t xml:space="preserve">paslaugų </w:t>
      </w:r>
      <w:r w:rsidR="004F6A9A" w:rsidRPr="0036054C">
        <w:rPr>
          <w:rFonts w:asciiTheme="minorHAnsi" w:hAnsiTheme="minorHAnsi" w:cstheme="minorHAnsi"/>
          <w:lang w:val="lt-LT"/>
        </w:rPr>
        <w:t>te</w:t>
      </w:r>
      <w:r>
        <w:rPr>
          <w:rFonts w:asciiTheme="minorHAnsi" w:hAnsiTheme="minorHAnsi" w:cstheme="minorHAnsi"/>
          <w:lang w:val="lt-LT"/>
        </w:rPr>
        <w:t>i</w:t>
      </w:r>
      <w:r w:rsidR="004F6A9A" w:rsidRPr="0036054C">
        <w:rPr>
          <w:rFonts w:asciiTheme="minorHAnsi" w:hAnsiTheme="minorHAnsi" w:cstheme="minorHAnsi"/>
          <w:lang w:val="lt-LT"/>
        </w:rPr>
        <w:t>kėjui bus prieinami kitų ūkio subjektų, kurių pajėgumais jis remiasi, turimi ištekliai, perkančioji organizacija iš jo priima bet kokias tai patvirtinančias priemones.</w:t>
      </w:r>
      <w:r w:rsidR="003F702A" w:rsidRPr="003F702A">
        <w:rPr>
          <w:rFonts w:asciiTheme="minorHAnsi" w:hAnsiTheme="minorHAnsi" w:cstheme="minorHAnsi"/>
          <w:color w:val="auto"/>
          <w:lang w:val="lt-LT"/>
        </w:rPr>
        <w:t xml:space="preserve"> </w:t>
      </w:r>
      <w:r>
        <w:rPr>
          <w:rFonts w:asciiTheme="minorHAnsi" w:hAnsiTheme="minorHAnsi" w:cstheme="minorHAnsi"/>
          <w:color w:val="auto"/>
          <w:lang w:val="lt-LT"/>
        </w:rPr>
        <w:t>Paslaugų tei</w:t>
      </w:r>
      <w:r w:rsidR="003F702A" w:rsidRPr="003E1948">
        <w:rPr>
          <w:rFonts w:asciiTheme="minorHAnsi" w:hAnsiTheme="minorHAnsi" w:cstheme="minorHAnsi"/>
          <w:color w:val="auto"/>
          <w:lang w:val="lt-LT"/>
        </w:rPr>
        <w:t xml:space="preserve">kėjas, </w:t>
      </w:r>
      <w:r w:rsidR="003F702A" w:rsidRPr="003E1948">
        <w:rPr>
          <w:rFonts w:asciiTheme="minorHAnsi" w:hAnsiTheme="minorHAnsi" w:cstheme="minorHAnsi"/>
          <w:color w:val="auto"/>
          <w:spacing w:val="2"/>
          <w:shd w:val="clear" w:color="auto" w:fill="FFFFFF"/>
          <w:lang w:val="lt-LT"/>
        </w:rPr>
        <w:t>nenurodęs, jog remiasi kitų ūkio subjektų pajėgumais (kvalifikacija), tačiau pats neatitinka specialiosiose pirkimo sąlygose nurodytų kvalifikacijos reikalavimų, neįgyja teisės po pasiūlymų pateikimo termino pabaigos pasitelkti (nurodyti) naujų subjektų tam, kad atitiktų kvalifikacijos reikalavimus.</w:t>
      </w:r>
    </w:p>
    <w:p w14:paraId="07052BD5" w14:textId="29488D60" w:rsidR="004F6A9A" w:rsidRPr="0036054C" w:rsidRDefault="004F6A9A" w:rsidP="006F1547">
      <w:pPr>
        <w:pStyle w:val="Sraopastraipa"/>
        <w:numPr>
          <w:ilvl w:val="1"/>
          <w:numId w:val="9"/>
        </w:numPr>
        <w:spacing w:after="0" w:line="20" w:lineRule="atLeast"/>
        <w:ind w:left="0" w:firstLine="567"/>
        <w:jc w:val="both"/>
        <w:rPr>
          <w:rFonts w:cstheme="minorHAnsi"/>
        </w:rPr>
      </w:pPr>
      <w:r w:rsidRPr="0036054C">
        <w:rPr>
          <w:rFonts w:eastAsia="Calibri" w:cstheme="minorHAnsi"/>
          <w:bCs/>
        </w:rPr>
        <w:t xml:space="preserve">Skirtingi </w:t>
      </w:r>
      <w:r w:rsidR="002A328F">
        <w:rPr>
          <w:rFonts w:eastAsia="Calibri" w:cstheme="minorHAnsi"/>
          <w:bCs/>
        </w:rPr>
        <w:t xml:space="preserve">paslaugų </w:t>
      </w:r>
      <w:r w:rsidRPr="0036054C">
        <w:rPr>
          <w:rFonts w:eastAsia="Calibri" w:cstheme="minorHAnsi"/>
          <w:bCs/>
        </w:rPr>
        <w:t>te</w:t>
      </w:r>
      <w:r w:rsidR="002A328F">
        <w:rPr>
          <w:rFonts w:eastAsia="Calibri" w:cstheme="minorHAnsi"/>
          <w:bCs/>
        </w:rPr>
        <w:t>i</w:t>
      </w:r>
      <w:r w:rsidRPr="0036054C">
        <w:rPr>
          <w:rFonts w:eastAsia="Calibri" w:cstheme="minorHAnsi"/>
          <w:bCs/>
        </w:rPr>
        <w:t>kėjai gali remtis tų pačių ūkio subjektų pajėgumais</w:t>
      </w:r>
      <w:r w:rsidR="000958A1">
        <w:rPr>
          <w:rFonts w:eastAsia="Calibri" w:cstheme="minorHAnsi"/>
          <w:bCs/>
        </w:rPr>
        <w:t>,</w:t>
      </w:r>
      <w:r w:rsidR="000958A1" w:rsidRPr="000958A1">
        <w:rPr>
          <w:rFonts w:eastAsia="Calibri"/>
        </w:rPr>
        <w:t xml:space="preserve"> </w:t>
      </w:r>
      <w:r w:rsidR="000958A1" w:rsidRPr="58B3C938">
        <w:rPr>
          <w:rFonts w:eastAsia="Calibri"/>
        </w:rPr>
        <w:t>tačiau tai negali sąlygoti draudžiamų</w:t>
      </w:r>
      <w:r w:rsidR="000958A1">
        <w:rPr>
          <w:rFonts w:eastAsia="Calibri"/>
        </w:rPr>
        <w:t xml:space="preserve"> </w:t>
      </w:r>
      <w:r w:rsidR="000958A1" w:rsidRPr="58B3C938">
        <w:rPr>
          <w:rFonts w:eastAsia="Calibri"/>
        </w:rPr>
        <w:t>susitarimų</w:t>
      </w:r>
      <w:r w:rsidR="00B77D06">
        <w:rPr>
          <w:rFonts w:eastAsia="Calibri" w:cstheme="minorHAnsi"/>
          <w:bCs/>
        </w:rPr>
        <w:t>.</w:t>
      </w:r>
    </w:p>
    <w:p w14:paraId="346FA7BA" w14:textId="428FA64E" w:rsidR="004F6A9A" w:rsidRPr="0036054C" w:rsidRDefault="002A328F" w:rsidP="006F1547">
      <w:pPr>
        <w:pStyle w:val="Sraopastraipa"/>
        <w:numPr>
          <w:ilvl w:val="1"/>
          <w:numId w:val="9"/>
        </w:numPr>
        <w:spacing w:after="0" w:line="20" w:lineRule="atLeast"/>
        <w:ind w:left="0" w:firstLine="567"/>
        <w:jc w:val="both"/>
        <w:rPr>
          <w:rFonts w:cstheme="minorHAnsi"/>
        </w:rPr>
      </w:pPr>
      <w:r>
        <w:rPr>
          <w:rFonts w:cstheme="minorHAnsi"/>
        </w:rPr>
        <w:lastRenderedPageBreak/>
        <w:t>Paslaugų tei</w:t>
      </w:r>
      <w:r w:rsidR="004F6A9A" w:rsidRPr="0036054C">
        <w:rPr>
          <w:rFonts w:cstheme="minorHAnsi"/>
        </w:rPr>
        <w:t xml:space="preserve">kėjų grupė gali remtis grupės dalyvių arba kitų ūkio subjektų pajėgumais, laikantis šiame </w:t>
      </w:r>
      <w:r w:rsidR="007764F7">
        <w:rPr>
          <w:rFonts w:cstheme="minorHAnsi"/>
        </w:rPr>
        <w:t>b</w:t>
      </w:r>
      <w:r w:rsidR="009F5F3C">
        <w:rPr>
          <w:rFonts w:cstheme="minorHAnsi"/>
        </w:rPr>
        <w:t xml:space="preserve">endrųjų </w:t>
      </w:r>
      <w:r w:rsidR="00352D37">
        <w:rPr>
          <w:rFonts w:cstheme="minorHAnsi"/>
        </w:rPr>
        <w:t xml:space="preserve">pirkimo </w:t>
      </w:r>
      <w:r w:rsidR="000B1F50">
        <w:rPr>
          <w:rFonts w:cstheme="minorHAnsi"/>
        </w:rPr>
        <w:t xml:space="preserve">sąlygų </w:t>
      </w:r>
      <w:r w:rsidR="004F6A9A" w:rsidRPr="0036054C">
        <w:rPr>
          <w:rFonts w:cstheme="minorHAnsi"/>
        </w:rPr>
        <w:t>skyriuje nustatytų sąlygų.</w:t>
      </w:r>
    </w:p>
    <w:p w14:paraId="13C5B96A" w14:textId="02DEAB71" w:rsidR="003B359D" w:rsidRDefault="000958A1" w:rsidP="007A3A73">
      <w:pPr>
        <w:pStyle w:val="Sraopastraipa"/>
        <w:numPr>
          <w:ilvl w:val="1"/>
          <w:numId w:val="9"/>
        </w:numPr>
        <w:spacing w:after="0" w:line="20" w:lineRule="atLeast"/>
        <w:ind w:left="0" w:firstLine="567"/>
        <w:jc w:val="both"/>
        <w:rPr>
          <w:rFonts w:cstheme="minorHAnsi"/>
        </w:rPr>
      </w:pPr>
      <w:r w:rsidRPr="0036054C">
        <w:rPr>
          <w:rFonts w:cstheme="minorHAnsi"/>
        </w:rPr>
        <w:t xml:space="preserve">Paslaugų teikimo ar darbų įsigijimo atvejais, </w:t>
      </w:r>
      <w:r>
        <w:rPr>
          <w:rFonts w:cstheme="minorHAnsi"/>
        </w:rPr>
        <w:t>p</w:t>
      </w:r>
      <w:r w:rsidR="004F6A9A" w:rsidRPr="001B2C5C">
        <w:rPr>
          <w:rFonts w:cstheme="minorHAnsi"/>
        </w:rPr>
        <w:t xml:space="preserve">erkančiajai organizacijai keliant kvalifikacijos reikalavimus </w:t>
      </w:r>
      <w:r w:rsidR="007A7B95" w:rsidRPr="001B2C5C">
        <w:rPr>
          <w:rFonts w:cstheme="minorHAnsi"/>
        </w:rPr>
        <w:t xml:space="preserve">paslaugų </w:t>
      </w:r>
      <w:r w:rsidR="004F6A9A" w:rsidRPr="001B2C5C">
        <w:rPr>
          <w:rFonts w:cstheme="minorHAnsi"/>
        </w:rPr>
        <w:t>te</w:t>
      </w:r>
      <w:r w:rsidR="007A7B95" w:rsidRPr="001B2C5C">
        <w:rPr>
          <w:rFonts w:cstheme="minorHAnsi"/>
        </w:rPr>
        <w:t>i</w:t>
      </w:r>
      <w:r w:rsidR="004F6A9A" w:rsidRPr="001B2C5C">
        <w:rPr>
          <w:rFonts w:cstheme="minorHAnsi"/>
        </w:rPr>
        <w:t xml:space="preserve">kėjui ar jo vadovaujančiam personalui turėti atitinkamą išsilavinimą, profesinę kvalifikaciją ar profesinę patirtį, </w:t>
      </w:r>
      <w:r w:rsidR="007A7B95" w:rsidRPr="001B2C5C">
        <w:rPr>
          <w:rFonts w:cstheme="minorHAnsi"/>
        </w:rPr>
        <w:t xml:space="preserve">paslaugų </w:t>
      </w:r>
      <w:r w:rsidR="004F6A9A" w:rsidRPr="001B2C5C">
        <w:rPr>
          <w:rFonts w:cstheme="minorHAnsi"/>
        </w:rPr>
        <w:t>te</w:t>
      </w:r>
      <w:r w:rsidR="007A7B95" w:rsidRPr="001B2C5C">
        <w:rPr>
          <w:rFonts w:cstheme="minorHAnsi"/>
        </w:rPr>
        <w:t>i</w:t>
      </w:r>
      <w:r w:rsidR="004F6A9A" w:rsidRPr="001B2C5C">
        <w:rPr>
          <w:rFonts w:cstheme="minorHAnsi"/>
        </w:rPr>
        <w:t xml:space="preserve">kėjas gali remtis kitų ūkio subjektų pajėgumais tik tuomet, kai tie ūkio subjektai, kurių pajėgumais buvo </w:t>
      </w:r>
      <w:r w:rsidR="005C0E87" w:rsidRPr="001B2C5C">
        <w:rPr>
          <w:rFonts w:cstheme="minorHAnsi"/>
        </w:rPr>
        <w:t>remtasi</w:t>
      </w:r>
      <w:r w:rsidR="004F6A9A" w:rsidRPr="001B2C5C">
        <w:rPr>
          <w:rFonts w:cstheme="minorHAnsi"/>
        </w:rPr>
        <w:t>, patys ir teiks tas paslaugas, kuri</w:t>
      </w:r>
      <w:r w:rsidR="001B2C5C">
        <w:rPr>
          <w:rFonts w:cstheme="minorHAnsi"/>
        </w:rPr>
        <w:t>o</w:t>
      </w:r>
      <w:r w:rsidR="004F6A9A" w:rsidRPr="001B2C5C">
        <w:rPr>
          <w:rFonts w:cstheme="minorHAnsi"/>
        </w:rPr>
        <w:t>ms reikia jų pajėgumų.</w:t>
      </w:r>
    </w:p>
    <w:p w14:paraId="11E426AE" w14:textId="7C70C181" w:rsidR="006436B1" w:rsidRPr="001B2C5C" w:rsidRDefault="003909D4" w:rsidP="007A3A73">
      <w:pPr>
        <w:pStyle w:val="Sraopastraipa"/>
        <w:numPr>
          <w:ilvl w:val="1"/>
          <w:numId w:val="9"/>
        </w:numPr>
        <w:spacing w:after="0" w:line="20" w:lineRule="atLeast"/>
        <w:ind w:left="0" w:firstLine="567"/>
        <w:jc w:val="both"/>
        <w:rPr>
          <w:rFonts w:cstheme="minorHAnsi"/>
        </w:rPr>
      </w:pPr>
      <w:r w:rsidRPr="001C25B8">
        <w:rPr>
          <w:rFonts w:cstheme="minorHAnsi"/>
        </w:rPr>
        <w:t xml:space="preserve">Jei </w:t>
      </w:r>
      <w:r w:rsidR="002A328F">
        <w:rPr>
          <w:rFonts w:cstheme="minorHAnsi"/>
        </w:rPr>
        <w:t xml:space="preserve">paslaugų </w:t>
      </w:r>
      <w:r w:rsidRPr="001C25B8">
        <w:rPr>
          <w:rFonts w:cstheme="minorHAnsi"/>
        </w:rPr>
        <w:t>te</w:t>
      </w:r>
      <w:r w:rsidR="002A328F">
        <w:rPr>
          <w:rFonts w:cstheme="minorHAnsi"/>
        </w:rPr>
        <w:t>i</w:t>
      </w:r>
      <w:r w:rsidRPr="001C25B8">
        <w:rPr>
          <w:rFonts w:cstheme="minorHAnsi"/>
        </w:rPr>
        <w:t xml:space="preserve">kėjas remiasi ūkio subjektų pajėgumais, atsižvelgdamas į specialiosiose pirkimo sąlygose nustatytus ekonominio ir finansinio pajėgumo reikalavimus, </w:t>
      </w:r>
      <w:r w:rsidR="002A328F">
        <w:rPr>
          <w:rFonts w:cstheme="minorHAnsi"/>
        </w:rPr>
        <w:t xml:space="preserve">paslaugų </w:t>
      </w:r>
      <w:r w:rsidRPr="001C25B8">
        <w:rPr>
          <w:rFonts w:cstheme="minorHAnsi"/>
        </w:rPr>
        <w:t>te</w:t>
      </w:r>
      <w:r w:rsidR="002A328F">
        <w:rPr>
          <w:rFonts w:cstheme="minorHAnsi"/>
        </w:rPr>
        <w:t>i</w:t>
      </w:r>
      <w:r w:rsidRPr="001C25B8">
        <w:rPr>
          <w:rFonts w:cstheme="minorHAnsi"/>
        </w:rPr>
        <w:t>kėjas ir šie ūkio subjektai, kurių pajėgumais remiamasi, turi prisiimti solidarią atsakomybę už sutarties įvykdymą (jei specialiosiose pirkimo sąlygose nenustatyta kitaip).</w:t>
      </w:r>
    </w:p>
    <w:p w14:paraId="42A9ADC0" w14:textId="354B3E18" w:rsidR="003B359D" w:rsidRPr="00471E3D" w:rsidRDefault="003B359D" w:rsidP="006F1547">
      <w:pPr>
        <w:pStyle w:val="Antrat1"/>
        <w:numPr>
          <w:ilvl w:val="0"/>
          <w:numId w:val="9"/>
        </w:numPr>
        <w:tabs>
          <w:tab w:val="left" w:pos="567"/>
        </w:tabs>
        <w:contextualSpacing/>
        <w:rPr>
          <w:rFonts w:ascii="Calibri" w:hAnsi="Calibri" w:cs="Calibri"/>
          <w:b/>
          <w:color w:val="auto"/>
        </w:rPr>
      </w:pPr>
      <w:bookmarkStart w:id="47" w:name="_Toc48053169"/>
      <w:bookmarkStart w:id="48" w:name="_Toc134002290"/>
      <w:r w:rsidRPr="00471E3D">
        <w:rPr>
          <w:rFonts w:ascii="Calibri" w:hAnsi="Calibri" w:cs="Calibri"/>
          <w:color w:val="auto"/>
        </w:rPr>
        <w:t>Subte</w:t>
      </w:r>
      <w:r w:rsidR="002A328F">
        <w:rPr>
          <w:rFonts w:ascii="Calibri" w:hAnsi="Calibri" w:cs="Calibri"/>
          <w:color w:val="auto"/>
        </w:rPr>
        <w:t>i</w:t>
      </w:r>
      <w:r w:rsidRPr="00471E3D">
        <w:rPr>
          <w:rFonts w:ascii="Calibri" w:hAnsi="Calibri" w:cs="Calibri"/>
          <w:color w:val="auto"/>
        </w:rPr>
        <w:t>kėjų pasitelkimas</w:t>
      </w:r>
      <w:bookmarkEnd w:id="47"/>
      <w:bookmarkEnd w:id="48"/>
    </w:p>
    <w:p w14:paraId="36F00355" w14:textId="63CFEE02" w:rsidR="003B359D" w:rsidRPr="000D4804" w:rsidRDefault="002079D0" w:rsidP="006F1547">
      <w:pPr>
        <w:pStyle w:val="Sraopastraipa"/>
        <w:numPr>
          <w:ilvl w:val="1"/>
          <w:numId w:val="9"/>
        </w:numPr>
        <w:spacing w:after="0" w:line="20" w:lineRule="atLeast"/>
        <w:ind w:left="0" w:firstLine="567"/>
        <w:jc w:val="both"/>
        <w:rPr>
          <w:rFonts w:cstheme="minorHAnsi"/>
        </w:rPr>
      </w:pPr>
      <w:r>
        <w:rPr>
          <w:rFonts w:eastAsia="Calibri" w:cstheme="minorHAnsi"/>
          <w:color w:val="000000" w:themeColor="text1"/>
        </w:rPr>
        <w:t>Paslaugų tei</w:t>
      </w:r>
      <w:r w:rsidR="003B359D" w:rsidRPr="000D4804">
        <w:rPr>
          <w:rFonts w:eastAsia="Calibri" w:cstheme="minorHAnsi"/>
          <w:color w:val="000000" w:themeColor="text1"/>
        </w:rPr>
        <w:t>kėjas savo pasiūlyme privalo nurodyti</w:t>
      </w:r>
      <w:r w:rsidR="001B2C5C" w:rsidRPr="000D4804">
        <w:rPr>
          <w:rFonts w:eastAsia="Calibri" w:cstheme="minorHAnsi"/>
          <w:color w:val="000000" w:themeColor="text1"/>
        </w:rPr>
        <w:t>,</w:t>
      </w:r>
      <w:r w:rsidR="003B359D" w:rsidRPr="000D4804">
        <w:rPr>
          <w:rFonts w:eastAsia="Calibri" w:cstheme="minorHAnsi"/>
          <w:color w:val="000000" w:themeColor="text1"/>
        </w:rPr>
        <w:t xml:space="preserve"> kokiai sutarties daliai ir kokius subte</w:t>
      </w:r>
      <w:r>
        <w:rPr>
          <w:rFonts w:eastAsia="Calibri" w:cstheme="minorHAnsi"/>
          <w:color w:val="000000" w:themeColor="text1"/>
        </w:rPr>
        <w:t>i</w:t>
      </w:r>
      <w:r w:rsidR="003B359D" w:rsidRPr="000D4804">
        <w:rPr>
          <w:rFonts w:eastAsia="Calibri" w:cstheme="minorHAnsi"/>
          <w:color w:val="000000" w:themeColor="text1"/>
        </w:rPr>
        <w:t xml:space="preserve">kėjus, jeigu jie </w:t>
      </w:r>
      <w:r w:rsidR="005D77A3" w:rsidRPr="000D4804">
        <w:rPr>
          <w:rFonts w:eastAsia="Calibri" w:cstheme="minorHAnsi"/>
          <w:color w:val="000000" w:themeColor="text1"/>
        </w:rPr>
        <w:t xml:space="preserve">pasiūlymo teikimo metu </w:t>
      </w:r>
      <w:r w:rsidR="003B359D" w:rsidRPr="000D4804">
        <w:rPr>
          <w:rFonts w:eastAsia="Calibri" w:cstheme="minorHAnsi"/>
          <w:color w:val="000000" w:themeColor="text1"/>
        </w:rPr>
        <w:t xml:space="preserve">yra žinomi, </w:t>
      </w:r>
      <w:r w:rsidR="000C3A86" w:rsidRPr="000D4804">
        <w:rPr>
          <w:rFonts w:eastAsia="Calibri" w:cstheme="minorHAnsi"/>
          <w:color w:val="000000" w:themeColor="text1"/>
        </w:rPr>
        <w:t xml:space="preserve">jis </w:t>
      </w:r>
      <w:r w:rsidR="003B359D" w:rsidRPr="000D4804">
        <w:rPr>
          <w:rFonts w:eastAsia="Calibri" w:cstheme="minorHAnsi"/>
          <w:color w:val="000000" w:themeColor="text1"/>
        </w:rPr>
        <w:t xml:space="preserve">ketina pasitelkti. </w:t>
      </w:r>
    </w:p>
    <w:p w14:paraId="30BC93A5" w14:textId="5769B68D" w:rsidR="003B359D" w:rsidRPr="0036054C" w:rsidRDefault="003B359D" w:rsidP="006F1547">
      <w:pPr>
        <w:pStyle w:val="Sraopastraipa"/>
        <w:numPr>
          <w:ilvl w:val="1"/>
          <w:numId w:val="9"/>
        </w:numPr>
        <w:spacing w:after="0" w:line="20" w:lineRule="atLeast"/>
        <w:ind w:left="0" w:firstLine="567"/>
        <w:jc w:val="both"/>
        <w:rPr>
          <w:rFonts w:cstheme="minorHAnsi"/>
        </w:rPr>
      </w:pPr>
      <w:r w:rsidRPr="00640CAC">
        <w:rPr>
          <w:rFonts w:eastAsia="Calibri" w:cstheme="minorHAnsi"/>
          <w:bCs/>
        </w:rPr>
        <w:t xml:space="preserve">Skirtingi </w:t>
      </w:r>
      <w:r w:rsidR="002079D0">
        <w:rPr>
          <w:rFonts w:eastAsia="Calibri" w:cstheme="minorHAnsi"/>
          <w:bCs/>
        </w:rPr>
        <w:t xml:space="preserve">paslaugų </w:t>
      </w:r>
      <w:r w:rsidRPr="00640CAC">
        <w:rPr>
          <w:rFonts w:eastAsia="Calibri" w:cstheme="minorHAnsi"/>
          <w:bCs/>
        </w:rPr>
        <w:t>te</w:t>
      </w:r>
      <w:r w:rsidR="002079D0">
        <w:rPr>
          <w:rFonts w:eastAsia="Calibri" w:cstheme="minorHAnsi"/>
          <w:bCs/>
        </w:rPr>
        <w:t>i</w:t>
      </w:r>
      <w:r w:rsidRPr="00640CAC">
        <w:rPr>
          <w:rFonts w:eastAsia="Calibri" w:cstheme="minorHAnsi"/>
          <w:bCs/>
        </w:rPr>
        <w:t>kėjai gali pasitelkti tuos pačius</w:t>
      </w:r>
      <w:r w:rsidRPr="0036054C">
        <w:rPr>
          <w:rFonts w:eastAsia="Calibri" w:cstheme="minorHAnsi"/>
          <w:bCs/>
        </w:rPr>
        <w:t xml:space="preserve"> subte</w:t>
      </w:r>
      <w:r w:rsidR="002079D0">
        <w:rPr>
          <w:rFonts w:eastAsia="Calibri" w:cstheme="minorHAnsi"/>
          <w:bCs/>
        </w:rPr>
        <w:t>i</w:t>
      </w:r>
      <w:r w:rsidRPr="0036054C">
        <w:rPr>
          <w:rFonts w:eastAsia="Calibri" w:cstheme="minorHAnsi"/>
          <w:bCs/>
        </w:rPr>
        <w:t>kėjus, tačiau tai negali sąlygoti draudžiamų susitarimų</w:t>
      </w:r>
      <w:r w:rsidRPr="0036054C">
        <w:t>.</w:t>
      </w:r>
    </w:p>
    <w:p w14:paraId="4D78EA85" w14:textId="54623D83" w:rsidR="003B359D" w:rsidRPr="00AC17FB" w:rsidRDefault="003B359D" w:rsidP="006F1547">
      <w:pPr>
        <w:pStyle w:val="Sraopastraipa"/>
        <w:numPr>
          <w:ilvl w:val="1"/>
          <w:numId w:val="9"/>
        </w:numPr>
        <w:spacing w:after="120" w:line="20" w:lineRule="atLeast"/>
        <w:ind w:left="0" w:firstLine="567"/>
        <w:jc w:val="both"/>
        <w:rPr>
          <w:rFonts w:cstheme="minorHAnsi"/>
        </w:rPr>
      </w:pPr>
      <w:r w:rsidRPr="0036054C">
        <w:rPr>
          <w:rFonts w:eastAsia="Calibri" w:cstheme="minorHAnsi"/>
          <w:color w:val="000000" w:themeColor="text1"/>
        </w:rPr>
        <w:t>S</w:t>
      </w:r>
      <w:r w:rsidRPr="0036054C">
        <w:rPr>
          <w:rFonts w:cstheme="minorHAnsi"/>
        </w:rPr>
        <w:t xml:space="preserve">udarius sutartį, tačiau ne vėliau negu </w:t>
      </w:r>
      <w:r w:rsidR="005C45CC">
        <w:rPr>
          <w:rFonts w:cstheme="minorHAnsi"/>
        </w:rPr>
        <w:t xml:space="preserve">ta </w:t>
      </w:r>
      <w:r w:rsidRPr="0036054C">
        <w:rPr>
          <w:rFonts w:cstheme="minorHAnsi"/>
        </w:rPr>
        <w:t xml:space="preserve">sutartis pradedama vykdyti, </w:t>
      </w:r>
      <w:r w:rsidR="002079D0">
        <w:rPr>
          <w:rFonts w:cstheme="minorHAnsi"/>
        </w:rPr>
        <w:t xml:space="preserve">paslaugų </w:t>
      </w:r>
      <w:r w:rsidRPr="0036054C">
        <w:rPr>
          <w:rFonts w:cstheme="minorHAnsi"/>
        </w:rPr>
        <w:t>te</w:t>
      </w:r>
      <w:r w:rsidR="002079D0">
        <w:rPr>
          <w:rFonts w:cstheme="minorHAnsi"/>
        </w:rPr>
        <w:t>i</w:t>
      </w:r>
      <w:r w:rsidRPr="0036054C">
        <w:rPr>
          <w:rFonts w:cstheme="minorHAnsi"/>
        </w:rPr>
        <w:t>kėjas, kuris bus pripažintas laimėjusiu, įsipareigoja perkančiajai organizacijai pranešti tuo metu žinomų subte</w:t>
      </w:r>
      <w:r w:rsidR="002079D0">
        <w:rPr>
          <w:rFonts w:cstheme="minorHAnsi"/>
        </w:rPr>
        <w:t>i</w:t>
      </w:r>
      <w:r w:rsidRPr="0036054C">
        <w:rPr>
          <w:rFonts w:cstheme="minorHAnsi"/>
        </w:rPr>
        <w:t xml:space="preserve">kėjų pavadinimus, kontaktinius duomenis ir jų atstovus. Perkančioji organizacija taip pat reikalauja, kad </w:t>
      </w:r>
      <w:r w:rsidR="002079D0">
        <w:rPr>
          <w:rFonts w:cstheme="minorHAnsi"/>
        </w:rPr>
        <w:t xml:space="preserve">paslaugų </w:t>
      </w:r>
      <w:r w:rsidRPr="0036054C">
        <w:rPr>
          <w:rFonts w:cstheme="minorHAnsi"/>
        </w:rPr>
        <w:t>te</w:t>
      </w:r>
      <w:r w:rsidR="002079D0">
        <w:rPr>
          <w:rFonts w:cstheme="minorHAnsi"/>
        </w:rPr>
        <w:t>i</w:t>
      </w:r>
      <w:r w:rsidRPr="0036054C">
        <w:rPr>
          <w:rFonts w:cstheme="minorHAnsi"/>
        </w:rPr>
        <w:t xml:space="preserve">kėjas </w:t>
      </w:r>
      <w:r w:rsidRPr="00AC17FB">
        <w:rPr>
          <w:rFonts w:cstheme="minorHAnsi"/>
        </w:rPr>
        <w:t>informuotų apie minėtos informacijos pasikeitimus visu sutarties vykdymo metu, taip pat apie naujus subte</w:t>
      </w:r>
      <w:r w:rsidR="002079D0">
        <w:rPr>
          <w:rFonts w:cstheme="minorHAnsi"/>
        </w:rPr>
        <w:t>i</w:t>
      </w:r>
      <w:r w:rsidRPr="00AC17FB">
        <w:rPr>
          <w:rFonts w:cstheme="minorHAnsi"/>
        </w:rPr>
        <w:t xml:space="preserve">kėjus, kuriuos jis ketina pasitelkti vėliau. </w:t>
      </w:r>
    </w:p>
    <w:p w14:paraId="32C9D865" w14:textId="2FA3A51D" w:rsidR="003B359D" w:rsidRPr="00700FEB" w:rsidRDefault="003B359D" w:rsidP="006F1547">
      <w:pPr>
        <w:pStyle w:val="Sraopastraipa"/>
        <w:numPr>
          <w:ilvl w:val="1"/>
          <w:numId w:val="9"/>
        </w:numPr>
        <w:spacing w:after="0" w:line="240" w:lineRule="auto"/>
        <w:ind w:left="0" w:firstLine="567"/>
        <w:jc w:val="both"/>
        <w:rPr>
          <w:rFonts w:cstheme="minorHAnsi"/>
        </w:rPr>
      </w:pPr>
      <w:r w:rsidRPr="00AC17FB">
        <w:rPr>
          <w:rFonts w:cstheme="minorHAnsi"/>
        </w:rPr>
        <w:t xml:space="preserve">Jeigu pagal </w:t>
      </w:r>
      <w:r w:rsidR="007764F7" w:rsidRPr="00B560DF">
        <w:rPr>
          <w:rFonts w:cstheme="minorHAnsi"/>
        </w:rPr>
        <w:t>s</w:t>
      </w:r>
      <w:r w:rsidR="00FE48E8" w:rsidRPr="00B560DF">
        <w:rPr>
          <w:rFonts w:cstheme="minorHAnsi"/>
        </w:rPr>
        <w:t>peciali</w:t>
      </w:r>
      <w:r w:rsidR="004A2B22" w:rsidRPr="00B560DF">
        <w:rPr>
          <w:rFonts w:cstheme="minorHAnsi"/>
        </w:rPr>
        <w:t>ųjų</w:t>
      </w:r>
      <w:r w:rsidR="00FE48E8" w:rsidRPr="00B560DF">
        <w:rPr>
          <w:rFonts w:cstheme="minorHAnsi"/>
        </w:rPr>
        <w:t xml:space="preserve"> </w:t>
      </w:r>
      <w:r w:rsidR="00684917">
        <w:rPr>
          <w:rFonts w:cstheme="minorHAnsi"/>
        </w:rPr>
        <w:t xml:space="preserve">pirkimo </w:t>
      </w:r>
      <w:r w:rsidR="00FE48E8" w:rsidRPr="00B560DF">
        <w:rPr>
          <w:rFonts w:cstheme="minorHAnsi"/>
        </w:rPr>
        <w:t>sąlyg</w:t>
      </w:r>
      <w:r w:rsidR="004A2B22" w:rsidRPr="00B560DF">
        <w:rPr>
          <w:rFonts w:cstheme="minorHAnsi"/>
        </w:rPr>
        <w:t>ų</w:t>
      </w:r>
      <w:r w:rsidR="00FE48E8" w:rsidRPr="00B560DF">
        <w:rPr>
          <w:rFonts w:cstheme="minorHAnsi"/>
        </w:rPr>
        <w:t xml:space="preserve"> </w:t>
      </w:r>
      <w:r w:rsidR="004A2B22" w:rsidRPr="00B560DF">
        <w:rPr>
          <w:rFonts w:cstheme="minorHAnsi"/>
        </w:rPr>
        <w:t>r</w:t>
      </w:r>
      <w:r w:rsidR="004A2B22">
        <w:rPr>
          <w:rFonts w:cstheme="minorHAnsi"/>
        </w:rPr>
        <w:t>eikalavimus</w:t>
      </w:r>
      <w:r w:rsidR="00B628E8">
        <w:rPr>
          <w:rFonts w:cstheme="minorHAnsi"/>
        </w:rPr>
        <w:t xml:space="preserve"> </w:t>
      </w:r>
      <w:r w:rsidR="00190AD0">
        <w:rPr>
          <w:rFonts w:eastAsia="Calibri" w:cstheme="minorHAnsi"/>
        </w:rPr>
        <w:t xml:space="preserve">yra </w:t>
      </w:r>
      <w:r w:rsidRPr="00AC17FB">
        <w:rPr>
          <w:rFonts w:cstheme="minorHAnsi"/>
        </w:rPr>
        <w:t>tikrinama, ar nėra VPĮ 46 straipsnyje nurodytų subte</w:t>
      </w:r>
      <w:r w:rsidR="002079D0">
        <w:rPr>
          <w:rFonts w:cstheme="minorHAnsi"/>
        </w:rPr>
        <w:t>i</w:t>
      </w:r>
      <w:r w:rsidRPr="00AC17FB">
        <w:rPr>
          <w:rFonts w:cstheme="minorHAnsi"/>
        </w:rPr>
        <w:t>kėjo pašalinimo pagrindų, kartu su informacija apie naujus subte</w:t>
      </w:r>
      <w:r w:rsidR="002079D0">
        <w:rPr>
          <w:rFonts w:cstheme="minorHAnsi"/>
        </w:rPr>
        <w:t>i</w:t>
      </w:r>
      <w:r w:rsidRPr="00AC17FB">
        <w:rPr>
          <w:rFonts w:cstheme="minorHAnsi"/>
        </w:rPr>
        <w:t>kėjus pateikiami ir subte</w:t>
      </w:r>
      <w:r w:rsidR="002079D0">
        <w:rPr>
          <w:rFonts w:cstheme="minorHAnsi"/>
        </w:rPr>
        <w:t>i</w:t>
      </w:r>
      <w:r w:rsidRPr="00AC17FB">
        <w:rPr>
          <w:rFonts w:cstheme="minorHAnsi"/>
        </w:rPr>
        <w:t xml:space="preserve">kėjo pašalinimo pagrindų nebuvimą patvirtinantys </w:t>
      </w:r>
      <w:r w:rsidRPr="00700FEB">
        <w:rPr>
          <w:rFonts w:cstheme="minorHAnsi"/>
        </w:rPr>
        <w:t>dokumentai</w:t>
      </w:r>
      <w:r w:rsidR="00B9179D">
        <w:rPr>
          <w:rFonts w:cstheme="minorHAnsi"/>
        </w:rPr>
        <w:t xml:space="preserve"> </w:t>
      </w:r>
      <w:r w:rsidR="00B9179D">
        <w:t>(supaprastintų pirkimų atveju – reikalaujama tik tuomet, kai perkančioji organizacija turi pagrįstų abejonių dėl jo patikimumo)</w:t>
      </w:r>
      <w:r w:rsidR="00B9179D" w:rsidRPr="74A8A0AC">
        <w:t>.</w:t>
      </w:r>
      <w:r w:rsidRPr="00700FEB">
        <w:rPr>
          <w:rFonts w:cstheme="minorHAnsi"/>
        </w:rPr>
        <w:t xml:space="preserve"> Tokiu atveju, jeigu subte</w:t>
      </w:r>
      <w:r w:rsidR="002079D0">
        <w:rPr>
          <w:rFonts w:cstheme="minorHAnsi"/>
        </w:rPr>
        <w:t>i</w:t>
      </w:r>
      <w:r w:rsidRPr="00700FEB">
        <w:rPr>
          <w:rFonts w:cstheme="minorHAnsi"/>
        </w:rPr>
        <w:t xml:space="preserve">kėjo padėtis atitinka bent vieną </w:t>
      </w:r>
      <w:r w:rsidR="000628CF">
        <w:rPr>
          <w:rFonts w:cstheme="minorHAnsi"/>
        </w:rPr>
        <w:t>specialiosiose p</w:t>
      </w:r>
      <w:r w:rsidRPr="00700FEB">
        <w:rPr>
          <w:rFonts w:cstheme="minorHAnsi"/>
        </w:rPr>
        <w:t xml:space="preserve">irkimo </w:t>
      </w:r>
      <w:r w:rsidR="005C0A84">
        <w:rPr>
          <w:rFonts w:cstheme="minorHAnsi"/>
        </w:rPr>
        <w:t xml:space="preserve">sąlygose </w:t>
      </w:r>
      <w:r w:rsidRPr="00700FEB">
        <w:rPr>
          <w:rFonts w:cstheme="minorHAnsi"/>
        </w:rPr>
        <w:t>nustatytą subte</w:t>
      </w:r>
      <w:r w:rsidR="002079D0">
        <w:rPr>
          <w:rFonts w:cstheme="minorHAnsi"/>
        </w:rPr>
        <w:t>i</w:t>
      </w:r>
      <w:r w:rsidRPr="00700FEB">
        <w:rPr>
          <w:rFonts w:cstheme="minorHAnsi"/>
        </w:rPr>
        <w:t xml:space="preserve">kėjo pašalinimo pagrindą, perkančioji organizacija reikalauja, kad </w:t>
      </w:r>
      <w:r w:rsidR="002079D0">
        <w:rPr>
          <w:rFonts w:cstheme="minorHAnsi"/>
        </w:rPr>
        <w:t xml:space="preserve">paslaugų </w:t>
      </w:r>
      <w:r w:rsidRPr="00700FEB">
        <w:rPr>
          <w:rFonts w:cstheme="minorHAnsi"/>
        </w:rPr>
        <w:t>te</w:t>
      </w:r>
      <w:r w:rsidR="002079D0">
        <w:rPr>
          <w:rFonts w:cstheme="minorHAnsi"/>
        </w:rPr>
        <w:t>i</w:t>
      </w:r>
      <w:r w:rsidRPr="00700FEB">
        <w:rPr>
          <w:rFonts w:cstheme="minorHAnsi"/>
        </w:rPr>
        <w:t>kėjas per perkančiosios organizacijos nustatytą terminą pakeistų minėtą subte</w:t>
      </w:r>
      <w:r w:rsidR="002079D0">
        <w:rPr>
          <w:rFonts w:cstheme="minorHAnsi"/>
        </w:rPr>
        <w:t>i</w:t>
      </w:r>
      <w:r w:rsidRPr="00700FEB">
        <w:rPr>
          <w:rFonts w:cstheme="minorHAnsi"/>
        </w:rPr>
        <w:t xml:space="preserve">kėją reikalavimus atitinkančiu </w:t>
      </w:r>
      <w:r w:rsidR="00EF50BF">
        <w:rPr>
          <w:rFonts w:cstheme="minorHAnsi"/>
        </w:rPr>
        <w:t xml:space="preserve">(pašalinimo pagrindų neturinčiu) </w:t>
      </w:r>
      <w:r w:rsidRPr="00700FEB">
        <w:rPr>
          <w:rFonts w:cstheme="minorHAnsi"/>
        </w:rPr>
        <w:t>subte</w:t>
      </w:r>
      <w:r w:rsidR="002079D0">
        <w:rPr>
          <w:rFonts w:cstheme="minorHAnsi"/>
        </w:rPr>
        <w:t>i</w:t>
      </w:r>
      <w:r w:rsidRPr="00700FEB">
        <w:rPr>
          <w:rFonts w:cstheme="minorHAnsi"/>
        </w:rPr>
        <w:t>kėju.</w:t>
      </w:r>
    </w:p>
    <w:p w14:paraId="1863C057" w14:textId="04FD07F2" w:rsidR="00D531A6" w:rsidRPr="00471E3D" w:rsidRDefault="002079D0" w:rsidP="00F970C9">
      <w:pPr>
        <w:pStyle w:val="Antrat1"/>
        <w:numPr>
          <w:ilvl w:val="0"/>
          <w:numId w:val="9"/>
        </w:numPr>
        <w:spacing w:line="20" w:lineRule="atLeast"/>
        <w:contextualSpacing/>
        <w:rPr>
          <w:rFonts w:asciiTheme="minorHAnsi" w:hAnsiTheme="minorHAnsi" w:cstheme="minorHAnsi"/>
          <w:color w:val="auto"/>
        </w:rPr>
      </w:pPr>
      <w:bookmarkStart w:id="49" w:name="_Toc91076050"/>
      <w:bookmarkStart w:id="50" w:name="_Toc91076157"/>
      <w:bookmarkStart w:id="51" w:name="_Toc91076504"/>
      <w:bookmarkStart w:id="52" w:name="_Toc91146045"/>
      <w:bookmarkStart w:id="53" w:name="_Toc91076051"/>
      <w:bookmarkStart w:id="54" w:name="_Toc91076158"/>
      <w:bookmarkStart w:id="55" w:name="_Toc91076505"/>
      <w:bookmarkStart w:id="56" w:name="_Toc91146046"/>
      <w:bookmarkStart w:id="57" w:name="_Toc91076052"/>
      <w:bookmarkStart w:id="58" w:name="_Toc91076159"/>
      <w:bookmarkStart w:id="59" w:name="_Toc91076506"/>
      <w:bookmarkStart w:id="60" w:name="_Toc91146047"/>
      <w:bookmarkStart w:id="61" w:name="_Toc91076053"/>
      <w:bookmarkStart w:id="62" w:name="_Toc91076160"/>
      <w:bookmarkStart w:id="63" w:name="_Toc91076507"/>
      <w:bookmarkStart w:id="64" w:name="_Toc91146048"/>
      <w:bookmarkStart w:id="65" w:name="_Toc91076054"/>
      <w:bookmarkStart w:id="66" w:name="_Toc91076161"/>
      <w:bookmarkStart w:id="67" w:name="_Toc91076508"/>
      <w:bookmarkStart w:id="68" w:name="_Toc91146049"/>
      <w:bookmarkStart w:id="69" w:name="_Ref39668380"/>
      <w:bookmarkStart w:id="70" w:name="_Ref39668383"/>
      <w:bookmarkStart w:id="71" w:name="_Toc48053170"/>
      <w:bookmarkStart w:id="72" w:name="_Toc134002291"/>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r>
        <w:rPr>
          <w:rFonts w:asciiTheme="minorHAnsi" w:hAnsiTheme="minorHAnsi" w:cstheme="minorHAnsi"/>
          <w:color w:val="auto"/>
        </w:rPr>
        <w:t>Paslaugų tei</w:t>
      </w:r>
      <w:r w:rsidR="00D97F1F" w:rsidRPr="00471E3D">
        <w:rPr>
          <w:rFonts w:asciiTheme="minorHAnsi" w:hAnsiTheme="minorHAnsi" w:cstheme="minorHAnsi"/>
          <w:color w:val="auto"/>
        </w:rPr>
        <w:t xml:space="preserve">kėjų </w:t>
      </w:r>
      <w:r w:rsidR="00D531A6" w:rsidRPr="00471E3D">
        <w:rPr>
          <w:rFonts w:asciiTheme="minorHAnsi" w:hAnsiTheme="minorHAnsi" w:cstheme="minorHAnsi"/>
          <w:color w:val="auto"/>
        </w:rPr>
        <w:t>grupės dalyvavimas</w:t>
      </w:r>
      <w:bookmarkEnd w:id="69"/>
      <w:bookmarkEnd w:id="70"/>
      <w:bookmarkEnd w:id="71"/>
      <w:bookmarkEnd w:id="72"/>
    </w:p>
    <w:p w14:paraId="77623249" w14:textId="55DCCCE1" w:rsidR="001F20C8" w:rsidRPr="004070C3" w:rsidRDefault="001F20C8" w:rsidP="00503053">
      <w:pPr>
        <w:pStyle w:val="Sraopastraipa"/>
        <w:numPr>
          <w:ilvl w:val="1"/>
          <w:numId w:val="9"/>
        </w:numPr>
        <w:spacing w:after="120" w:line="20" w:lineRule="atLeast"/>
        <w:ind w:left="0" w:firstLine="567"/>
        <w:jc w:val="both"/>
        <w:rPr>
          <w:rFonts w:cstheme="minorHAnsi"/>
        </w:rPr>
      </w:pPr>
      <w:bookmarkStart w:id="73" w:name="_Hlk90910113"/>
      <w:r w:rsidRPr="004070C3">
        <w:rPr>
          <w:rFonts w:cstheme="minorHAnsi"/>
        </w:rPr>
        <w:t xml:space="preserve">Pasiūlymą gali pateikti </w:t>
      </w:r>
      <w:r w:rsidR="00216BC7">
        <w:rPr>
          <w:rFonts w:cstheme="minorHAnsi"/>
        </w:rPr>
        <w:t xml:space="preserve">paslaugų </w:t>
      </w:r>
      <w:r w:rsidR="00AF20C8" w:rsidRPr="004070C3">
        <w:rPr>
          <w:rFonts w:cstheme="minorHAnsi"/>
        </w:rPr>
        <w:t>te</w:t>
      </w:r>
      <w:r w:rsidR="00216BC7">
        <w:rPr>
          <w:rFonts w:cstheme="minorHAnsi"/>
        </w:rPr>
        <w:t>i</w:t>
      </w:r>
      <w:r w:rsidR="00AF20C8" w:rsidRPr="004070C3">
        <w:rPr>
          <w:rFonts w:cstheme="minorHAnsi"/>
        </w:rPr>
        <w:t>kėjų</w:t>
      </w:r>
      <w:r w:rsidRPr="004070C3">
        <w:rPr>
          <w:rFonts w:cstheme="minorHAnsi"/>
        </w:rPr>
        <w:t xml:space="preserve"> grupė. Pirkime pasiūlymą teikianti </w:t>
      </w:r>
      <w:r w:rsidR="00216BC7">
        <w:rPr>
          <w:rFonts w:cstheme="minorHAnsi"/>
        </w:rPr>
        <w:t xml:space="preserve">paslaugų </w:t>
      </w:r>
      <w:r w:rsidR="00AF20C8" w:rsidRPr="004070C3">
        <w:rPr>
          <w:rFonts w:cstheme="minorHAnsi"/>
        </w:rPr>
        <w:t>te</w:t>
      </w:r>
      <w:r w:rsidR="00216BC7">
        <w:rPr>
          <w:rFonts w:cstheme="minorHAnsi"/>
        </w:rPr>
        <w:t>i</w:t>
      </w:r>
      <w:r w:rsidR="00AF20C8" w:rsidRPr="004070C3">
        <w:rPr>
          <w:rFonts w:cstheme="minorHAnsi"/>
        </w:rPr>
        <w:t>kėjų</w:t>
      </w:r>
      <w:r w:rsidRPr="004070C3">
        <w:rPr>
          <w:rFonts w:cstheme="minorHAnsi"/>
        </w:rPr>
        <w:t xml:space="preserve"> grupė </w:t>
      </w:r>
      <w:r w:rsidR="002A2008" w:rsidRPr="004070C3">
        <w:rPr>
          <w:rFonts w:cstheme="minorHAnsi"/>
        </w:rPr>
        <w:t xml:space="preserve">su pasiūlymu </w:t>
      </w:r>
      <w:r w:rsidRPr="004070C3">
        <w:rPr>
          <w:rFonts w:cstheme="minorHAnsi"/>
        </w:rPr>
        <w:t>turi pateikti jungtinės veiklos sutarties kopiją. Jungtinės veiklos sutartyje privalo būti nurodyta:</w:t>
      </w:r>
    </w:p>
    <w:p w14:paraId="0D3014BB" w14:textId="789F9F82" w:rsidR="001F20C8" w:rsidRPr="004070C3" w:rsidRDefault="00216BC7" w:rsidP="00503053">
      <w:pPr>
        <w:pStyle w:val="Sraopastraipa"/>
        <w:numPr>
          <w:ilvl w:val="2"/>
          <w:numId w:val="9"/>
        </w:numPr>
        <w:spacing w:after="120" w:line="20" w:lineRule="atLeast"/>
        <w:ind w:left="0" w:firstLine="567"/>
        <w:jc w:val="both"/>
        <w:rPr>
          <w:rFonts w:cstheme="minorHAnsi"/>
        </w:rPr>
      </w:pPr>
      <w:r>
        <w:rPr>
          <w:rFonts w:cstheme="minorHAnsi"/>
        </w:rPr>
        <w:t xml:space="preserve">paslaugų </w:t>
      </w:r>
      <w:r w:rsidR="00EE723D" w:rsidRPr="004070C3">
        <w:rPr>
          <w:rFonts w:cstheme="minorHAnsi"/>
        </w:rPr>
        <w:t>te</w:t>
      </w:r>
      <w:r>
        <w:rPr>
          <w:rFonts w:cstheme="minorHAnsi"/>
        </w:rPr>
        <w:t>i</w:t>
      </w:r>
      <w:r w:rsidR="00EE723D" w:rsidRPr="004070C3">
        <w:rPr>
          <w:rFonts w:cstheme="minorHAnsi"/>
        </w:rPr>
        <w:t>kėjų</w:t>
      </w:r>
      <w:r w:rsidR="001F20C8" w:rsidRPr="004070C3">
        <w:rPr>
          <w:rFonts w:cstheme="minorHAnsi"/>
        </w:rPr>
        <w:t xml:space="preserve"> grupės sudėtis ir kiekvieno </w:t>
      </w:r>
      <w:r>
        <w:rPr>
          <w:rFonts w:cstheme="minorHAnsi"/>
        </w:rPr>
        <w:t xml:space="preserve">paslaugų </w:t>
      </w:r>
      <w:r w:rsidR="001F20C8" w:rsidRPr="004070C3">
        <w:rPr>
          <w:rFonts w:cstheme="minorHAnsi"/>
        </w:rPr>
        <w:t>te</w:t>
      </w:r>
      <w:r>
        <w:rPr>
          <w:rFonts w:cstheme="minorHAnsi"/>
        </w:rPr>
        <w:t>i</w:t>
      </w:r>
      <w:r w:rsidR="001F20C8" w:rsidRPr="004070C3">
        <w:rPr>
          <w:rFonts w:cstheme="minorHAnsi"/>
        </w:rPr>
        <w:t>kėjų grupės dalyvio įsipareigojimai vykdant numatomą su perkančiąja organizacija sudaryti sutartį</w:t>
      </w:r>
      <w:r w:rsidR="00593370">
        <w:rPr>
          <w:rFonts w:cstheme="minorHAnsi"/>
        </w:rPr>
        <w:t>;</w:t>
      </w:r>
    </w:p>
    <w:p w14:paraId="0898074E" w14:textId="0D8CDAD8" w:rsidR="001F20C8" w:rsidRPr="004070C3" w:rsidRDefault="001F20C8" w:rsidP="00503053">
      <w:pPr>
        <w:pStyle w:val="Sraopastraipa"/>
        <w:numPr>
          <w:ilvl w:val="2"/>
          <w:numId w:val="9"/>
        </w:numPr>
        <w:spacing w:after="120" w:line="20" w:lineRule="atLeast"/>
        <w:ind w:left="0" w:firstLine="567"/>
        <w:jc w:val="both"/>
        <w:rPr>
          <w:rFonts w:cstheme="minorHAnsi"/>
        </w:rPr>
      </w:pPr>
      <w:r w:rsidRPr="004070C3">
        <w:rPr>
          <w:rFonts w:cstheme="minorHAnsi"/>
        </w:rPr>
        <w:t xml:space="preserve">solidari, kiekvieno </w:t>
      </w:r>
      <w:r w:rsidR="00216BC7">
        <w:rPr>
          <w:rFonts w:cstheme="minorHAnsi"/>
        </w:rPr>
        <w:t xml:space="preserve">paslaugų </w:t>
      </w:r>
      <w:r w:rsidRPr="004070C3">
        <w:rPr>
          <w:rFonts w:cstheme="minorHAnsi"/>
        </w:rPr>
        <w:t>te</w:t>
      </w:r>
      <w:r w:rsidR="00216BC7">
        <w:rPr>
          <w:rFonts w:cstheme="minorHAnsi"/>
        </w:rPr>
        <w:t>i</w:t>
      </w:r>
      <w:r w:rsidRPr="004070C3">
        <w:rPr>
          <w:rFonts w:cstheme="minorHAnsi"/>
        </w:rPr>
        <w:t>kėjų grupės dalyvio atskirai ir visų kartu, atsakomybė už įsipareigojimų ir prievolių perkančiajai organizacijai nevykdymą (nepriklausomai nuo jų įnašo pagal jungtinės veiklos sutartį);</w:t>
      </w:r>
    </w:p>
    <w:p w14:paraId="4B5CE5BF" w14:textId="34A453B7" w:rsidR="001F20C8" w:rsidRPr="004070C3" w:rsidRDefault="001F20C8" w:rsidP="00503053">
      <w:pPr>
        <w:pStyle w:val="Sraopastraipa"/>
        <w:numPr>
          <w:ilvl w:val="2"/>
          <w:numId w:val="9"/>
        </w:numPr>
        <w:spacing w:after="0" w:line="20" w:lineRule="atLeast"/>
        <w:ind w:left="0" w:firstLine="567"/>
        <w:jc w:val="both"/>
        <w:rPr>
          <w:rFonts w:cstheme="minorHAnsi"/>
        </w:rPr>
      </w:pPr>
      <w:r w:rsidRPr="004070C3">
        <w:rPr>
          <w:rFonts w:cstheme="minorHAnsi"/>
          <w:bCs/>
        </w:rPr>
        <w:t xml:space="preserve">kuris šios sutarties dalyvis yra įgaliojamas </w:t>
      </w:r>
      <w:r w:rsidR="00216BC7">
        <w:rPr>
          <w:rFonts w:cstheme="minorHAnsi"/>
          <w:bCs/>
        </w:rPr>
        <w:t xml:space="preserve">paslaugų </w:t>
      </w:r>
      <w:r w:rsidR="00721A0C" w:rsidRPr="004070C3">
        <w:rPr>
          <w:rFonts w:cstheme="minorHAnsi"/>
          <w:bCs/>
        </w:rPr>
        <w:t>te</w:t>
      </w:r>
      <w:r w:rsidR="00216BC7">
        <w:rPr>
          <w:rFonts w:cstheme="minorHAnsi"/>
          <w:bCs/>
        </w:rPr>
        <w:t>i</w:t>
      </w:r>
      <w:r w:rsidR="00721A0C" w:rsidRPr="004070C3">
        <w:rPr>
          <w:rFonts w:cstheme="minorHAnsi"/>
          <w:bCs/>
        </w:rPr>
        <w:t>kėjų</w:t>
      </w:r>
      <w:r w:rsidRPr="004070C3">
        <w:rPr>
          <w:rFonts w:cstheme="minorHAnsi"/>
          <w:bCs/>
        </w:rPr>
        <w:t xml:space="preserve"> grupės vardu teikti pasiūlymą, o laimėjus </w:t>
      </w:r>
      <w:r w:rsidR="008C5789" w:rsidRPr="004070C3">
        <w:rPr>
          <w:rFonts w:cstheme="minorHAnsi"/>
          <w:bCs/>
        </w:rPr>
        <w:t>p</w:t>
      </w:r>
      <w:r w:rsidRPr="004070C3">
        <w:rPr>
          <w:rFonts w:cstheme="minorHAnsi"/>
          <w:bCs/>
        </w:rPr>
        <w:t>irkimą, – pasirašyti sutartį su perkančiąja organizacija, teikti sąskaitas-faktūras atsiskaitymams (mokėjimai bus atliekami tik vienam iš jungtinės veiklos sutarties dalyvių), pasirašyti su sutarties vykdymu susijusius dokumentus (įgaliotas dalyvis) ir kt</w:t>
      </w:r>
      <w:r w:rsidRPr="004070C3">
        <w:rPr>
          <w:rFonts w:cstheme="minorHAnsi"/>
        </w:rPr>
        <w:t>.</w:t>
      </w:r>
    </w:p>
    <w:p w14:paraId="79DDF604" w14:textId="712E27B9" w:rsidR="006F2481" w:rsidRPr="007267C1" w:rsidRDefault="001F20C8" w:rsidP="00503053">
      <w:pPr>
        <w:pStyle w:val="Sraopastraipa"/>
        <w:numPr>
          <w:ilvl w:val="1"/>
          <w:numId w:val="9"/>
        </w:numPr>
        <w:tabs>
          <w:tab w:val="left" w:pos="709"/>
        </w:tabs>
        <w:spacing w:after="0" w:line="240" w:lineRule="auto"/>
        <w:ind w:left="0" w:firstLine="567"/>
        <w:jc w:val="both"/>
        <w:rPr>
          <w:rFonts w:cstheme="minorHAnsi"/>
        </w:rPr>
      </w:pPr>
      <w:r w:rsidRPr="0036054C">
        <w:rPr>
          <w:rFonts w:cstheme="minorHAnsi"/>
        </w:rPr>
        <w:t xml:space="preserve">Jeigu </w:t>
      </w:r>
      <w:r w:rsidR="0057055E" w:rsidRPr="002972AB">
        <w:rPr>
          <w:rFonts w:cstheme="minorHAnsi"/>
        </w:rPr>
        <w:t>s</w:t>
      </w:r>
      <w:r w:rsidR="00CB799F" w:rsidRPr="002972AB">
        <w:rPr>
          <w:rFonts w:cstheme="minorHAnsi"/>
        </w:rPr>
        <w:t xml:space="preserve">pecialiosiose </w:t>
      </w:r>
      <w:r w:rsidR="001E22F0">
        <w:rPr>
          <w:rFonts w:cstheme="minorHAnsi"/>
        </w:rPr>
        <w:t xml:space="preserve">pirkimo </w:t>
      </w:r>
      <w:r w:rsidRPr="002972AB">
        <w:rPr>
          <w:rFonts w:cstheme="minorHAnsi"/>
        </w:rPr>
        <w:t>sąlygose</w:t>
      </w:r>
      <w:r w:rsidRPr="0036054C">
        <w:rPr>
          <w:rFonts w:cstheme="minorHAnsi"/>
        </w:rPr>
        <w:t xml:space="preserve"> nenurodyta kitaip, perkančioji </w:t>
      </w:r>
      <w:r w:rsidRPr="0036054C">
        <w:rPr>
          <w:rFonts w:cstheme="minorHAnsi"/>
          <w:color w:val="000000"/>
        </w:rPr>
        <w:t xml:space="preserve">organizacija nereikalauja, kad </w:t>
      </w:r>
      <w:r w:rsidR="00216BC7">
        <w:rPr>
          <w:rFonts w:cstheme="minorHAnsi"/>
          <w:color w:val="000000"/>
        </w:rPr>
        <w:t xml:space="preserve">paslaugų </w:t>
      </w:r>
      <w:r w:rsidR="0026789D">
        <w:rPr>
          <w:rFonts w:cstheme="minorHAnsi"/>
          <w:bCs/>
        </w:rPr>
        <w:t>te</w:t>
      </w:r>
      <w:r w:rsidR="00216BC7">
        <w:rPr>
          <w:rFonts w:cstheme="minorHAnsi"/>
          <w:bCs/>
        </w:rPr>
        <w:t>i</w:t>
      </w:r>
      <w:r w:rsidR="0026789D">
        <w:rPr>
          <w:rFonts w:cstheme="minorHAnsi"/>
          <w:bCs/>
        </w:rPr>
        <w:t>kėjų</w:t>
      </w:r>
      <w:r w:rsidRPr="0036054C">
        <w:rPr>
          <w:rFonts w:cstheme="minorHAnsi"/>
          <w:bCs/>
        </w:rPr>
        <w:t xml:space="preserve"> grupės</w:t>
      </w:r>
      <w:r w:rsidRPr="0036054C">
        <w:rPr>
          <w:rFonts w:cstheme="minorHAnsi"/>
          <w:color w:val="000000"/>
        </w:rPr>
        <w:t xml:space="preserve"> pateiktą pasiūlymą pripažinus laimėjusiu ir pasiūlius sudaryti sutartį, ši </w:t>
      </w:r>
      <w:r w:rsidR="00216BC7">
        <w:rPr>
          <w:rFonts w:cstheme="minorHAnsi"/>
          <w:color w:val="000000"/>
        </w:rPr>
        <w:t xml:space="preserve">paslaugų </w:t>
      </w:r>
      <w:r w:rsidR="006959C3">
        <w:rPr>
          <w:rFonts w:cstheme="minorHAnsi"/>
          <w:bCs/>
        </w:rPr>
        <w:t>te</w:t>
      </w:r>
      <w:r w:rsidR="00216BC7">
        <w:rPr>
          <w:rFonts w:cstheme="minorHAnsi"/>
          <w:bCs/>
        </w:rPr>
        <w:t>i</w:t>
      </w:r>
      <w:r w:rsidR="006959C3">
        <w:rPr>
          <w:rFonts w:cstheme="minorHAnsi"/>
          <w:bCs/>
        </w:rPr>
        <w:t>kėjų</w:t>
      </w:r>
      <w:r w:rsidRPr="0036054C">
        <w:rPr>
          <w:rFonts w:cstheme="minorHAnsi"/>
          <w:color w:val="000000"/>
        </w:rPr>
        <w:t xml:space="preserve"> grupė įgytų tam tikrą teisinę formą. </w:t>
      </w:r>
    </w:p>
    <w:p w14:paraId="43039CF5" w14:textId="7434EB3E" w:rsidR="007267C1" w:rsidRPr="00904A65" w:rsidRDefault="00216BC7" w:rsidP="00503053">
      <w:pPr>
        <w:pStyle w:val="Sraopastraipa"/>
        <w:numPr>
          <w:ilvl w:val="1"/>
          <w:numId w:val="9"/>
        </w:numPr>
        <w:tabs>
          <w:tab w:val="left" w:pos="709"/>
        </w:tabs>
        <w:spacing w:after="0" w:line="240" w:lineRule="auto"/>
        <w:ind w:left="0" w:firstLine="567"/>
        <w:jc w:val="both"/>
        <w:rPr>
          <w:rFonts w:cstheme="minorHAnsi"/>
        </w:rPr>
      </w:pPr>
      <w:r>
        <w:t>Paslaugų tei</w:t>
      </w:r>
      <w:r w:rsidR="007267C1" w:rsidRPr="37164CC8">
        <w:t xml:space="preserve">kėjui, teikiančiam </w:t>
      </w:r>
      <w:r w:rsidR="007267C1">
        <w:t>p</w:t>
      </w:r>
      <w:r w:rsidR="007267C1" w:rsidRPr="37164CC8">
        <w:t xml:space="preserve">asiūlymą savarankiškai ar kaip </w:t>
      </w:r>
      <w:r>
        <w:t xml:space="preserve">paslaugų </w:t>
      </w:r>
      <w:r w:rsidR="007267C1">
        <w:t>te</w:t>
      </w:r>
      <w:r>
        <w:t>i</w:t>
      </w:r>
      <w:r w:rsidR="007267C1">
        <w:t>kėjų</w:t>
      </w:r>
      <w:r w:rsidR="007267C1" w:rsidRPr="37164CC8">
        <w:t xml:space="preserve"> grupės nariui, nedraudžiama būti kito </w:t>
      </w:r>
      <w:r>
        <w:t xml:space="preserve">paslaugų </w:t>
      </w:r>
      <w:r w:rsidR="007267C1" w:rsidRPr="37164CC8">
        <w:t>te</w:t>
      </w:r>
      <w:r>
        <w:t>i</w:t>
      </w:r>
      <w:r w:rsidR="007267C1" w:rsidRPr="37164CC8">
        <w:t>kėjo subte</w:t>
      </w:r>
      <w:r>
        <w:t>i</w:t>
      </w:r>
      <w:r w:rsidR="007267C1" w:rsidRPr="37164CC8">
        <w:t xml:space="preserve">kėju ar ūkio subjektu, kurio pajėgumais remiasi kitas </w:t>
      </w:r>
      <w:r>
        <w:t xml:space="preserve">paslaugų </w:t>
      </w:r>
      <w:r w:rsidR="007267C1" w:rsidRPr="37164CC8">
        <w:t>te</w:t>
      </w:r>
      <w:r>
        <w:t>i</w:t>
      </w:r>
      <w:r w:rsidR="007267C1" w:rsidRPr="37164CC8">
        <w:t xml:space="preserve">kėjas, tame pačiame </w:t>
      </w:r>
      <w:r w:rsidR="007267C1">
        <w:t>p</w:t>
      </w:r>
      <w:r w:rsidR="007267C1" w:rsidRPr="37164CC8">
        <w:t>irkime</w:t>
      </w:r>
      <w:r w:rsidR="00003376">
        <w:t>.</w:t>
      </w:r>
    </w:p>
    <w:p w14:paraId="21CAC95E" w14:textId="1390DA5F" w:rsidR="001F20C8" w:rsidRPr="00471E3D" w:rsidRDefault="001F20C8" w:rsidP="00503053">
      <w:pPr>
        <w:pStyle w:val="Antrat1"/>
        <w:numPr>
          <w:ilvl w:val="0"/>
          <w:numId w:val="9"/>
        </w:numPr>
        <w:tabs>
          <w:tab w:val="left" w:pos="567"/>
        </w:tabs>
        <w:spacing w:line="20" w:lineRule="atLeast"/>
        <w:contextualSpacing/>
        <w:rPr>
          <w:rFonts w:asciiTheme="minorHAnsi" w:hAnsiTheme="minorHAnsi" w:cstheme="minorHAnsi"/>
          <w:color w:val="auto"/>
        </w:rPr>
      </w:pPr>
      <w:bookmarkStart w:id="74" w:name="_Toc91076056"/>
      <w:bookmarkStart w:id="75" w:name="_Toc91076163"/>
      <w:bookmarkStart w:id="76" w:name="_Toc91076510"/>
      <w:bookmarkStart w:id="77" w:name="_Toc91146051"/>
      <w:bookmarkStart w:id="78" w:name="_Toc91076057"/>
      <w:bookmarkStart w:id="79" w:name="_Toc91076164"/>
      <w:bookmarkStart w:id="80" w:name="_Toc91076511"/>
      <w:bookmarkStart w:id="81" w:name="_Toc91146052"/>
      <w:bookmarkStart w:id="82" w:name="_Ref39666794"/>
      <w:bookmarkStart w:id="83" w:name="_Ref39666796"/>
      <w:bookmarkStart w:id="84" w:name="_Toc48053171"/>
      <w:bookmarkStart w:id="85" w:name="_Toc134002292"/>
      <w:bookmarkEnd w:id="73"/>
      <w:bookmarkEnd w:id="74"/>
      <w:bookmarkEnd w:id="75"/>
      <w:bookmarkEnd w:id="76"/>
      <w:bookmarkEnd w:id="77"/>
      <w:bookmarkEnd w:id="78"/>
      <w:bookmarkEnd w:id="79"/>
      <w:bookmarkEnd w:id="80"/>
      <w:bookmarkEnd w:id="81"/>
      <w:r w:rsidRPr="00471E3D">
        <w:rPr>
          <w:rFonts w:asciiTheme="minorHAnsi" w:hAnsiTheme="minorHAnsi" w:cstheme="minorHAnsi"/>
          <w:color w:val="auto"/>
        </w:rPr>
        <w:lastRenderedPageBreak/>
        <w:t>Reikalavimai pasiūlymų rengimui ir pateikimui</w:t>
      </w:r>
      <w:bookmarkEnd w:id="82"/>
      <w:bookmarkEnd w:id="83"/>
      <w:bookmarkEnd w:id="84"/>
      <w:bookmarkEnd w:id="85"/>
    </w:p>
    <w:p w14:paraId="580D2E7B" w14:textId="2AC6A320" w:rsidR="000D6EBE" w:rsidRPr="000E4CB8" w:rsidRDefault="000D6EBE" w:rsidP="008E38C8">
      <w:pPr>
        <w:pStyle w:val="Sraopastraipa"/>
        <w:numPr>
          <w:ilvl w:val="1"/>
          <w:numId w:val="9"/>
        </w:numPr>
        <w:tabs>
          <w:tab w:val="left" w:pos="1134"/>
        </w:tabs>
        <w:spacing w:after="120" w:line="20" w:lineRule="atLeast"/>
        <w:ind w:left="0" w:firstLine="709"/>
        <w:jc w:val="both"/>
      </w:pPr>
      <w:r w:rsidRPr="000E4CB8">
        <w:t xml:space="preserve">Pasiūlymas turi būti parengtas ir pateiktas pagal </w:t>
      </w:r>
      <w:r w:rsidR="0025229C" w:rsidRPr="000E4CB8">
        <w:t>p</w:t>
      </w:r>
      <w:r w:rsidR="000E1D48" w:rsidRPr="000E4CB8">
        <w:t>irkimo</w:t>
      </w:r>
      <w:r w:rsidRPr="000E4CB8">
        <w:t xml:space="preserve"> sąlygų reikalavimus, užpildant </w:t>
      </w:r>
      <w:r w:rsidR="008C5789" w:rsidRPr="000E4CB8">
        <w:t>p</w:t>
      </w:r>
      <w:r w:rsidRPr="000E4CB8">
        <w:t xml:space="preserve">asiūlymo formą. Jeigu </w:t>
      </w:r>
      <w:r w:rsidR="0057055E" w:rsidRPr="000E4CB8">
        <w:t>s</w:t>
      </w:r>
      <w:r w:rsidRPr="000E4CB8">
        <w:t xml:space="preserve">pecialiosiose </w:t>
      </w:r>
      <w:r w:rsidR="00F02568" w:rsidRPr="000E4CB8">
        <w:t xml:space="preserve">pirkimo </w:t>
      </w:r>
      <w:r w:rsidRPr="000E4CB8">
        <w:t xml:space="preserve">sąlygose nenurodyta kitaip, </w:t>
      </w:r>
      <w:r w:rsidR="008C5789" w:rsidRPr="000E4CB8">
        <w:t>p</w:t>
      </w:r>
      <w:r w:rsidRPr="000E4CB8">
        <w:t xml:space="preserve">asiūlymą ir kartu su juo teikiamus dokumentus, visas </w:t>
      </w:r>
      <w:r w:rsidR="008C5789" w:rsidRPr="000E4CB8">
        <w:t>p</w:t>
      </w:r>
      <w:r w:rsidRPr="000E4CB8">
        <w:t xml:space="preserve">asiūlymo sudedamąsias dalis </w:t>
      </w:r>
      <w:r w:rsidR="000728B5" w:rsidRPr="000E4CB8">
        <w:t>d</w:t>
      </w:r>
      <w:r w:rsidRPr="000E4CB8">
        <w:t>alyviai privalo pateikti elektronine forma (tiesiogiai suformuotus elektroninėmis priemonėmis arba pateikiant skaitmenines dokumentų kopijas), naudojant CVP IS priemones.</w:t>
      </w:r>
    </w:p>
    <w:p w14:paraId="064A0AA7" w14:textId="64FA0198" w:rsidR="001F20C8" w:rsidRPr="000E4CB8" w:rsidRDefault="001F20C8" w:rsidP="008E38C8">
      <w:pPr>
        <w:pStyle w:val="Sraopastraipa"/>
        <w:numPr>
          <w:ilvl w:val="1"/>
          <w:numId w:val="9"/>
        </w:numPr>
        <w:tabs>
          <w:tab w:val="left" w:pos="1134"/>
        </w:tabs>
        <w:spacing w:after="0" w:line="240" w:lineRule="auto"/>
        <w:ind w:left="0" w:firstLine="709"/>
        <w:jc w:val="both"/>
        <w:rPr>
          <w:rFonts w:cstheme="minorHAnsi"/>
          <w:bCs/>
          <w:iCs/>
        </w:rPr>
      </w:pPr>
      <w:r w:rsidRPr="000E4CB8">
        <w:rPr>
          <w:rFonts w:cstheme="minorHAnsi"/>
          <w:bCs/>
          <w:iCs/>
        </w:rPr>
        <w:t>Pasiūlymas turi būti pateiktas iki skelbime nurodyto pasiūlymų pateikimo termino pabaigos</w:t>
      </w:r>
      <w:r w:rsidR="0057055E" w:rsidRPr="000E4CB8">
        <w:rPr>
          <w:rFonts w:cstheme="minorHAnsi"/>
          <w:bCs/>
          <w:iCs/>
        </w:rPr>
        <w:t xml:space="preserve">, o jeigu </w:t>
      </w:r>
      <w:r w:rsidR="00FA4C5D" w:rsidRPr="000E4CB8">
        <w:rPr>
          <w:rFonts w:cstheme="minorHAnsi"/>
          <w:bCs/>
          <w:iCs/>
        </w:rPr>
        <w:t>skelbime nurodytas pasiūlymų pateikimo terminas buvo pratęstas – iki pratęsto termino pabaigos</w:t>
      </w:r>
      <w:r w:rsidRPr="000E4CB8">
        <w:rPr>
          <w:rFonts w:cstheme="minorHAnsi"/>
          <w:bCs/>
          <w:iCs/>
        </w:rPr>
        <w:t xml:space="preserve">. Perkančioji organizacija neatsako dėl pasiūlymų, kurie nebuvo gauti ar buvo gauti pavėluotai dėl </w:t>
      </w:r>
      <w:r w:rsidR="006A523A">
        <w:rPr>
          <w:rFonts w:cstheme="minorHAnsi"/>
          <w:bCs/>
          <w:iCs/>
        </w:rPr>
        <w:t xml:space="preserve">paslaugų </w:t>
      </w:r>
      <w:r w:rsidRPr="000E4CB8">
        <w:rPr>
          <w:rFonts w:cstheme="minorHAnsi"/>
          <w:bCs/>
          <w:iCs/>
        </w:rPr>
        <w:t>te</w:t>
      </w:r>
      <w:r w:rsidR="006A523A">
        <w:rPr>
          <w:rFonts w:cstheme="minorHAnsi"/>
          <w:bCs/>
          <w:iCs/>
        </w:rPr>
        <w:t>i</w:t>
      </w:r>
      <w:r w:rsidRPr="000E4CB8">
        <w:rPr>
          <w:rFonts w:cstheme="minorHAnsi"/>
          <w:bCs/>
          <w:iCs/>
        </w:rPr>
        <w:t xml:space="preserve">kėjo ryšių ir telekomunikacinių priemonių, CVP IS darbo sutrikimų ar kitų nenumatytų atvejų. </w:t>
      </w:r>
      <w:r w:rsidRPr="000E4CB8">
        <w:rPr>
          <w:rFonts w:eastAsia="Times New Roman" w:cstheme="minorHAnsi"/>
          <w:szCs w:val="24"/>
        </w:rPr>
        <w:t xml:space="preserve">Atsižvelgiant į tai, </w:t>
      </w:r>
      <w:r w:rsidR="006A523A">
        <w:rPr>
          <w:rFonts w:eastAsia="Times New Roman" w:cstheme="minorHAnsi"/>
          <w:szCs w:val="24"/>
        </w:rPr>
        <w:t xml:space="preserve">paslaugų </w:t>
      </w:r>
      <w:r w:rsidRPr="000E4CB8">
        <w:rPr>
          <w:rFonts w:eastAsia="Times New Roman" w:cstheme="minorHAnsi"/>
          <w:szCs w:val="24"/>
        </w:rPr>
        <w:t>te</w:t>
      </w:r>
      <w:r w:rsidR="006A523A">
        <w:rPr>
          <w:rFonts w:eastAsia="Times New Roman" w:cstheme="minorHAnsi"/>
          <w:szCs w:val="24"/>
        </w:rPr>
        <w:t>i</w:t>
      </w:r>
      <w:r w:rsidRPr="000E4CB8">
        <w:rPr>
          <w:rFonts w:eastAsia="Times New Roman" w:cstheme="minorHAnsi"/>
          <w:szCs w:val="24"/>
        </w:rPr>
        <w:t>kėjams siūloma rengti pasiūlymus taip, kad liktų pakankamai laiko jiems laiku ir tinkamai pateikti.</w:t>
      </w:r>
      <w:r w:rsidRPr="000E4CB8">
        <w:rPr>
          <w:rFonts w:cstheme="minorHAnsi"/>
          <w:bCs/>
          <w:iCs/>
        </w:rPr>
        <w:t xml:space="preserve"> Pasiūlymai, gauti po nustatytos pasiūlymų pateikimo termino pabaigos, </w:t>
      </w:r>
      <w:r w:rsidR="00387BD7" w:rsidRPr="000E4CB8">
        <w:t xml:space="preserve">bus laikomi negautais ir </w:t>
      </w:r>
      <w:r w:rsidRPr="000E4CB8">
        <w:rPr>
          <w:rFonts w:cstheme="minorHAnsi"/>
          <w:bCs/>
          <w:iCs/>
        </w:rPr>
        <w:t xml:space="preserve">nebus vertinami. </w:t>
      </w:r>
      <w:r w:rsidRPr="000E4CB8">
        <w:t xml:space="preserve">Sutrikus CVP IS veikimui, </w:t>
      </w:r>
      <w:r w:rsidR="006A523A">
        <w:t xml:space="preserve">paslaugų </w:t>
      </w:r>
      <w:r w:rsidRPr="000E4CB8">
        <w:t>te</w:t>
      </w:r>
      <w:r w:rsidR="006A523A">
        <w:t>i</w:t>
      </w:r>
      <w:r w:rsidRPr="000E4CB8">
        <w:t xml:space="preserve">kėjai turi imtis veiksmų, numatytų </w:t>
      </w:r>
      <w:r w:rsidRPr="000E4CB8">
        <w:rPr>
          <w:rFonts w:ascii="Calibri" w:hAnsi="Calibri" w:cs="Calibri"/>
          <w:i/>
          <w:iCs/>
          <w:shd w:val="clear" w:color="auto" w:fill="FFFFFF"/>
        </w:rPr>
        <w:t>Rekomendacijose dėl veiksmų, kurių turėtų imtis pirkimo vykdytojai ir tiekėjai, sutrikus Centrinės viešųjų pirkimų informacinės sistemos veikimui</w:t>
      </w:r>
      <w:r w:rsidRPr="000E4CB8">
        <w:rPr>
          <w:rFonts w:ascii="Calibri" w:hAnsi="Calibri" w:cs="Calibri"/>
          <w:shd w:val="clear" w:color="auto" w:fill="FFFFFF"/>
        </w:rPr>
        <w:t>, patvirtintose</w:t>
      </w:r>
      <w:r w:rsidRPr="000E4CB8">
        <w:t xml:space="preserve"> </w:t>
      </w:r>
      <w:r w:rsidRPr="000E4CB8">
        <w:rPr>
          <w:rFonts w:ascii="Calibri" w:hAnsi="Calibri" w:cs="Calibri"/>
          <w:shd w:val="clear" w:color="auto" w:fill="FFFFFF"/>
        </w:rPr>
        <w:t>Viešųjų pirkimų tarnybos direktoriaus 2018 m. kovo 15 d. įsakymu Nr. 1S-31.</w:t>
      </w:r>
    </w:p>
    <w:p w14:paraId="562BBFFC" w14:textId="631A2539" w:rsidR="00254D55" w:rsidRPr="001561AC" w:rsidRDefault="001561AC" w:rsidP="008E38C8">
      <w:pPr>
        <w:spacing w:after="0" w:line="240" w:lineRule="auto"/>
        <w:ind w:firstLine="709"/>
        <w:jc w:val="both"/>
        <w:rPr>
          <w:rFonts w:cstheme="minorHAnsi"/>
          <w:highlight w:val="yellow"/>
        </w:rPr>
      </w:pPr>
      <w:r w:rsidRPr="000E4CB8">
        <w:t xml:space="preserve">13.3. </w:t>
      </w:r>
      <w:r w:rsidR="006A523A">
        <w:t>Paslaugų tei</w:t>
      </w:r>
      <w:r w:rsidR="00254D55" w:rsidRPr="000E4CB8">
        <w:t xml:space="preserve">kėjas pasiūlyme turi aiškiai nurodyti, kuri pasiūlymo informacija yra </w:t>
      </w:r>
      <w:r w:rsidR="00254D55" w:rsidRPr="000E4CB8">
        <w:rPr>
          <w:b/>
          <w:bCs/>
        </w:rPr>
        <w:t>konfidenciali</w:t>
      </w:r>
      <w:r w:rsidR="00254D55" w:rsidRPr="000E4CB8">
        <w:t xml:space="preserve">, vadovaujantis VPĮ 20 straipsniu. </w:t>
      </w:r>
      <w:r w:rsidR="00254D55" w:rsidRPr="000E4CB8">
        <w:rPr>
          <w:rFonts w:eastAsia="Times New Roman"/>
        </w:rPr>
        <w:t>Jei tokia informacija pasiūlyme nebus nurodyta, tuomet bus laikoma, kad bet kuri pateiktame pasiūlyme nurodyta informacija nėra konfidenciali.</w:t>
      </w:r>
      <w:r w:rsidR="00254D55" w:rsidRPr="000E4CB8">
        <w:t xml:space="preserve"> </w:t>
      </w:r>
      <w:r w:rsidR="00785640" w:rsidRPr="000E4CB8">
        <w:t xml:space="preserve">Konfidencialia informacija negali būti laikomos </w:t>
      </w:r>
      <w:r w:rsidR="004249BB" w:rsidRPr="000E4CB8">
        <w:t>p</w:t>
      </w:r>
      <w:r w:rsidR="00785640" w:rsidRPr="000E4CB8">
        <w:t xml:space="preserve">asiūlymo charakteristikos, į kurias turi būti atsižvelgiama vertinant </w:t>
      </w:r>
      <w:r w:rsidR="004249BB" w:rsidRPr="000E4CB8">
        <w:t>p</w:t>
      </w:r>
      <w:r w:rsidR="00785640" w:rsidRPr="000E4CB8">
        <w:t>asiūlymus, taip pat informacija, nurodyta VPĮ 20</w:t>
      </w:r>
      <w:r w:rsidR="006A523A">
        <w:t> </w:t>
      </w:r>
      <w:r w:rsidR="00785640" w:rsidRPr="000E4CB8">
        <w:t>straipsnio 2 dalyje.</w:t>
      </w:r>
      <w:r w:rsidR="00785640" w:rsidRPr="000E4CB8">
        <w:rPr>
          <w:rFonts w:ascii="Arial" w:hAnsi="Arial" w:cs="Arial"/>
        </w:rPr>
        <w:t xml:space="preserve"> </w:t>
      </w:r>
      <w:r w:rsidR="00254D55" w:rsidRPr="000E4CB8">
        <w:t xml:space="preserve">Perkančiajai organizacijai kilus abejonių, ar konkreti informacija pagrįstai nurodyta konfidencialia, privalo kreiptis į </w:t>
      </w:r>
      <w:r w:rsidR="006A523A">
        <w:t xml:space="preserve">paslaugų </w:t>
      </w:r>
      <w:r w:rsidR="00254D55" w:rsidRPr="000E4CB8">
        <w:t>te</w:t>
      </w:r>
      <w:r w:rsidR="006A523A">
        <w:t>i</w:t>
      </w:r>
      <w:r w:rsidR="00254D55" w:rsidRPr="000E4CB8">
        <w:t>kėją, prašydama pagrįsti informacijos konfidencialumą</w:t>
      </w:r>
      <w:r w:rsidR="00254D55" w:rsidRPr="001561AC">
        <w:t xml:space="preserve">. Jeigu </w:t>
      </w:r>
      <w:r w:rsidR="006A523A">
        <w:t xml:space="preserve">paslaugų </w:t>
      </w:r>
      <w:r w:rsidR="00254D55" w:rsidRPr="001561AC">
        <w:t>te</w:t>
      </w:r>
      <w:r w:rsidR="006A523A">
        <w:t>i</w:t>
      </w:r>
      <w:r w:rsidR="00254D55" w:rsidRPr="001561AC">
        <w:t>kėjas per perkančiosios organizacijos nurodytą terminą</w:t>
      </w:r>
      <w:r w:rsidR="00254D55" w:rsidRPr="001561AC">
        <w:rPr>
          <w:color w:val="000000" w:themeColor="text1"/>
        </w:rPr>
        <w:t xml:space="preserve"> (kuris negali būti trumpesnis kaip </w:t>
      </w:r>
      <w:r w:rsidR="000E1A0E" w:rsidRPr="001561AC">
        <w:rPr>
          <w:color w:val="000000" w:themeColor="text1"/>
        </w:rPr>
        <w:t xml:space="preserve">3 </w:t>
      </w:r>
      <w:r w:rsidR="00254D55" w:rsidRPr="001561AC">
        <w:rPr>
          <w:color w:val="000000" w:themeColor="text1"/>
        </w:rPr>
        <w:t xml:space="preserve">darbo dienos) </w:t>
      </w:r>
      <w:r w:rsidR="00254D55" w:rsidRPr="001561AC">
        <w:t>nepateiks tokių įrodymų arba nepateiks pagrįstų argumentų ir (ar) įrodymų, jog informacija pagrįstai nurodyta kaip konfidenciali, bus laikoma, kad tokia informacija yra nekonfidenciali.</w:t>
      </w:r>
      <w:r w:rsidR="00FC3366" w:rsidRPr="001561AC">
        <w:t xml:space="preserve"> </w:t>
      </w:r>
      <w:r w:rsidR="00A5386A" w:rsidRPr="001561AC">
        <w:t xml:space="preserve">Gavusi </w:t>
      </w:r>
      <w:r w:rsidR="003443A5" w:rsidRPr="001561AC">
        <w:t xml:space="preserve">pirkime dalyvaujančio </w:t>
      </w:r>
      <w:r w:rsidR="006A523A">
        <w:t xml:space="preserve">paslaugų </w:t>
      </w:r>
      <w:r w:rsidR="003443A5" w:rsidRPr="001561AC">
        <w:t>te</w:t>
      </w:r>
      <w:r w:rsidR="006A523A">
        <w:t>i</w:t>
      </w:r>
      <w:r w:rsidR="003443A5" w:rsidRPr="001561AC">
        <w:t xml:space="preserve">kėjo prašymą susipažinti su </w:t>
      </w:r>
      <w:r w:rsidR="006A523A">
        <w:t xml:space="preserve">paslaugų </w:t>
      </w:r>
      <w:r w:rsidR="003443A5" w:rsidRPr="001561AC">
        <w:t>te</w:t>
      </w:r>
      <w:r w:rsidR="006A523A">
        <w:t>i</w:t>
      </w:r>
      <w:r w:rsidR="003443A5" w:rsidRPr="001561AC">
        <w:t xml:space="preserve">kėjo </w:t>
      </w:r>
      <w:r w:rsidR="00480065" w:rsidRPr="001561AC">
        <w:t>pasiūlym</w:t>
      </w:r>
      <w:r w:rsidR="003443A5" w:rsidRPr="001561AC">
        <w:t>u, kuria</w:t>
      </w:r>
      <w:r w:rsidR="00141DA0" w:rsidRPr="001561AC">
        <w:t>me nurodyta konfidenciali in</w:t>
      </w:r>
      <w:r w:rsidR="009F5271" w:rsidRPr="001561AC">
        <w:t>formacija, perkančioji organizacija suteiks tiek informacijos</w:t>
      </w:r>
      <w:r w:rsidR="00141DA0" w:rsidRPr="001561AC">
        <w:t xml:space="preserve">, </w:t>
      </w:r>
      <w:r w:rsidR="00C00143" w:rsidRPr="001561AC">
        <w:t xml:space="preserve">kiek reikia </w:t>
      </w:r>
      <w:r w:rsidR="006A523A">
        <w:t xml:space="preserve">paslaugų </w:t>
      </w:r>
      <w:r w:rsidR="00C00143" w:rsidRPr="001561AC">
        <w:t>te</w:t>
      </w:r>
      <w:r w:rsidR="006A523A">
        <w:t>i</w:t>
      </w:r>
      <w:r w:rsidR="00C00143" w:rsidRPr="001561AC">
        <w:t xml:space="preserve">kėjui </w:t>
      </w:r>
      <w:r w:rsidR="00F1354F" w:rsidRPr="001561AC">
        <w:t xml:space="preserve">sprendžiant dėl </w:t>
      </w:r>
      <w:r w:rsidR="00C13F6E" w:rsidRPr="001561AC">
        <w:t xml:space="preserve">poreikio ginti savo </w:t>
      </w:r>
      <w:r w:rsidR="00F1354F" w:rsidRPr="001561AC">
        <w:t>teisėt</w:t>
      </w:r>
      <w:r w:rsidR="00C13F6E" w:rsidRPr="001561AC">
        <w:t>us</w:t>
      </w:r>
      <w:r w:rsidR="00F1354F" w:rsidRPr="001561AC">
        <w:t xml:space="preserve"> interes</w:t>
      </w:r>
      <w:r w:rsidR="00C13F6E" w:rsidRPr="001561AC">
        <w:t>us</w:t>
      </w:r>
      <w:r w:rsidR="00C71978" w:rsidRPr="001561AC">
        <w:t xml:space="preserve"> (kiekvienu konkrečiu atveju individualiai)</w:t>
      </w:r>
      <w:r w:rsidR="00C74F6C" w:rsidRPr="00C74F6C">
        <w:t xml:space="preserve"> </w:t>
      </w:r>
      <w:r w:rsidR="00C74F6C" w:rsidRPr="0049700E">
        <w:t xml:space="preserve">(pavyzdžiui, pateikdama </w:t>
      </w:r>
      <w:r w:rsidR="00C74F6C" w:rsidRPr="0049700E">
        <w:rPr>
          <w:shd w:val="clear" w:color="auto" w:fill="FFFFFF"/>
        </w:rPr>
        <w:t>pasiūlymo aspektų santrauką ir jų technines charakteristikas, taip, kad nebūtų galima nustatyti konfidencialios informacijos)</w:t>
      </w:r>
      <w:r w:rsidR="005B6B8A">
        <w:t>.</w:t>
      </w:r>
      <w:r w:rsidR="003E547E" w:rsidRPr="001561AC">
        <w:rPr>
          <w:color w:val="7030A0"/>
        </w:rPr>
        <w:t xml:space="preserve"> </w:t>
      </w:r>
      <w:r w:rsidR="00714EE4">
        <w:t xml:space="preserve">Jei </w:t>
      </w:r>
      <w:r w:rsidR="006A523A">
        <w:t xml:space="preserve">paslaugų </w:t>
      </w:r>
      <w:r w:rsidR="00714EE4">
        <w:t>te</w:t>
      </w:r>
      <w:r w:rsidR="006A523A">
        <w:t>i</w:t>
      </w:r>
      <w:r w:rsidR="00714EE4">
        <w:t xml:space="preserve">kėjo pasiūlyme nurodyta konfidenciali informacija, perkančiosios organizacijos vertinimu, nėra konfidenciali, </w:t>
      </w:r>
      <w:r w:rsidR="005E4DE9">
        <w:t>p</w:t>
      </w:r>
      <w:r w:rsidR="00EA7D73" w:rsidRPr="001561AC">
        <w:t xml:space="preserve">rieš </w:t>
      </w:r>
      <w:r w:rsidR="005E4DE9">
        <w:t xml:space="preserve">supažindindama kitą </w:t>
      </w:r>
      <w:r w:rsidR="006A523A">
        <w:t xml:space="preserve">paslaugų </w:t>
      </w:r>
      <w:r w:rsidR="005E4DE9">
        <w:t>te</w:t>
      </w:r>
      <w:r w:rsidR="006A523A">
        <w:t>i</w:t>
      </w:r>
      <w:r w:rsidR="005E4DE9">
        <w:t>kėją su tokiu pasiūlymu</w:t>
      </w:r>
      <w:r w:rsidR="00EA7D73" w:rsidRPr="001561AC">
        <w:t xml:space="preserve">, </w:t>
      </w:r>
      <w:r w:rsidR="005E4DE9">
        <w:t>ji</w:t>
      </w:r>
      <w:r w:rsidR="002136B1" w:rsidRPr="001561AC">
        <w:t xml:space="preserve"> </w:t>
      </w:r>
      <w:r w:rsidR="00364D6D" w:rsidRPr="001561AC">
        <w:t xml:space="preserve">apie tokius savo ketinimus </w:t>
      </w:r>
      <w:r w:rsidR="002136B1" w:rsidRPr="001561AC">
        <w:t xml:space="preserve">informuos </w:t>
      </w:r>
      <w:r w:rsidR="00EA7D73" w:rsidRPr="001561AC">
        <w:t>konfidencialią informaciją pasiūlyme nurodžius</w:t>
      </w:r>
      <w:r w:rsidR="002136B1" w:rsidRPr="001561AC">
        <w:t xml:space="preserve">į </w:t>
      </w:r>
      <w:r w:rsidR="006A523A">
        <w:t xml:space="preserve">paslaugų </w:t>
      </w:r>
      <w:r w:rsidR="002136B1" w:rsidRPr="001561AC">
        <w:t>te</w:t>
      </w:r>
      <w:r w:rsidR="006A523A">
        <w:t>i</w:t>
      </w:r>
      <w:r w:rsidR="002136B1" w:rsidRPr="001561AC">
        <w:t>kėją.</w:t>
      </w:r>
    </w:p>
    <w:p w14:paraId="73C4862C" w14:textId="4C4BE7B8" w:rsidR="00194E7F" w:rsidRPr="00012EF7" w:rsidRDefault="00194E7F" w:rsidP="008E38C8">
      <w:pPr>
        <w:pStyle w:val="Sraopastraipa"/>
        <w:numPr>
          <w:ilvl w:val="1"/>
          <w:numId w:val="67"/>
        </w:numPr>
        <w:tabs>
          <w:tab w:val="left" w:pos="1134"/>
        </w:tabs>
        <w:spacing w:after="0" w:line="240" w:lineRule="auto"/>
        <w:ind w:left="0" w:firstLine="709"/>
        <w:jc w:val="both"/>
        <w:rPr>
          <w:rFonts w:cstheme="minorHAnsi"/>
        </w:rPr>
      </w:pPr>
      <w:r w:rsidRPr="00012EF7">
        <w:rPr>
          <w:rFonts w:eastAsia="Arial" w:cstheme="minorHAnsi"/>
          <w:color w:val="000000" w:themeColor="text1"/>
        </w:rPr>
        <w:t xml:space="preserve">Apskaičiuojant kainą, turi būti atsižvelgta į visą </w:t>
      </w:r>
      <w:r w:rsidR="00826CDA" w:rsidRPr="00012EF7">
        <w:rPr>
          <w:rFonts w:eastAsia="Arial" w:cstheme="minorHAnsi"/>
          <w:color w:val="000000" w:themeColor="text1"/>
        </w:rPr>
        <w:t>p</w:t>
      </w:r>
      <w:r w:rsidRPr="00012EF7">
        <w:rPr>
          <w:rFonts w:eastAsia="Arial" w:cstheme="minorHAnsi"/>
          <w:color w:val="000000" w:themeColor="text1"/>
        </w:rPr>
        <w:t xml:space="preserve">irkimo dokumentuose nurodytą pirkimo objekto apimtį ir reikalavimus, kainos sudėtines dalis ir pan. PVM nurodomas atskirai. Jei </w:t>
      </w:r>
      <w:r w:rsidR="00415DAE">
        <w:rPr>
          <w:rFonts w:eastAsia="Arial" w:cstheme="minorHAnsi"/>
          <w:color w:val="000000" w:themeColor="text1"/>
        </w:rPr>
        <w:t xml:space="preserve">paslaugų </w:t>
      </w:r>
      <w:r w:rsidR="007B182B" w:rsidRPr="00012EF7">
        <w:rPr>
          <w:rFonts w:eastAsia="Arial" w:cstheme="minorHAnsi"/>
          <w:color w:val="000000" w:themeColor="text1"/>
        </w:rPr>
        <w:t>te</w:t>
      </w:r>
      <w:r w:rsidR="00415DAE">
        <w:rPr>
          <w:rFonts w:eastAsia="Arial" w:cstheme="minorHAnsi"/>
          <w:color w:val="000000" w:themeColor="text1"/>
        </w:rPr>
        <w:t>i</w:t>
      </w:r>
      <w:r w:rsidR="007B182B" w:rsidRPr="00012EF7">
        <w:rPr>
          <w:rFonts w:eastAsia="Arial" w:cstheme="minorHAnsi"/>
          <w:color w:val="000000" w:themeColor="text1"/>
        </w:rPr>
        <w:t>kėjas</w:t>
      </w:r>
      <w:r w:rsidRPr="00012EF7">
        <w:rPr>
          <w:rFonts w:eastAsia="Arial" w:cstheme="minorHAnsi"/>
          <w:color w:val="000000" w:themeColor="text1"/>
        </w:rPr>
        <w:t xml:space="preserve"> yra ne PVM mokėtojas, turi apie tai nurodyti pasiūlyme, nurodant teisinį pagrindą.</w:t>
      </w:r>
      <w:r w:rsidR="00182132" w:rsidRPr="00012EF7">
        <w:rPr>
          <w:rFonts w:eastAsia="Arial" w:cstheme="minorHAnsi"/>
          <w:color w:val="000000" w:themeColor="text1"/>
        </w:rPr>
        <w:t xml:space="preserve"> </w:t>
      </w:r>
      <w:r w:rsidR="00415DAE">
        <w:rPr>
          <w:rFonts w:eastAsia="Arial" w:cstheme="minorHAnsi"/>
          <w:color w:val="000000" w:themeColor="text1"/>
        </w:rPr>
        <w:t>Paslaugų tei</w:t>
      </w:r>
      <w:r w:rsidR="007B182B" w:rsidRPr="00012EF7">
        <w:rPr>
          <w:rFonts w:eastAsia="Arial" w:cstheme="minorHAnsi"/>
          <w:color w:val="000000" w:themeColor="text1"/>
        </w:rPr>
        <w:t>kėjas</w:t>
      </w:r>
      <w:r w:rsidRPr="00012EF7">
        <w:rPr>
          <w:rFonts w:eastAsia="Arial" w:cstheme="minorHAnsi"/>
          <w:color w:val="000000" w:themeColor="text1"/>
        </w:rPr>
        <w:t xml:space="preserve"> turi įvertinti</w:t>
      </w:r>
      <w:r w:rsidR="008B69BB" w:rsidRPr="00012EF7">
        <w:rPr>
          <w:rFonts w:eastAsia="Arial" w:cstheme="minorHAnsi"/>
          <w:color w:val="000000" w:themeColor="text1"/>
        </w:rPr>
        <w:t>,</w:t>
      </w:r>
      <w:r w:rsidRPr="00012EF7">
        <w:rPr>
          <w:rFonts w:eastAsia="Arial" w:cstheme="minorHAnsi"/>
          <w:color w:val="000000" w:themeColor="text1"/>
        </w:rPr>
        <w:t xml:space="preserve"> ar sutarties vykdymo metu netaps PVM mokėtoju. Jei </w:t>
      </w:r>
      <w:r w:rsidR="00415DAE">
        <w:rPr>
          <w:rFonts w:eastAsia="Arial" w:cstheme="minorHAnsi"/>
          <w:color w:val="000000" w:themeColor="text1"/>
        </w:rPr>
        <w:t xml:space="preserve">paslaugų </w:t>
      </w:r>
      <w:r w:rsidR="00182132" w:rsidRPr="00012EF7">
        <w:rPr>
          <w:rFonts w:eastAsia="Arial" w:cstheme="minorHAnsi"/>
          <w:color w:val="000000" w:themeColor="text1"/>
        </w:rPr>
        <w:t>te</w:t>
      </w:r>
      <w:r w:rsidR="00415DAE">
        <w:rPr>
          <w:rFonts w:eastAsia="Arial" w:cstheme="minorHAnsi"/>
          <w:color w:val="000000" w:themeColor="text1"/>
        </w:rPr>
        <w:t>i</w:t>
      </w:r>
      <w:r w:rsidR="00182132" w:rsidRPr="00012EF7">
        <w:rPr>
          <w:rFonts w:eastAsia="Arial" w:cstheme="minorHAnsi"/>
          <w:color w:val="000000" w:themeColor="text1"/>
        </w:rPr>
        <w:t>kėjas</w:t>
      </w:r>
      <w:r w:rsidR="002C32D3" w:rsidRPr="00012EF7">
        <w:rPr>
          <w:rFonts w:eastAsia="Arial" w:cstheme="minorHAnsi"/>
          <w:color w:val="000000" w:themeColor="text1"/>
        </w:rPr>
        <w:t>,</w:t>
      </w:r>
      <w:r w:rsidRPr="00012EF7">
        <w:rPr>
          <w:rFonts w:eastAsia="Arial" w:cstheme="minorHAnsi"/>
          <w:color w:val="000000" w:themeColor="text1"/>
        </w:rPr>
        <w:t xml:space="preserve"> vykdydamas sutartį</w:t>
      </w:r>
      <w:r w:rsidR="002C32D3" w:rsidRPr="00012EF7">
        <w:rPr>
          <w:rFonts w:eastAsia="Arial" w:cstheme="minorHAnsi"/>
          <w:color w:val="000000" w:themeColor="text1"/>
        </w:rPr>
        <w:t>,</w:t>
      </w:r>
      <w:r w:rsidRPr="00012EF7">
        <w:rPr>
          <w:rFonts w:eastAsia="Arial" w:cstheme="minorHAnsi"/>
          <w:color w:val="000000" w:themeColor="text1"/>
        </w:rPr>
        <w:t xml:space="preserve"> taps PVM mokėtoju, pasiūlyme turi nurodyti kainą su PVM. </w:t>
      </w:r>
      <w:r w:rsidR="004529C7" w:rsidRPr="00012EF7">
        <w:rPr>
          <w:rFonts w:eastAsia="Arial"/>
          <w:color w:val="000000" w:themeColor="text1"/>
        </w:rPr>
        <w:t>Jeigu specialiosiose pirkimo sąlygose nenumatyta kitaip, p</w:t>
      </w:r>
      <w:r w:rsidRPr="00012EF7">
        <w:rPr>
          <w:rFonts w:eastAsia="Arial" w:cstheme="minorHAnsi"/>
          <w:color w:val="000000" w:themeColor="text1"/>
        </w:rPr>
        <w:t xml:space="preserve">asiūlymų kainos bus vertinamos ir lyginamos su visais mokesčiais, įskaitant PVM. </w:t>
      </w:r>
      <w:r w:rsidR="00FD25C7" w:rsidRPr="00012EF7">
        <w:rPr>
          <w:rFonts w:eastAsia="Arial" w:cstheme="minorHAnsi"/>
          <w:color w:val="000000" w:themeColor="text1"/>
        </w:rPr>
        <w:t>Jei p</w:t>
      </w:r>
      <w:r w:rsidRPr="00012EF7">
        <w:rPr>
          <w:rFonts w:eastAsia="Arial" w:cstheme="minorHAnsi"/>
          <w:color w:val="000000" w:themeColor="text1"/>
        </w:rPr>
        <w:t xml:space="preserve">erkančioji organizacija pati turi sumokėti PVM į valstybės biudžetą už įsigytą pirkimo objektą, šis mokestis įskaičiuojamas į pasiūlymo kainą (jeigu </w:t>
      </w:r>
      <w:r w:rsidR="00415DAE">
        <w:rPr>
          <w:rFonts w:eastAsia="Arial" w:cstheme="minorHAnsi"/>
          <w:color w:val="000000" w:themeColor="text1"/>
        </w:rPr>
        <w:t xml:space="preserve">paslaugų </w:t>
      </w:r>
      <w:r w:rsidR="00C12076" w:rsidRPr="00012EF7">
        <w:rPr>
          <w:rFonts w:eastAsia="Arial" w:cstheme="minorHAnsi"/>
          <w:color w:val="000000" w:themeColor="text1"/>
        </w:rPr>
        <w:t>te</w:t>
      </w:r>
      <w:r w:rsidR="00415DAE">
        <w:rPr>
          <w:rFonts w:eastAsia="Arial" w:cstheme="minorHAnsi"/>
          <w:color w:val="000000" w:themeColor="text1"/>
        </w:rPr>
        <w:t>i</w:t>
      </w:r>
      <w:r w:rsidR="00C12076" w:rsidRPr="00012EF7">
        <w:rPr>
          <w:rFonts w:eastAsia="Arial" w:cstheme="minorHAnsi"/>
          <w:color w:val="000000" w:themeColor="text1"/>
        </w:rPr>
        <w:t>kėjas</w:t>
      </w:r>
      <w:r w:rsidRPr="00012EF7">
        <w:rPr>
          <w:rFonts w:eastAsia="Arial" w:cstheme="minorHAnsi"/>
          <w:color w:val="000000" w:themeColor="text1"/>
        </w:rPr>
        <w:t xml:space="preserve"> jo neįskaičiavo pateikiant pasiūlymą, </w:t>
      </w:r>
      <w:r w:rsidR="00832FEA" w:rsidRPr="00012EF7">
        <w:rPr>
          <w:rFonts w:eastAsia="Arial" w:cstheme="minorHAnsi"/>
          <w:color w:val="000000" w:themeColor="text1"/>
        </w:rPr>
        <w:t xml:space="preserve">pasiūlymų </w:t>
      </w:r>
      <w:r w:rsidRPr="00012EF7">
        <w:rPr>
          <w:rFonts w:eastAsia="Arial" w:cstheme="minorHAnsi"/>
          <w:color w:val="000000" w:themeColor="text1"/>
        </w:rPr>
        <w:t>palyginimo tikslais įskaičiuoja pati perkančioji organizacija). Į pasiūlymo kainą privalo būti įskaičiuoti visi mokesčiai bei visos</w:t>
      </w:r>
      <w:r w:rsidRPr="00012EF7">
        <w:rPr>
          <w:rFonts w:eastAsia="Arial" w:cstheme="minorHAnsi"/>
          <w:b/>
          <w:bCs/>
          <w:color w:val="000000" w:themeColor="text1"/>
        </w:rPr>
        <w:t xml:space="preserve"> </w:t>
      </w:r>
      <w:r w:rsidRPr="00012EF7">
        <w:rPr>
          <w:rFonts w:eastAsia="Arial" w:cstheme="minorHAnsi"/>
          <w:color w:val="000000" w:themeColor="text1"/>
        </w:rPr>
        <w:t xml:space="preserve">kitos </w:t>
      </w:r>
      <w:r w:rsidR="00415DAE">
        <w:rPr>
          <w:rFonts w:eastAsia="Arial" w:cstheme="minorHAnsi"/>
          <w:color w:val="000000" w:themeColor="text1"/>
        </w:rPr>
        <w:t xml:space="preserve">paslaugų </w:t>
      </w:r>
      <w:r w:rsidR="00834639" w:rsidRPr="00012EF7">
        <w:rPr>
          <w:rFonts w:eastAsia="Arial" w:cstheme="minorHAnsi"/>
          <w:color w:val="000000" w:themeColor="text1"/>
        </w:rPr>
        <w:t>te</w:t>
      </w:r>
      <w:r w:rsidR="00415DAE">
        <w:rPr>
          <w:rFonts w:eastAsia="Arial" w:cstheme="minorHAnsi"/>
          <w:color w:val="000000" w:themeColor="text1"/>
        </w:rPr>
        <w:t>i</w:t>
      </w:r>
      <w:r w:rsidR="00834639" w:rsidRPr="00012EF7">
        <w:rPr>
          <w:rFonts w:eastAsia="Arial" w:cstheme="minorHAnsi"/>
          <w:color w:val="000000" w:themeColor="text1"/>
        </w:rPr>
        <w:t>kėjo</w:t>
      </w:r>
      <w:r w:rsidRPr="00012EF7">
        <w:rPr>
          <w:rFonts w:eastAsia="Arial" w:cstheme="minorHAnsi"/>
          <w:color w:val="000000" w:themeColor="text1"/>
        </w:rPr>
        <w:t xml:space="preserve"> patirtos ir (ar) galimos patirti tiesioginės ir netiesioginės išlaidos ir mokesčiai, susiję su </w:t>
      </w:r>
      <w:r w:rsidR="00497030" w:rsidRPr="00012EF7">
        <w:rPr>
          <w:rFonts w:eastAsia="Arial" w:cstheme="minorHAnsi"/>
          <w:color w:val="000000" w:themeColor="text1"/>
        </w:rPr>
        <w:t xml:space="preserve">pirkimo objektu </w:t>
      </w:r>
      <w:r w:rsidRPr="00012EF7">
        <w:rPr>
          <w:rFonts w:eastAsia="Arial" w:cstheme="minorHAnsi"/>
          <w:color w:val="000000" w:themeColor="text1"/>
        </w:rPr>
        <w:t xml:space="preserve">(išskyrus tuos atvejus, kai </w:t>
      </w:r>
      <w:r w:rsidR="0033466F" w:rsidRPr="00012EF7">
        <w:rPr>
          <w:rFonts w:eastAsia="Arial" w:cstheme="minorHAnsi"/>
          <w:color w:val="000000" w:themeColor="text1"/>
        </w:rPr>
        <w:t>p</w:t>
      </w:r>
      <w:r w:rsidRPr="00012EF7">
        <w:rPr>
          <w:rFonts w:eastAsia="Arial" w:cstheme="minorHAnsi"/>
          <w:color w:val="000000" w:themeColor="text1"/>
        </w:rPr>
        <w:t>irkimo dokumentuose aiškiai nurodyta, kad tam tikros konkrečios išlaidos neturi būti įskaičiuotos į sutarties kainą).</w:t>
      </w:r>
    </w:p>
    <w:p w14:paraId="1BF94894" w14:textId="18E2B1C2" w:rsidR="00643CC7" w:rsidRPr="00012EF7" w:rsidRDefault="00643CC7" w:rsidP="008E38C8">
      <w:pPr>
        <w:pStyle w:val="Sraopastraipa"/>
        <w:numPr>
          <w:ilvl w:val="1"/>
          <w:numId w:val="67"/>
        </w:numPr>
        <w:tabs>
          <w:tab w:val="left" w:pos="1134"/>
        </w:tabs>
        <w:spacing w:after="0" w:line="240" w:lineRule="auto"/>
        <w:ind w:left="0" w:firstLine="709"/>
        <w:jc w:val="both"/>
        <w:rPr>
          <w:rFonts w:cstheme="minorHAnsi"/>
        </w:rPr>
      </w:pPr>
      <w:r w:rsidRPr="00012EF7">
        <w:rPr>
          <w:rFonts w:cstheme="minorHAnsi"/>
          <w:bCs/>
          <w:iCs/>
        </w:rPr>
        <w:t xml:space="preserve">Pasiūlymas galioja jame </w:t>
      </w:r>
      <w:r w:rsidR="00415DAE">
        <w:rPr>
          <w:rFonts w:cstheme="minorHAnsi"/>
          <w:bCs/>
          <w:iCs/>
        </w:rPr>
        <w:t xml:space="preserve">paslaugų </w:t>
      </w:r>
      <w:r w:rsidRPr="00012EF7">
        <w:rPr>
          <w:rFonts w:cstheme="minorHAnsi"/>
          <w:bCs/>
          <w:iCs/>
        </w:rPr>
        <w:t>te</w:t>
      </w:r>
      <w:r w:rsidR="00415DAE">
        <w:rPr>
          <w:rFonts w:cstheme="minorHAnsi"/>
          <w:bCs/>
          <w:iCs/>
        </w:rPr>
        <w:t>i</w:t>
      </w:r>
      <w:r w:rsidRPr="00012EF7">
        <w:rPr>
          <w:rFonts w:cstheme="minorHAnsi"/>
          <w:bCs/>
          <w:iCs/>
        </w:rPr>
        <w:t xml:space="preserve">kėjo nurodytą laiką, </w:t>
      </w:r>
      <w:r w:rsidRPr="00012EF7">
        <w:rPr>
          <w:rFonts w:cstheme="minorHAnsi"/>
          <w:bCs/>
          <w:szCs w:val="24"/>
        </w:rPr>
        <w:t xml:space="preserve">tačiau ne trumpiau nei numatyta </w:t>
      </w:r>
      <w:r w:rsidR="0033466F" w:rsidRPr="00012EF7">
        <w:rPr>
          <w:rFonts w:cstheme="minorHAnsi"/>
          <w:bCs/>
          <w:szCs w:val="24"/>
        </w:rPr>
        <w:t>specialiosiose p</w:t>
      </w:r>
      <w:r w:rsidRPr="00012EF7">
        <w:rPr>
          <w:rFonts w:cstheme="minorHAnsi"/>
        </w:rPr>
        <w:t>irkimo sąlyg</w:t>
      </w:r>
      <w:r w:rsidR="0033466F" w:rsidRPr="00012EF7">
        <w:rPr>
          <w:rFonts w:cstheme="minorHAnsi"/>
        </w:rPr>
        <w:t>ose</w:t>
      </w:r>
      <w:r w:rsidRPr="00012EF7">
        <w:rPr>
          <w:rFonts w:cstheme="minorHAnsi"/>
          <w:bCs/>
          <w:szCs w:val="24"/>
        </w:rPr>
        <w:t xml:space="preserve">. Jeigu </w:t>
      </w:r>
      <w:r w:rsidR="006F05A1" w:rsidRPr="00012EF7">
        <w:rPr>
          <w:rFonts w:cstheme="minorHAnsi"/>
          <w:bCs/>
          <w:szCs w:val="24"/>
        </w:rPr>
        <w:t>p</w:t>
      </w:r>
      <w:r w:rsidRPr="00012EF7">
        <w:rPr>
          <w:rFonts w:cstheme="minorHAnsi"/>
          <w:bCs/>
          <w:szCs w:val="24"/>
        </w:rPr>
        <w:t xml:space="preserve">asiūlyme nenurodytas jo galiojimo laikas, laikoma, kad pasiūlymas galioja tiek, kiek numatyta </w:t>
      </w:r>
      <w:r w:rsidR="006F05A1" w:rsidRPr="00012EF7">
        <w:rPr>
          <w:rFonts w:cstheme="minorHAnsi"/>
          <w:bCs/>
          <w:szCs w:val="24"/>
        </w:rPr>
        <w:t>specialiosiose p</w:t>
      </w:r>
      <w:r w:rsidRPr="00012EF7">
        <w:rPr>
          <w:rFonts w:cstheme="minorHAnsi"/>
          <w:bCs/>
          <w:szCs w:val="24"/>
        </w:rPr>
        <w:t>irkimo sąlygose</w:t>
      </w:r>
      <w:r w:rsidRPr="00012EF7">
        <w:rPr>
          <w:rFonts w:cstheme="minorHAnsi"/>
          <w:bCs/>
          <w:iCs/>
        </w:rPr>
        <w:t>.</w:t>
      </w:r>
    </w:p>
    <w:p w14:paraId="63B6C45A" w14:textId="0006094E" w:rsidR="00643CC7" w:rsidRDefault="001018C3" w:rsidP="008E38C8">
      <w:pPr>
        <w:pStyle w:val="Sraopastraipa"/>
        <w:numPr>
          <w:ilvl w:val="1"/>
          <w:numId w:val="67"/>
        </w:numPr>
        <w:tabs>
          <w:tab w:val="left" w:pos="1276"/>
        </w:tabs>
        <w:spacing w:line="240" w:lineRule="auto"/>
        <w:ind w:left="0" w:firstLine="709"/>
        <w:jc w:val="both"/>
        <w:rPr>
          <w:rFonts w:cstheme="minorHAnsi"/>
        </w:rPr>
      </w:pPr>
      <w:r w:rsidRPr="00B60A16">
        <w:rPr>
          <w:rFonts w:cstheme="minorHAnsi"/>
        </w:rPr>
        <w:t xml:space="preserve">Perkančioji organizacija turi teisę prašyti, kad </w:t>
      </w:r>
      <w:r w:rsidR="00415DAE">
        <w:rPr>
          <w:rFonts w:cstheme="minorHAnsi"/>
        </w:rPr>
        <w:t xml:space="preserve">paslaugų </w:t>
      </w:r>
      <w:r w:rsidRPr="00B60A16">
        <w:rPr>
          <w:rFonts w:cstheme="minorHAnsi"/>
        </w:rPr>
        <w:t>te</w:t>
      </w:r>
      <w:r w:rsidR="00415DAE">
        <w:rPr>
          <w:rFonts w:cstheme="minorHAnsi"/>
        </w:rPr>
        <w:t>i</w:t>
      </w:r>
      <w:r w:rsidRPr="00B60A16">
        <w:rPr>
          <w:rFonts w:cstheme="minorHAnsi"/>
        </w:rPr>
        <w:t xml:space="preserve">kėjai pratęstų pasiūlymų galiojimą iki konkrečiai nurodyto termino. </w:t>
      </w:r>
    </w:p>
    <w:p w14:paraId="2173A2C7" w14:textId="765D6258" w:rsidR="001F20C8" w:rsidRPr="00B0780B" w:rsidRDefault="001F20C8" w:rsidP="006F02CE">
      <w:pPr>
        <w:pStyle w:val="Sraopastraipa"/>
        <w:numPr>
          <w:ilvl w:val="1"/>
          <w:numId w:val="67"/>
        </w:numPr>
        <w:tabs>
          <w:tab w:val="left" w:pos="1276"/>
        </w:tabs>
        <w:spacing w:line="240" w:lineRule="auto"/>
        <w:ind w:left="0" w:firstLine="709"/>
        <w:jc w:val="both"/>
        <w:rPr>
          <w:rFonts w:cstheme="minorHAnsi"/>
        </w:rPr>
      </w:pPr>
      <w:r w:rsidRPr="001D569E">
        <w:t xml:space="preserve">Kol nesibaigė pasiūlymų pateikimo terminas, </w:t>
      </w:r>
      <w:r w:rsidR="00415DAE">
        <w:t xml:space="preserve">paslaugų </w:t>
      </w:r>
      <w:r w:rsidRPr="001D569E">
        <w:t>te</w:t>
      </w:r>
      <w:r w:rsidR="00415DAE">
        <w:t>i</w:t>
      </w:r>
      <w:r w:rsidRPr="001D569E">
        <w:t xml:space="preserve">kėjas turi teisę CVP IS priemonėmis pakeisti arba atšaukti savo pasiūlymą, </w:t>
      </w:r>
      <w:r w:rsidRPr="00F76152">
        <w:t xml:space="preserve">neprarasdamas teisės į pasiūlymo galiojimo užtikrinimą (jei toks užtikrinimas yra reikalaujamas). </w:t>
      </w:r>
      <w:r w:rsidRPr="00F76152">
        <w:rPr>
          <w:rFonts w:eastAsia="Times New Roman"/>
        </w:rPr>
        <w:t>N</w:t>
      </w:r>
      <w:r w:rsidRPr="001D569E">
        <w:rPr>
          <w:rFonts w:eastAsia="Times New Roman"/>
        </w:rPr>
        <w:t xml:space="preserve">orėdamas vėl pateikti atšauktą ir pakeistą pasiūlymą, </w:t>
      </w:r>
      <w:r w:rsidR="00415DAE">
        <w:rPr>
          <w:rFonts w:eastAsia="Times New Roman"/>
        </w:rPr>
        <w:t xml:space="preserve">paslaugų </w:t>
      </w:r>
      <w:r w:rsidRPr="001D569E">
        <w:rPr>
          <w:rFonts w:eastAsia="Times New Roman"/>
        </w:rPr>
        <w:t>te</w:t>
      </w:r>
      <w:r w:rsidR="00415DAE">
        <w:rPr>
          <w:rFonts w:eastAsia="Times New Roman"/>
        </w:rPr>
        <w:t>i</w:t>
      </w:r>
      <w:r w:rsidRPr="001D569E">
        <w:rPr>
          <w:rFonts w:eastAsia="Times New Roman"/>
        </w:rPr>
        <w:t xml:space="preserve">kėjas turi jį pateikti iš naujo. </w:t>
      </w:r>
      <w:r w:rsidR="00C03816" w:rsidRPr="001D569E">
        <w:rPr>
          <w:rFonts w:eastAsia="Times New Roman"/>
        </w:rPr>
        <w:t xml:space="preserve">Po </w:t>
      </w:r>
      <w:r w:rsidR="00C03816" w:rsidRPr="001D569E">
        <w:rPr>
          <w:rFonts w:eastAsia="Times New Roman"/>
        </w:rPr>
        <w:lastRenderedPageBreak/>
        <w:t xml:space="preserve">pasiūlymų pateikimo termino pabaigos </w:t>
      </w:r>
      <w:r w:rsidR="00415DAE">
        <w:rPr>
          <w:rFonts w:eastAsia="Times New Roman"/>
        </w:rPr>
        <w:t xml:space="preserve">paslaugų </w:t>
      </w:r>
      <w:r w:rsidR="00596927" w:rsidRPr="00980303">
        <w:rPr>
          <w:rFonts w:eastAsia="Times New Roman"/>
        </w:rPr>
        <w:t>te</w:t>
      </w:r>
      <w:r w:rsidR="00415DAE">
        <w:rPr>
          <w:rFonts w:eastAsia="Times New Roman"/>
        </w:rPr>
        <w:t>i</w:t>
      </w:r>
      <w:r w:rsidR="00596927" w:rsidRPr="00980303">
        <w:rPr>
          <w:rFonts w:eastAsia="Times New Roman"/>
        </w:rPr>
        <w:t>kėjas negali nei atsiimti (atšaukti), nei pakeisti jau pateikto savo pasiūlymo</w:t>
      </w:r>
      <w:r w:rsidR="00596927" w:rsidRPr="001D569E">
        <w:rPr>
          <w:rFonts w:eastAsia="Times New Roman"/>
        </w:rPr>
        <w:t xml:space="preserve"> </w:t>
      </w:r>
      <w:r w:rsidR="00C03816" w:rsidRPr="001D569E">
        <w:rPr>
          <w:rFonts w:eastAsia="Times New Roman"/>
        </w:rPr>
        <w:t>.</w:t>
      </w:r>
    </w:p>
    <w:p w14:paraId="5C294B02" w14:textId="3E7E4AB8" w:rsidR="001F20C8" w:rsidRPr="00357468" w:rsidRDefault="001F20C8" w:rsidP="006F02CE">
      <w:pPr>
        <w:pStyle w:val="Sraopastraipa"/>
        <w:numPr>
          <w:ilvl w:val="1"/>
          <w:numId w:val="67"/>
        </w:numPr>
        <w:tabs>
          <w:tab w:val="left" w:pos="1276"/>
        </w:tabs>
        <w:spacing w:line="240" w:lineRule="auto"/>
        <w:ind w:left="0" w:firstLine="709"/>
        <w:jc w:val="both"/>
        <w:rPr>
          <w:rFonts w:cstheme="minorHAnsi"/>
        </w:rPr>
      </w:pPr>
      <w:bookmarkStart w:id="86" w:name="_Hlk129611088"/>
      <w:r w:rsidRPr="00357468">
        <w:t xml:space="preserve">Jei </w:t>
      </w:r>
      <w:r w:rsidR="007D0678" w:rsidRPr="00357468">
        <w:t>s</w:t>
      </w:r>
      <w:r w:rsidR="00973CE7" w:rsidRPr="00357468">
        <w:t>peciali</w:t>
      </w:r>
      <w:r w:rsidR="00CD5785" w:rsidRPr="00357468">
        <w:t xml:space="preserve">osiose </w:t>
      </w:r>
      <w:r w:rsidR="00427D99" w:rsidRPr="00357468">
        <w:t xml:space="preserve">pirkimo </w:t>
      </w:r>
      <w:r w:rsidR="00CD5785" w:rsidRPr="00357468">
        <w:t xml:space="preserve">sąlygose </w:t>
      </w:r>
      <w:r w:rsidRPr="00357468">
        <w:t>nenurodyta kitaip, pasiūlymas turi būti parengtas lietuvių</w:t>
      </w:r>
      <w:r w:rsidR="00BB465C" w:rsidRPr="00357468">
        <w:t xml:space="preserve"> </w:t>
      </w:r>
      <w:r w:rsidRPr="00357468">
        <w:t xml:space="preserve">kalba. Jei su pasiūlymu pateikiami dokumentai </w:t>
      </w:r>
      <w:r w:rsidR="00AA7DAD">
        <w:t xml:space="preserve">(ar jų dalis) </w:t>
      </w:r>
      <w:r w:rsidRPr="00357468">
        <w:rPr>
          <w:rFonts w:eastAsia="Calibri"/>
        </w:rPr>
        <w:t xml:space="preserve">negali būti pateikti lietuvių kalba, šie dokumentai </w:t>
      </w:r>
      <w:r w:rsidR="000722ED">
        <w:rPr>
          <w:rFonts w:eastAsia="Calibri"/>
        </w:rPr>
        <w:t xml:space="preserve">(ar jų dalis) </w:t>
      </w:r>
      <w:r w:rsidRPr="00357468">
        <w:rPr>
          <w:rFonts w:eastAsia="Calibri"/>
        </w:rPr>
        <w:t>turi būti pateikti originalo kalba, pridedant jų vertimą į lietuvių k</w:t>
      </w:r>
      <w:r w:rsidR="00521D31" w:rsidRPr="00357468">
        <w:rPr>
          <w:rFonts w:eastAsia="Calibri"/>
        </w:rPr>
        <w:t>a</w:t>
      </w:r>
      <w:r w:rsidRPr="00357468">
        <w:rPr>
          <w:rFonts w:eastAsia="Calibri"/>
        </w:rPr>
        <w:t xml:space="preserve">lbą (vertimas turi būti patvirtintas vertimą atlikusio asmens parašu). </w:t>
      </w:r>
      <w:bookmarkEnd w:id="86"/>
      <w:r w:rsidR="0001099D" w:rsidRPr="00357468">
        <w:t xml:space="preserve">Perkančioji organizacija </w:t>
      </w:r>
      <w:r w:rsidR="004866CF" w:rsidRPr="00357468">
        <w:t xml:space="preserve">specialiosiose </w:t>
      </w:r>
      <w:r w:rsidR="00427D99" w:rsidRPr="00357468">
        <w:t xml:space="preserve">pirkimo </w:t>
      </w:r>
      <w:r w:rsidR="004866CF" w:rsidRPr="00357468">
        <w:t>sąlygose nurodo, ar k</w:t>
      </w:r>
      <w:r w:rsidRPr="00357468">
        <w:t xml:space="preserve">ilus įtarimų dėl pasiūlyme pateikto dokumento vertimo kokybės ir (ar) jo atitikties dokumento originalo turiniui, </w:t>
      </w:r>
      <w:r w:rsidR="004866CF" w:rsidRPr="00357468">
        <w:t>reikalaus</w:t>
      </w:r>
      <w:r w:rsidRPr="00357468">
        <w:t xml:space="preserve"> pateikti </w:t>
      </w:r>
      <w:r w:rsidR="00870B2C" w:rsidRPr="00357468">
        <w:t xml:space="preserve">vertimą atlikusio asmens </w:t>
      </w:r>
      <w:r w:rsidRPr="00357468">
        <w:t xml:space="preserve">parašu ir vertimų biuro antspaudu (jei turi) patvirtintą šio dokumento vertimą ir (arba) </w:t>
      </w:r>
      <w:r w:rsidR="00B56EFF" w:rsidRPr="00357468">
        <w:t>nurodys</w:t>
      </w:r>
      <w:r w:rsidRPr="00357468">
        <w:t>, kad vertimą atlikusio asmens parašas būtų patvirtintas notariškai.</w:t>
      </w:r>
    </w:p>
    <w:p w14:paraId="2865E1B2" w14:textId="43EB0D41" w:rsidR="006858D1" w:rsidRPr="00B0780B" w:rsidRDefault="006858D1" w:rsidP="006F02CE">
      <w:pPr>
        <w:pStyle w:val="Sraopastraipa"/>
        <w:numPr>
          <w:ilvl w:val="1"/>
          <w:numId w:val="67"/>
        </w:numPr>
        <w:tabs>
          <w:tab w:val="left" w:pos="1276"/>
        </w:tabs>
        <w:spacing w:line="240" w:lineRule="auto"/>
        <w:ind w:left="0" w:firstLine="709"/>
        <w:jc w:val="both"/>
        <w:rPr>
          <w:rFonts w:cstheme="minorHAnsi"/>
        </w:rPr>
      </w:pPr>
      <w:r w:rsidRPr="00357468">
        <w:t>Pasiūlyme kaina nurodoma eurais</w:t>
      </w:r>
      <w:r w:rsidRPr="00357468">
        <w:rPr>
          <w:rFonts w:eastAsia="Calibri"/>
        </w:rPr>
        <w:t>.</w:t>
      </w:r>
      <w:r w:rsidRPr="00357468">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w:t>
      </w:r>
      <w:r w:rsidRPr="0077267D">
        <w:t xml:space="preserve"> santykį pasiūlymų pateikimo dieną.</w:t>
      </w:r>
    </w:p>
    <w:p w14:paraId="34FBBDEC" w14:textId="13BB3E0D" w:rsidR="0017028B" w:rsidRPr="00471E3D" w:rsidRDefault="002A78CC" w:rsidP="002A78CC">
      <w:pPr>
        <w:pStyle w:val="Antrat1"/>
        <w:tabs>
          <w:tab w:val="left" w:pos="567"/>
        </w:tabs>
        <w:spacing w:line="20" w:lineRule="atLeast"/>
        <w:contextualSpacing/>
        <w:rPr>
          <w:rFonts w:asciiTheme="minorHAnsi" w:hAnsiTheme="minorHAnsi" w:cstheme="minorHAnsi"/>
          <w:color w:val="auto"/>
        </w:rPr>
      </w:pPr>
      <w:bookmarkStart w:id="87" w:name="_Toc48053175"/>
      <w:bookmarkStart w:id="88" w:name="_Toc134002293"/>
      <w:bookmarkStart w:id="89" w:name="_Hlk91497587"/>
      <w:r>
        <w:rPr>
          <w:rFonts w:asciiTheme="minorHAnsi" w:hAnsiTheme="minorHAnsi" w:cstheme="minorHAnsi"/>
          <w:color w:val="auto"/>
        </w:rPr>
        <w:t xml:space="preserve">14. </w:t>
      </w:r>
      <w:r w:rsidR="0017028B" w:rsidRPr="00471E3D">
        <w:rPr>
          <w:rFonts w:asciiTheme="minorHAnsi" w:hAnsiTheme="minorHAnsi" w:cstheme="minorHAnsi"/>
          <w:color w:val="auto"/>
        </w:rPr>
        <w:t>Pasiūlymų šifravimas</w:t>
      </w:r>
      <w:bookmarkEnd w:id="87"/>
      <w:bookmarkEnd w:id="88"/>
    </w:p>
    <w:p w14:paraId="5A6FF39E" w14:textId="62A5776F" w:rsidR="0017028B" w:rsidRPr="002A78CC" w:rsidRDefault="00A60C9C" w:rsidP="002A78CC">
      <w:pPr>
        <w:pStyle w:val="Sraopastraipa"/>
        <w:numPr>
          <w:ilvl w:val="1"/>
          <w:numId w:val="64"/>
        </w:numPr>
        <w:spacing w:after="0" w:line="240" w:lineRule="auto"/>
        <w:jc w:val="both"/>
        <w:rPr>
          <w:rFonts w:cstheme="minorHAnsi"/>
          <w:color w:val="000000" w:themeColor="text1"/>
        </w:rPr>
      </w:pPr>
      <w:bookmarkStart w:id="90" w:name="_Ref39754676"/>
      <w:bookmarkEnd w:id="89"/>
      <w:r>
        <w:rPr>
          <w:rFonts w:cstheme="minorHAnsi"/>
          <w:color w:val="000000" w:themeColor="text1"/>
        </w:rPr>
        <w:t>Paslaugų tei</w:t>
      </w:r>
      <w:r w:rsidR="0017028B" w:rsidRPr="002A78CC">
        <w:rPr>
          <w:rFonts w:cstheme="minorHAnsi"/>
          <w:color w:val="000000" w:themeColor="text1"/>
        </w:rPr>
        <w:t>kėjo teikiamas pasiūlymas gali būti užšifruojamas.</w:t>
      </w:r>
    </w:p>
    <w:p w14:paraId="16CCE7CE" w14:textId="0BEB0068" w:rsidR="0017028B" w:rsidRPr="002A78CC" w:rsidRDefault="0013191B" w:rsidP="002A78CC">
      <w:pPr>
        <w:pStyle w:val="Sraopastraipa"/>
        <w:numPr>
          <w:ilvl w:val="1"/>
          <w:numId w:val="64"/>
        </w:numPr>
        <w:tabs>
          <w:tab w:val="left" w:pos="1134"/>
        </w:tabs>
        <w:spacing w:after="0" w:line="240" w:lineRule="auto"/>
        <w:ind w:left="0" w:firstLine="567"/>
        <w:jc w:val="both"/>
        <w:rPr>
          <w:rFonts w:cstheme="minorHAnsi"/>
          <w:color w:val="000000" w:themeColor="text1"/>
        </w:rPr>
      </w:pPr>
      <w:r w:rsidRPr="002A78CC">
        <w:rPr>
          <w:rFonts w:cstheme="minorHAnsi"/>
          <w:b/>
          <w:bCs/>
          <w:color w:val="000000" w:themeColor="text1"/>
        </w:rPr>
        <w:t>Jeigu perkančioji organizacija pasiūlymus vertins pagal kainą arba kainos ar sąnaudų ir kokybės santykį ir jos pasirinktos vertinti pasiūlymo techninės charakteristikos yra kiekybiškai įvertinamos</w:t>
      </w:r>
      <w:r w:rsidRPr="002A78CC">
        <w:rPr>
          <w:rFonts w:cstheme="minorHAnsi"/>
          <w:color w:val="000000" w:themeColor="text1"/>
        </w:rPr>
        <w:t xml:space="preserve"> (</w:t>
      </w:r>
      <w:r w:rsidRPr="002A78CC">
        <w:rPr>
          <w:rFonts w:cstheme="minorHAnsi"/>
          <w:b/>
          <w:bCs/>
          <w:color w:val="000000" w:themeColor="text1"/>
        </w:rPr>
        <w:t>pasiūlymą reikalaujama pateikti 1 voke</w:t>
      </w:r>
      <w:r w:rsidRPr="002A78CC">
        <w:rPr>
          <w:rFonts w:cstheme="minorHAnsi"/>
          <w:color w:val="000000" w:themeColor="text1"/>
        </w:rPr>
        <w:t xml:space="preserve">), </w:t>
      </w:r>
      <w:r>
        <w:rPr>
          <w:rFonts w:cstheme="minorHAnsi"/>
          <w:color w:val="000000" w:themeColor="text1"/>
        </w:rPr>
        <w:t xml:space="preserve">paslaugų </w:t>
      </w:r>
      <w:r w:rsidRPr="002A78CC">
        <w:rPr>
          <w:rFonts w:cstheme="minorHAnsi"/>
          <w:color w:val="000000" w:themeColor="text1"/>
        </w:rPr>
        <w:t>te</w:t>
      </w:r>
      <w:r>
        <w:rPr>
          <w:rFonts w:cstheme="minorHAnsi"/>
          <w:color w:val="000000" w:themeColor="text1"/>
        </w:rPr>
        <w:t>i</w:t>
      </w:r>
      <w:r w:rsidRPr="002A78CC">
        <w:rPr>
          <w:rFonts w:cstheme="minorHAnsi"/>
          <w:color w:val="000000" w:themeColor="text1"/>
        </w:rPr>
        <w:t>kėjas, nusprendęs pateikti užšifruotą pasiūlymą, turi</w:t>
      </w:r>
      <w:r w:rsidR="0017028B" w:rsidRPr="002A78CC">
        <w:rPr>
          <w:rFonts w:cstheme="minorHAnsi"/>
          <w:color w:val="000000" w:themeColor="text1"/>
        </w:rPr>
        <w:t>:</w:t>
      </w:r>
      <w:bookmarkEnd w:id="90"/>
    </w:p>
    <w:p w14:paraId="4DE57691" w14:textId="657498FB" w:rsidR="0017028B" w:rsidRPr="002A78CC" w:rsidRDefault="0017028B" w:rsidP="002A78CC">
      <w:pPr>
        <w:pStyle w:val="Sraopastraipa"/>
        <w:numPr>
          <w:ilvl w:val="2"/>
          <w:numId w:val="64"/>
        </w:numPr>
        <w:spacing w:after="0" w:line="240" w:lineRule="auto"/>
        <w:ind w:left="0" w:firstLine="567"/>
        <w:jc w:val="both"/>
        <w:rPr>
          <w:rFonts w:cstheme="minorHAnsi"/>
        </w:rPr>
      </w:pPr>
      <w:r w:rsidRPr="002A78CC">
        <w:rPr>
          <w:rFonts w:cstheme="minorHAnsi"/>
          <w:b/>
          <w:bCs/>
          <w:color w:val="000000" w:themeColor="text1"/>
        </w:rPr>
        <w:t xml:space="preserve">iki </w:t>
      </w:r>
      <w:r w:rsidRPr="002A78CC">
        <w:rPr>
          <w:rFonts w:cstheme="minorHAnsi"/>
          <w:b/>
          <w:color w:val="000000" w:themeColor="text1"/>
        </w:rPr>
        <w:t xml:space="preserve">pasiūlymų pateikimo termino pabaigos </w:t>
      </w:r>
      <w:r w:rsidRPr="002A78CC">
        <w:rPr>
          <w:rFonts w:cstheme="minorHAnsi"/>
          <w:color w:val="000000" w:themeColor="text1"/>
        </w:rPr>
        <w:t xml:space="preserve">naudodamasis CVP IS priemonėmis </w:t>
      </w:r>
      <w:r w:rsidRPr="002A78CC">
        <w:rPr>
          <w:rFonts w:cstheme="minorHAnsi"/>
          <w:iCs/>
          <w:color w:val="000000" w:themeColor="text1"/>
        </w:rPr>
        <w:t xml:space="preserve">pateikti užšifruotą pasiūlymą (užšifruojamas </w:t>
      </w:r>
      <w:r w:rsidRPr="002A78CC">
        <w:rPr>
          <w:rFonts w:cstheme="minorHAnsi"/>
        </w:rPr>
        <w:t>visas pasiūlymas arba pasiūlymo dokumentas, kuriame nurodyta pasiūlymo kaina ir (ar) sąnaudos</w:t>
      </w:r>
      <w:r w:rsidR="002F0CA8">
        <w:rPr>
          <w:rFonts w:cstheme="minorHAnsi"/>
        </w:rPr>
        <w:t>)</w:t>
      </w:r>
      <w:r w:rsidRPr="002A78CC">
        <w:rPr>
          <w:rFonts w:cstheme="minorHAnsi"/>
        </w:rPr>
        <w:t xml:space="preserve">. Instrukciją, kaip </w:t>
      </w:r>
      <w:r w:rsidR="00A60C9C">
        <w:rPr>
          <w:rFonts w:cstheme="minorHAnsi"/>
        </w:rPr>
        <w:t xml:space="preserve">paslaugų </w:t>
      </w:r>
      <w:r w:rsidRPr="002A78CC">
        <w:rPr>
          <w:rFonts w:cstheme="minorHAnsi"/>
        </w:rPr>
        <w:t>te</w:t>
      </w:r>
      <w:r w:rsidR="00A60C9C">
        <w:rPr>
          <w:rFonts w:cstheme="minorHAnsi"/>
        </w:rPr>
        <w:t>i</w:t>
      </w:r>
      <w:r w:rsidRPr="002A78CC">
        <w:rPr>
          <w:rFonts w:cstheme="minorHAnsi"/>
        </w:rPr>
        <w:t>kėjui užšifruoti pasiūlymą</w:t>
      </w:r>
      <w:r w:rsidR="000C5FC5">
        <w:rPr>
          <w:rFonts w:cstheme="minorHAnsi"/>
        </w:rPr>
        <w:t>,</w:t>
      </w:r>
      <w:r w:rsidRPr="002A78CC">
        <w:rPr>
          <w:rFonts w:cstheme="minorHAnsi"/>
        </w:rPr>
        <w:t xml:space="preserve"> galima rasti</w:t>
      </w:r>
      <w:r w:rsidR="0096465B" w:rsidRPr="0096465B">
        <w:rPr>
          <w:lang w:val="en-US"/>
        </w:rPr>
        <w:t xml:space="preserve"> </w:t>
      </w:r>
      <w:hyperlink r:id="rId17" w:history="1">
        <w:r w:rsidR="0096465B" w:rsidRPr="004C4CE7">
          <w:rPr>
            <w:rFonts w:cstheme="minorHAnsi"/>
            <w:b/>
            <w:bCs/>
          </w:rPr>
          <w:t>ČIA</w:t>
        </w:r>
      </w:hyperlink>
      <w:r w:rsidR="0096465B" w:rsidRPr="004C4CE7">
        <w:rPr>
          <w:rFonts w:cstheme="minorHAnsi"/>
          <w:b/>
          <w:bCs/>
          <w:vertAlign w:val="superscript"/>
        </w:rPr>
        <w:footnoteReference w:id="3"/>
      </w:r>
      <w:r w:rsidR="0096465B" w:rsidRPr="004C4CE7">
        <w:rPr>
          <w:rFonts w:cstheme="minorHAnsi"/>
        </w:rPr>
        <w:t>.</w:t>
      </w:r>
    </w:p>
    <w:p w14:paraId="7702835F" w14:textId="1C07565D" w:rsidR="0017028B" w:rsidRPr="00211083" w:rsidRDefault="0017028B" w:rsidP="002A78CC">
      <w:pPr>
        <w:pStyle w:val="Sraopastraipa"/>
        <w:numPr>
          <w:ilvl w:val="2"/>
          <w:numId w:val="64"/>
        </w:numPr>
        <w:spacing w:after="0" w:line="240" w:lineRule="auto"/>
        <w:ind w:left="0" w:firstLine="567"/>
        <w:jc w:val="both"/>
        <w:rPr>
          <w:rFonts w:cstheme="minorHAnsi"/>
        </w:rPr>
      </w:pPr>
      <w:r w:rsidRPr="00211083">
        <w:rPr>
          <w:rFonts w:cstheme="minorHAnsi"/>
          <w:b/>
        </w:rPr>
        <w:t xml:space="preserve">per </w:t>
      </w:r>
      <w:r w:rsidR="00353376">
        <w:rPr>
          <w:rFonts w:cstheme="minorHAnsi"/>
          <w:b/>
        </w:rPr>
        <w:t>30</w:t>
      </w:r>
      <w:r w:rsidR="00277C30" w:rsidRPr="00211083">
        <w:rPr>
          <w:rFonts w:cstheme="minorHAnsi"/>
          <w:b/>
        </w:rPr>
        <w:t xml:space="preserve"> </w:t>
      </w:r>
      <w:r w:rsidRPr="00211083">
        <w:rPr>
          <w:rFonts w:cstheme="minorHAnsi"/>
          <w:b/>
        </w:rPr>
        <w:t xml:space="preserve">min. nuo </w:t>
      </w:r>
      <w:r w:rsidRPr="00211083">
        <w:rPr>
          <w:rFonts w:cstheme="minorHAnsi"/>
          <w:b/>
          <w:color w:val="000000" w:themeColor="text1"/>
        </w:rPr>
        <w:t>pasiūlymų pateikimo termino pabaigos</w:t>
      </w:r>
      <w:r w:rsidRPr="00211083">
        <w:rPr>
          <w:rFonts w:cstheme="minorHAnsi"/>
          <w:b/>
        </w:rPr>
        <w:t xml:space="preserve"> </w:t>
      </w:r>
      <w:r w:rsidRPr="00211083">
        <w:rPr>
          <w:rFonts w:cstheme="minorHAnsi"/>
          <w:b/>
          <w:color w:val="000000" w:themeColor="text1"/>
        </w:rPr>
        <w:t>CVP IS susirašinėjimo priemonėmis</w:t>
      </w:r>
      <w:r w:rsidRPr="00211083">
        <w:rPr>
          <w:rFonts w:cstheme="minorHAnsi"/>
          <w:color w:val="000000" w:themeColor="text1"/>
        </w:rPr>
        <w:t xml:space="preserve"> pateikti slaptažodį, su kuriuo perkančioji organizacija galės iššifruoti pateiktą pasiūlymą. </w:t>
      </w:r>
      <w:r w:rsidRPr="00211083">
        <w:rPr>
          <w:rFonts w:eastAsia="Times New Roman" w:cstheme="minorHAnsi"/>
          <w:color w:val="000000"/>
        </w:rPr>
        <w:t xml:space="preserve">Iškilus CVP IS techninėms problemoms, kai </w:t>
      </w:r>
      <w:r w:rsidR="00A60C9C">
        <w:rPr>
          <w:rFonts w:eastAsia="Times New Roman" w:cstheme="minorHAnsi"/>
          <w:color w:val="000000"/>
        </w:rPr>
        <w:t xml:space="preserve">paslaugų </w:t>
      </w:r>
      <w:r w:rsidRPr="00211083">
        <w:rPr>
          <w:rFonts w:eastAsia="Times New Roman" w:cstheme="minorHAnsi"/>
          <w:color w:val="000000"/>
        </w:rPr>
        <w:t>te</w:t>
      </w:r>
      <w:r w:rsidR="00A60C9C">
        <w:rPr>
          <w:rFonts w:eastAsia="Times New Roman" w:cstheme="minorHAnsi"/>
          <w:color w:val="000000"/>
        </w:rPr>
        <w:t>i</w:t>
      </w:r>
      <w:r w:rsidRPr="00211083">
        <w:rPr>
          <w:rFonts w:eastAsia="Times New Roman" w:cstheme="minorHAnsi"/>
          <w:color w:val="000000"/>
        </w:rPr>
        <w:t>kėjas neturi galimybės pateikti slaptažodžio CVP IS susirašinėjimo priemon</w:t>
      </w:r>
      <w:r w:rsidR="000E0616">
        <w:rPr>
          <w:rFonts w:eastAsia="Times New Roman" w:cstheme="minorHAnsi"/>
          <w:color w:val="000000"/>
        </w:rPr>
        <w:t>ėmis</w:t>
      </w:r>
      <w:r w:rsidRPr="00211083">
        <w:rPr>
          <w:rFonts w:eastAsia="Times New Roman" w:cstheme="minorHAnsi"/>
          <w:color w:val="000000"/>
        </w:rPr>
        <w:t xml:space="preserve">, </w:t>
      </w:r>
      <w:r w:rsidR="00A60C9C">
        <w:rPr>
          <w:rFonts w:eastAsia="Times New Roman" w:cstheme="minorHAnsi"/>
          <w:color w:val="000000"/>
        </w:rPr>
        <w:t xml:space="preserve">paslaugų </w:t>
      </w:r>
      <w:r w:rsidRPr="00211083">
        <w:rPr>
          <w:rFonts w:eastAsia="Times New Roman" w:cstheme="minorHAnsi"/>
          <w:color w:val="000000"/>
        </w:rPr>
        <w:t>te</w:t>
      </w:r>
      <w:r w:rsidR="00A60C9C">
        <w:rPr>
          <w:rFonts w:eastAsia="Times New Roman" w:cstheme="minorHAnsi"/>
          <w:color w:val="000000"/>
        </w:rPr>
        <w:t>i</w:t>
      </w:r>
      <w:r w:rsidRPr="00211083">
        <w:rPr>
          <w:rFonts w:eastAsia="Times New Roman" w:cstheme="minorHAnsi"/>
          <w:color w:val="000000"/>
        </w:rPr>
        <w:t xml:space="preserve">kėjas turi teisę slaptažodį pateikti kitomis priemonėmis pasirinktinai: perkančiosios organizacijos oficialiu elektroniniu paštu arba raštu. Tokiu atveju </w:t>
      </w:r>
      <w:r w:rsidR="00A60C9C">
        <w:rPr>
          <w:rFonts w:eastAsia="Times New Roman" w:cstheme="minorHAnsi"/>
          <w:color w:val="000000"/>
        </w:rPr>
        <w:t xml:space="preserve">paslaugų </w:t>
      </w:r>
      <w:r w:rsidRPr="00211083">
        <w:rPr>
          <w:rFonts w:eastAsia="Times New Roman" w:cstheme="minorHAnsi"/>
          <w:color w:val="000000"/>
        </w:rPr>
        <w:t>te</w:t>
      </w:r>
      <w:r w:rsidR="00A60C9C">
        <w:rPr>
          <w:rFonts w:eastAsia="Times New Roman" w:cstheme="minorHAnsi"/>
          <w:color w:val="000000"/>
        </w:rPr>
        <w:t>i</w:t>
      </w:r>
      <w:r w:rsidRPr="00211083">
        <w:rPr>
          <w:rFonts w:eastAsia="Times New Roman" w:cstheme="minorHAnsi"/>
          <w:color w:val="000000"/>
        </w:rPr>
        <w:t xml:space="preserve">kėjas turėtų būti aktyvus ir įsitikinti, kad pateiktas slaptažodis laiku pasiekė adresatą (pavyzdžiui, susisiekęs su perkančiąja organizacija oficialiu jos telefonu ir (arba) kitais būdais). </w:t>
      </w:r>
    </w:p>
    <w:p w14:paraId="3676C687" w14:textId="796AACFA" w:rsidR="0017028B" w:rsidRPr="009160C8" w:rsidRDefault="00D14597" w:rsidP="00151783">
      <w:pPr>
        <w:pStyle w:val="Sraopastraipa"/>
        <w:numPr>
          <w:ilvl w:val="1"/>
          <w:numId w:val="64"/>
        </w:numPr>
        <w:spacing w:after="0" w:line="240" w:lineRule="auto"/>
        <w:ind w:left="0" w:firstLine="567"/>
        <w:jc w:val="both"/>
        <w:rPr>
          <w:rFonts w:eastAsia="Times New Roman" w:cstheme="minorHAnsi"/>
          <w:color w:val="000000"/>
        </w:rPr>
      </w:pPr>
      <w:bookmarkStart w:id="91" w:name="_Ref39754681"/>
      <w:r w:rsidRPr="009160C8">
        <w:rPr>
          <w:rFonts w:eastAsia="Times New Roman" w:cstheme="minorHAnsi"/>
          <w:color w:val="000000"/>
        </w:rPr>
        <w:t xml:space="preserve">Kai pasiūlymas pateikiamas viename voke, </w:t>
      </w:r>
      <w:r w:rsidR="00A60C9C" w:rsidRPr="009160C8">
        <w:rPr>
          <w:rFonts w:eastAsia="Times New Roman" w:cstheme="minorHAnsi"/>
          <w:color w:val="000000"/>
        </w:rPr>
        <w:t xml:space="preserve">paslaugų </w:t>
      </w:r>
      <w:r w:rsidRPr="009160C8">
        <w:rPr>
          <w:rFonts w:eastAsia="Times New Roman" w:cstheme="minorHAnsi"/>
          <w:color w:val="000000"/>
        </w:rPr>
        <w:t>t</w:t>
      </w:r>
      <w:r w:rsidR="0017028B" w:rsidRPr="009160C8">
        <w:rPr>
          <w:rFonts w:eastAsia="Times New Roman" w:cstheme="minorHAnsi"/>
          <w:color w:val="000000"/>
        </w:rPr>
        <w:t>e</w:t>
      </w:r>
      <w:r w:rsidR="00A60C9C" w:rsidRPr="009160C8">
        <w:rPr>
          <w:rFonts w:eastAsia="Times New Roman" w:cstheme="minorHAnsi"/>
          <w:color w:val="000000"/>
        </w:rPr>
        <w:t>i</w:t>
      </w:r>
      <w:r w:rsidR="0017028B" w:rsidRPr="009160C8">
        <w:rPr>
          <w:rFonts w:eastAsia="Times New Roman" w:cstheme="minorHAnsi"/>
          <w:color w:val="000000"/>
        </w:rPr>
        <w:t xml:space="preserv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w:t>
      </w:r>
      <w:r w:rsidR="00A60C9C" w:rsidRPr="009160C8">
        <w:rPr>
          <w:rFonts w:eastAsia="Times New Roman" w:cstheme="minorHAnsi"/>
          <w:color w:val="000000"/>
        </w:rPr>
        <w:t xml:space="preserve">paslaugų </w:t>
      </w:r>
      <w:r w:rsidR="0017028B" w:rsidRPr="009160C8">
        <w:rPr>
          <w:rFonts w:eastAsia="Times New Roman" w:cstheme="minorHAnsi"/>
          <w:color w:val="000000"/>
        </w:rPr>
        <w:t>te</w:t>
      </w:r>
      <w:r w:rsidR="00A60C9C" w:rsidRPr="009160C8">
        <w:rPr>
          <w:rFonts w:eastAsia="Times New Roman" w:cstheme="minorHAnsi"/>
          <w:color w:val="000000"/>
        </w:rPr>
        <w:t>i</w:t>
      </w:r>
      <w:r w:rsidR="0017028B" w:rsidRPr="009160C8">
        <w:rPr>
          <w:rFonts w:eastAsia="Times New Roman" w:cstheme="minorHAnsi"/>
          <w:color w:val="000000"/>
        </w:rPr>
        <w:t xml:space="preserve">kėjas užšifravo tik pasiūlymo dokumentą, kuriame nurodyta pasiūlymo kaina, o kitus pasiūlymo dokumentus pateikė neužšifruotus – perkančioji organizacija </w:t>
      </w:r>
      <w:r w:rsidR="00A60C9C" w:rsidRPr="009160C8">
        <w:rPr>
          <w:rFonts w:eastAsia="Times New Roman" w:cstheme="minorHAnsi"/>
          <w:color w:val="000000"/>
        </w:rPr>
        <w:t xml:space="preserve">paslaugų </w:t>
      </w:r>
      <w:r w:rsidR="0017028B" w:rsidRPr="009160C8">
        <w:rPr>
          <w:rFonts w:eastAsia="Times New Roman" w:cstheme="minorHAnsi"/>
          <w:color w:val="000000"/>
        </w:rPr>
        <w:t>te</w:t>
      </w:r>
      <w:r w:rsidR="00A60C9C" w:rsidRPr="009160C8">
        <w:rPr>
          <w:rFonts w:eastAsia="Times New Roman" w:cstheme="minorHAnsi"/>
          <w:color w:val="000000"/>
        </w:rPr>
        <w:t>i</w:t>
      </w:r>
      <w:r w:rsidR="0017028B" w:rsidRPr="009160C8">
        <w:rPr>
          <w:rFonts w:eastAsia="Times New Roman" w:cstheme="minorHAnsi"/>
          <w:color w:val="000000"/>
        </w:rPr>
        <w:t xml:space="preserve">kėjo pasiūlymą atmeta kaip </w:t>
      </w:r>
      <w:r w:rsidR="0017028B" w:rsidRPr="009160C8">
        <w:rPr>
          <w:rFonts w:cstheme="minorHAnsi"/>
        </w:rPr>
        <w:t>neatitinkantį pirkimo dokumentuose nustatytų reikalavimų (</w:t>
      </w:r>
      <w:r w:rsidR="00A60C9C" w:rsidRPr="009160C8">
        <w:rPr>
          <w:rFonts w:cstheme="minorHAnsi"/>
        </w:rPr>
        <w:t xml:space="preserve">paslaugų </w:t>
      </w:r>
      <w:r w:rsidR="0017028B" w:rsidRPr="009160C8">
        <w:rPr>
          <w:rFonts w:cstheme="minorHAnsi"/>
        </w:rPr>
        <w:t>te</w:t>
      </w:r>
      <w:r w:rsidR="00A60C9C" w:rsidRPr="009160C8">
        <w:rPr>
          <w:rFonts w:cstheme="minorHAnsi"/>
        </w:rPr>
        <w:t>i</w:t>
      </w:r>
      <w:r w:rsidR="0017028B" w:rsidRPr="009160C8">
        <w:rPr>
          <w:rFonts w:cstheme="minorHAnsi"/>
        </w:rPr>
        <w:t>kėjas nepateikė pasiūlymo kainos)</w:t>
      </w:r>
      <w:bookmarkEnd w:id="91"/>
      <w:r w:rsidRPr="009160C8">
        <w:rPr>
          <w:rFonts w:eastAsia="Times New Roman" w:cstheme="minorHAnsi"/>
          <w:color w:val="000000"/>
        </w:rPr>
        <w:t>.</w:t>
      </w:r>
    </w:p>
    <w:p w14:paraId="7286C05F" w14:textId="2769A5BC" w:rsidR="00A40857" w:rsidRPr="000F4EFD" w:rsidRDefault="00A40857" w:rsidP="000F4EFD">
      <w:pPr>
        <w:pStyle w:val="Sraopastraipa"/>
        <w:numPr>
          <w:ilvl w:val="1"/>
          <w:numId w:val="65"/>
        </w:numPr>
        <w:spacing w:after="0" w:line="240" w:lineRule="auto"/>
        <w:ind w:left="0" w:firstLine="567"/>
        <w:jc w:val="both"/>
        <w:rPr>
          <w:rFonts w:cstheme="minorHAnsi"/>
          <w:color w:val="000000" w:themeColor="text1"/>
        </w:rPr>
      </w:pPr>
      <w:r w:rsidRPr="000F4EFD">
        <w:rPr>
          <w:rFonts w:cstheme="minorHAnsi"/>
          <w:b/>
          <w:bCs/>
          <w:color w:val="000000" w:themeColor="text1"/>
        </w:rPr>
        <w:t xml:space="preserve">Jeigu perkančioji organizacija pasiūlymus vertins pagal kainos ar sąnaudų ir kokybės santykį ir jos pasirinktos vertinti pasiūlymo techninės charakteristikos nėra kiekybiškai įvertinamos </w:t>
      </w:r>
      <w:r w:rsidRPr="000F4EFD">
        <w:rPr>
          <w:rFonts w:cstheme="minorHAnsi"/>
          <w:color w:val="000000" w:themeColor="text1"/>
        </w:rPr>
        <w:t>(</w:t>
      </w:r>
      <w:r w:rsidRPr="000F4EFD">
        <w:rPr>
          <w:rFonts w:cstheme="minorHAnsi"/>
          <w:b/>
          <w:bCs/>
          <w:color w:val="000000" w:themeColor="text1"/>
        </w:rPr>
        <w:t xml:space="preserve">pasiūlymą reikalaujama pateikti 2 vokuose), paslaugų teikėjo </w:t>
      </w:r>
      <w:r w:rsidRPr="000F4EFD">
        <w:rPr>
          <w:rFonts w:cstheme="minorHAnsi"/>
          <w:b/>
          <w:bCs/>
        </w:rPr>
        <w:t>pasiūlymo dokumentas, kuriame nurodyta pasiūlymo kaina ir (ar) sąnaudos</w:t>
      </w:r>
      <w:r w:rsidRPr="000F4EFD">
        <w:rPr>
          <w:rFonts w:cstheme="minorHAnsi"/>
          <w:b/>
          <w:bCs/>
          <w:color w:val="000000" w:themeColor="text1"/>
        </w:rPr>
        <w:t xml:space="preserve"> (antras vokas), gali būti užšifruojamas.</w:t>
      </w:r>
      <w:r w:rsidRPr="000F4EFD">
        <w:rPr>
          <w:rFonts w:cstheme="minorHAnsi"/>
          <w:color w:val="000000" w:themeColor="text1"/>
        </w:rPr>
        <w:t xml:space="preserve"> Paslaugų teikėjas, nusprendęs pateikti užšifruotą dokumentą, turi:</w:t>
      </w:r>
    </w:p>
    <w:p w14:paraId="368EE410" w14:textId="77777777" w:rsidR="00A40857" w:rsidRPr="0097614D" w:rsidRDefault="00A40857" w:rsidP="00A40857">
      <w:pPr>
        <w:pStyle w:val="Sraopastraipa"/>
        <w:numPr>
          <w:ilvl w:val="2"/>
          <w:numId w:val="65"/>
        </w:numPr>
        <w:spacing w:after="0" w:line="240" w:lineRule="auto"/>
        <w:ind w:left="0" w:firstLine="709"/>
        <w:jc w:val="both"/>
        <w:rPr>
          <w:rFonts w:cstheme="minorHAnsi"/>
          <w:color w:val="000000" w:themeColor="text1"/>
        </w:rPr>
      </w:pPr>
      <w:r w:rsidRPr="0097614D">
        <w:rPr>
          <w:rFonts w:cstheme="minorHAnsi"/>
          <w:b/>
          <w:color w:val="000000" w:themeColor="text1"/>
        </w:rPr>
        <w:t>iki</w:t>
      </w:r>
      <w:r w:rsidRPr="0097614D">
        <w:rPr>
          <w:rFonts w:cstheme="minorHAnsi"/>
          <w:color w:val="000000" w:themeColor="text1"/>
        </w:rPr>
        <w:t xml:space="preserve"> </w:t>
      </w:r>
      <w:r w:rsidRPr="0097614D">
        <w:rPr>
          <w:rFonts w:cstheme="minorHAnsi"/>
          <w:b/>
          <w:color w:val="000000" w:themeColor="text1"/>
        </w:rPr>
        <w:t xml:space="preserve">pasiūlymų pateikimo termino pabaigos </w:t>
      </w:r>
      <w:r w:rsidRPr="0097614D">
        <w:rPr>
          <w:rFonts w:cstheme="minorHAnsi"/>
          <w:color w:val="000000" w:themeColor="text1"/>
        </w:rPr>
        <w:t xml:space="preserve">naudodamasis CVP IS priemonėmis </w:t>
      </w:r>
      <w:r w:rsidRPr="0097614D">
        <w:rPr>
          <w:rFonts w:cstheme="minorHAnsi"/>
          <w:iCs/>
          <w:color w:val="000000" w:themeColor="text1"/>
        </w:rPr>
        <w:t xml:space="preserve">pateikti pasiūlymą su užšifruotu dokumentu, kuriame nurodyta pasiūlymo kaina (iki nurodyto termino atskiruose vokuose pateikiamos abi pasiūlymo dalys (viena dėl pasiūlymo </w:t>
      </w:r>
      <w:r w:rsidRPr="0097614D">
        <w:rPr>
          <w:rFonts w:cstheme="minorHAnsi"/>
          <w:color w:val="000000" w:themeColor="text1"/>
        </w:rPr>
        <w:t>techninių duomenų ir kitos informacijos bei dokumentų, antra dėl kainos)</w:t>
      </w:r>
      <w:r w:rsidRPr="0097614D">
        <w:rPr>
          <w:rFonts w:cstheme="minorHAnsi"/>
          <w:iCs/>
          <w:color w:val="000000" w:themeColor="text1"/>
        </w:rPr>
        <w:t xml:space="preserve">, </w:t>
      </w:r>
      <w:r w:rsidRPr="0097614D">
        <w:rPr>
          <w:rFonts w:cstheme="minorHAnsi"/>
          <w:color w:val="000000" w:themeColor="text1"/>
        </w:rPr>
        <w:t xml:space="preserve">tačiau užšifruojamas tik dokumentas, kuriame nurodyta pasiūlymo kaina </w:t>
      </w:r>
      <w:r w:rsidRPr="0097614D">
        <w:rPr>
          <w:rFonts w:cstheme="minorHAnsi"/>
        </w:rPr>
        <w:t>ir (ar)</w:t>
      </w:r>
      <w:r w:rsidRPr="0097614D">
        <w:rPr>
          <w:rFonts w:cstheme="minorHAnsi"/>
          <w:color w:val="000000" w:themeColor="text1"/>
        </w:rPr>
        <w:t xml:space="preserve"> sąnaudos </w:t>
      </w:r>
      <w:r w:rsidRPr="0097614D">
        <w:rPr>
          <w:rFonts w:cstheme="minorHAnsi"/>
          <w:b/>
          <w:color w:val="000000" w:themeColor="text1"/>
        </w:rPr>
        <w:t>(antras vokas)</w:t>
      </w:r>
      <w:r w:rsidRPr="0097614D">
        <w:rPr>
          <w:rFonts w:cstheme="minorHAnsi"/>
          <w:color w:val="000000" w:themeColor="text1"/>
        </w:rPr>
        <w:t xml:space="preserve">. </w:t>
      </w:r>
    </w:p>
    <w:p w14:paraId="22D014DA" w14:textId="77777777" w:rsidR="00A40857" w:rsidRPr="0097614D" w:rsidRDefault="00A40857" w:rsidP="00A40857">
      <w:pPr>
        <w:pStyle w:val="Sraopastraipa"/>
        <w:numPr>
          <w:ilvl w:val="2"/>
          <w:numId w:val="65"/>
        </w:numPr>
        <w:spacing w:after="0" w:line="240" w:lineRule="auto"/>
        <w:ind w:left="0" w:firstLine="709"/>
        <w:jc w:val="both"/>
        <w:rPr>
          <w:rFonts w:cstheme="minorHAnsi"/>
          <w:color w:val="000000" w:themeColor="text1"/>
        </w:rPr>
      </w:pPr>
      <w:r w:rsidRPr="0097614D">
        <w:rPr>
          <w:rFonts w:cstheme="minorHAnsi"/>
          <w:b/>
        </w:rPr>
        <w:t xml:space="preserve">iki susipažinimo su pasiūlymų dalimis, kuriuose nurodyta kaina ir (ar) sąnaudos, procedūros (posėdžio) pradžios (apie kurios laiką perkančioji organizacija, įvertinusi pasiūlymų techninę dalį, informuos </w:t>
      </w:r>
      <w:r>
        <w:rPr>
          <w:rFonts w:cstheme="minorHAnsi"/>
          <w:b/>
        </w:rPr>
        <w:t xml:space="preserve">paslaugų </w:t>
      </w:r>
      <w:r w:rsidRPr="0097614D">
        <w:rPr>
          <w:rFonts w:cstheme="minorHAnsi"/>
          <w:b/>
        </w:rPr>
        <w:t>te</w:t>
      </w:r>
      <w:r>
        <w:rPr>
          <w:rFonts w:cstheme="minorHAnsi"/>
          <w:b/>
        </w:rPr>
        <w:t>i</w:t>
      </w:r>
      <w:r w:rsidRPr="0097614D">
        <w:rPr>
          <w:rFonts w:cstheme="minorHAnsi"/>
          <w:b/>
        </w:rPr>
        <w:t xml:space="preserve">kėjus), </w:t>
      </w:r>
      <w:r w:rsidRPr="0097614D">
        <w:rPr>
          <w:rFonts w:cstheme="minorHAnsi"/>
          <w:b/>
          <w:color w:val="000000" w:themeColor="text1"/>
        </w:rPr>
        <w:t>CVP IS susirašinėjimo priemonėmis</w:t>
      </w:r>
      <w:r w:rsidRPr="0097614D">
        <w:rPr>
          <w:rFonts w:cstheme="minorHAnsi"/>
          <w:color w:val="000000" w:themeColor="text1"/>
        </w:rPr>
        <w:t xml:space="preserve"> pateikti slaptažodį, su kuriuo perkančioji organizacija galės iššifruoti pateiktą dokumentą, kuriame nurodyta pasiūlymo kaina. </w:t>
      </w:r>
      <w:r w:rsidRPr="0097614D">
        <w:rPr>
          <w:rFonts w:eastAsia="Times New Roman" w:cstheme="minorHAnsi"/>
          <w:color w:val="000000"/>
        </w:rPr>
        <w:t xml:space="preserve">Iškilus CVP IS techninėms problemoms, kai </w:t>
      </w:r>
      <w:r>
        <w:rPr>
          <w:rFonts w:eastAsia="Times New Roman" w:cstheme="minorHAnsi"/>
          <w:color w:val="000000"/>
        </w:rPr>
        <w:t xml:space="preserve">paslaugų </w:t>
      </w:r>
      <w:r w:rsidRPr="0097614D">
        <w:rPr>
          <w:rFonts w:eastAsia="Times New Roman" w:cstheme="minorHAnsi"/>
          <w:color w:val="000000"/>
        </w:rPr>
        <w:lastRenderedPageBreak/>
        <w:t>te</w:t>
      </w:r>
      <w:r>
        <w:rPr>
          <w:rFonts w:eastAsia="Times New Roman" w:cstheme="minorHAnsi"/>
          <w:color w:val="000000"/>
        </w:rPr>
        <w:t>i</w:t>
      </w:r>
      <w:r w:rsidRPr="0097614D">
        <w:rPr>
          <w:rFonts w:eastAsia="Times New Roman" w:cstheme="minorHAnsi"/>
          <w:color w:val="000000"/>
        </w:rPr>
        <w:t>kėjas neturi galimybės pateikti slaptažodžio CVP IS susirašinėjimo priemon</w:t>
      </w:r>
      <w:r>
        <w:rPr>
          <w:rFonts w:eastAsia="Times New Roman" w:cstheme="minorHAnsi"/>
          <w:color w:val="000000"/>
        </w:rPr>
        <w:t>ėmis</w:t>
      </w:r>
      <w:r w:rsidRPr="0097614D">
        <w:rPr>
          <w:rFonts w:eastAsia="Times New Roman" w:cstheme="minorHAnsi"/>
          <w:color w:val="000000"/>
        </w:rPr>
        <w:t xml:space="preserve">, </w:t>
      </w:r>
      <w:r>
        <w:rPr>
          <w:rFonts w:eastAsia="Times New Roman" w:cstheme="minorHAnsi"/>
          <w:color w:val="000000"/>
        </w:rPr>
        <w:t xml:space="preserve">paslaugų </w:t>
      </w:r>
      <w:r w:rsidRPr="0097614D">
        <w:rPr>
          <w:rFonts w:eastAsia="Times New Roman" w:cstheme="minorHAnsi"/>
          <w:color w:val="000000"/>
        </w:rPr>
        <w:t>te</w:t>
      </w:r>
      <w:r>
        <w:rPr>
          <w:rFonts w:eastAsia="Times New Roman" w:cstheme="minorHAnsi"/>
          <w:color w:val="000000"/>
        </w:rPr>
        <w:t>i</w:t>
      </w:r>
      <w:r w:rsidRPr="0097614D">
        <w:rPr>
          <w:rFonts w:eastAsia="Times New Roman" w:cstheme="minorHAnsi"/>
          <w:color w:val="000000"/>
        </w:rPr>
        <w:t xml:space="preserve">kėjas turi teisę slaptažodį pateikti kitomis priemonėmis pasirinktinai: perkančiosios organizacijos oficialiu elektroniniu paštu, faksu arba raštu. Tokiu atveju </w:t>
      </w:r>
      <w:r>
        <w:rPr>
          <w:rFonts w:eastAsia="Times New Roman" w:cstheme="minorHAnsi"/>
          <w:color w:val="000000"/>
        </w:rPr>
        <w:t xml:space="preserve">paslaugų </w:t>
      </w:r>
      <w:r w:rsidRPr="0097614D">
        <w:rPr>
          <w:rFonts w:eastAsia="Times New Roman" w:cstheme="minorHAnsi"/>
          <w:color w:val="000000"/>
        </w:rPr>
        <w:t>te</w:t>
      </w:r>
      <w:r>
        <w:rPr>
          <w:rFonts w:eastAsia="Times New Roman" w:cstheme="minorHAnsi"/>
          <w:color w:val="000000"/>
        </w:rPr>
        <w:t>i</w:t>
      </w:r>
      <w:r w:rsidRPr="0097614D">
        <w:rPr>
          <w:rFonts w:eastAsia="Times New Roman" w:cstheme="minorHAnsi"/>
          <w:color w:val="000000"/>
        </w:rPr>
        <w:t>kėjas turėtų būti aktyvus ir įsitikinti, kad pateiktas slaptažodis laiku pasiekė adresatą (pavyzdžiui, susisiekęs su perkančiąja organizacija oficialiu jos telefonu ir (arba) kitais būdais).</w:t>
      </w:r>
    </w:p>
    <w:p w14:paraId="320B5FE5" w14:textId="23BCBD46" w:rsidR="009160C8" w:rsidRPr="009160C8" w:rsidRDefault="00A40857" w:rsidP="00C24983">
      <w:pPr>
        <w:pStyle w:val="Sraopastraipa"/>
        <w:numPr>
          <w:ilvl w:val="1"/>
          <w:numId w:val="74"/>
        </w:numPr>
        <w:spacing w:after="0" w:line="240" w:lineRule="auto"/>
        <w:ind w:left="0" w:firstLine="709"/>
        <w:jc w:val="both"/>
        <w:rPr>
          <w:rFonts w:cstheme="minorHAnsi"/>
        </w:rPr>
      </w:pPr>
      <w:r w:rsidRPr="00093A56">
        <w:rPr>
          <w:rFonts w:eastAsia="Times New Roman" w:cstheme="minorHAnsi"/>
          <w:color w:val="000000"/>
        </w:rPr>
        <w:t>Kai pasiūlymas pateikiamas dvejuose vokuose, i</w:t>
      </w:r>
      <w:r w:rsidRPr="00093A56">
        <w:rPr>
          <w:rFonts w:cstheme="minorHAnsi"/>
        </w:rPr>
        <w:t xml:space="preserve">ki susipažinimo su pasiūlymų dalimis, kuriuose nurodyta kaina ir (ar) sąnaudos (antro voko), atidarymo </w:t>
      </w:r>
      <w:r w:rsidRPr="00093A56">
        <w:rPr>
          <w:rFonts w:eastAsia="Times New Roman" w:cstheme="minorHAnsi"/>
          <w:color w:val="000000"/>
        </w:rPr>
        <w:t xml:space="preserve">procedūros (posėdžio) pradžios </w:t>
      </w:r>
      <w:r>
        <w:rPr>
          <w:rFonts w:eastAsia="Times New Roman" w:cstheme="minorHAnsi"/>
          <w:color w:val="000000"/>
        </w:rPr>
        <w:t xml:space="preserve">paslaugų </w:t>
      </w:r>
      <w:r w:rsidRPr="00093A56">
        <w:rPr>
          <w:rFonts w:eastAsia="Times New Roman" w:cstheme="minorHAnsi"/>
          <w:color w:val="000000"/>
        </w:rPr>
        <w:t>te</w:t>
      </w:r>
      <w:r>
        <w:rPr>
          <w:rFonts w:eastAsia="Times New Roman" w:cstheme="minorHAnsi"/>
          <w:color w:val="000000"/>
        </w:rPr>
        <w:t>i</w:t>
      </w:r>
      <w:r w:rsidRPr="00093A56">
        <w:rPr>
          <w:rFonts w:eastAsia="Times New Roman" w:cstheme="minorHAnsi"/>
          <w:color w:val="000000"/>
        </w:rPr>
        <w:t xml:space="preserve">kėjui nepateikus (dėl jo paties kaltės) slaptažodžio arba pateikus neteisingą slaptažodį, kuriuo naudodamasi perkančioji organizacija negalėjo iššifruoti antrame voke pateiktos informacijos, </w:t>
      </w:r>
      <w:r>
        <w:rPr>
          <w:rFonts w:eastAsia="Times New Roman" w:cstheme="minorHAnsi"/>
          <w:color w:val="000000"/>
        </w:rPr>
        <w:t xml:space="preserve">paslaugų </w:t>
      </w:r>
      <w:r w:rsidRPr="00093A56">
        <w:rPr>
          <w:rFonts w:eastAsia="Times New Roman" w:cstheme="minorHAnsi"/>
          <w:color w:val="000000"/>
        </w:rPr>
        <w:t>te</w:t>
      </w:r>
      <w:r>
        <w:rPr>
          <w:rFonts w:eastAsia="Times New Roman" w:cstheme="minorHAnsi"/>
          <w:color w:val="000000"/>
        </w:rPr>
        <w:t>i</w:t>
      </w:r>
      <w:r w:rsidRPr="00093A56">
        <w:rPr>
          <w:rFonts w:eastAsia="Times New Roman" w:cstheme="minorHAnsi"/>
          <w:color w:val="000000"/>
        </w:rPr>
        <w:t xml:space="preserve">kėjo pasiūlymas atmetamas kaip </w:t>
      </w:r>
      <w:r w:rsidRPr="00093A56">
        <w:rPr>
          <w:rFonts w:cstheme="minorHAnsi"/>
        </w:rPr>
        <w:t>neatitinkantis pirkimo dokumentuose nustatytų reikalavimų (</w:t>
      </w:r>
      <w:r>
        <w:rPr>
          <w:rFonts w:cstheme="minorHAnsi"/>
        </w:rPr>
        <w:t xml:space="preserve">paslaugų </w:t>
      </w:r>
      <w:r w:rsidRPr="00093A56">
        <w:rPr>
          <w:rFonts w:cstheme="minorHAnsi"/>
        </w:rPr>
        <w:t>te</w:t>
      </w:r>
      <w:r>
        <w:rPr>
          <w:rFonts w:cstheme="minorHAnsi"/>
        </w:rPr>
        <w:t>i</w:t>
      </w:r>
      <w:r w:rsidRPr="00093A56">
        <w:rPr>
          <w:rFonts w:cstheme="minorHAnsi"/>
        </w:rPr>
        <w:t>kėjas nepateikė pasiūlymo kainos ir (ar) sąnaudų)</w:t>
      </w:r>
    </w:p>
    <w:p w14:paraId="39CC42F2" w14:textId="179232F5" w:rsidR="003D3124" w:rsidRPr="00471E3D" w:rsidRDefault="003D3124" w:rsidP="008741EC">
      <w:pPr>
        <w:pStyle w:val="Antrat1"/>
        <w:numPr>
          <w:ilvl w:val="0"/>
          <w:numId w:val="66"/>
        </w:numPr>
        <w:tabs>
          <w:tab w:val="left" w:pos="567"/>
        </w:tabs>
        <w:autoSpaceDE w:val="0"/>
        <w:autoSpaceDN w:val="0"/>
        <w:adjustRightInd w:val="0"/>
        <w:spacing w:line="20" w:lineRule="atLeast"/>
        <w:contextualSpacing/>
        <w:rPr>
          <w:rFonts w:asciiTheme="minorHAnsi" w:hAnsiTheme="minorHAnsi" w:cstheme="minorHAnsi"/>
          <w:color w:val="auto"/>
        </w:rPr>
      </w:pPr>
      <w:bookmarkStart w:id="92" w:name="_Ref38971193"/>
      <w:bookmarkStart w:id="93" w:name="_Ref38971207"/>
      <w:bookmarkStart w:id="94" w:name="_Toc48053176"/>
      <w:bookmarkStart w:id="95" w:name="_Toc134002294"/>
      <w:bookmarkStart w:id="96" w:name="_Hlk91497725"/>
      <w:r w:rsidRPr="00471E3D">
        <w:rPr>
          <w:rFonts w:asciiTheme="minorHAnsi" w:hAnsiTheme="minorHAnsi" w:cstheme="minorHAnsi"/>
          <w:color w:val="auto"/>
        </w:rPr>
        <w:t>Susipažinimas su pasiūlymais</w:t>
      </w:r>
      <w:bookmarkEnd w:id="92"/>
      <w:bookmarkEnd w:id="93"/>
      <w:bookmarkEnd w:id="94"/>
      <w:bookmarkEnd w:id="95"/>
    </w:p>
    <w:p w14:paraId="4B9012E8" w14:textId="77777777" w:rsidR="00782A36" w:rsidRPr="00463532" w:rsidRDefault="00782A36" w:rsidP="00782A36">
      <w:pPr>
        <w:pStyle w:val="Sraopastraipa"/>
        <w:numPr>
          <w:ilvl w:val="1"/>
          <w:numId w:val="66"/>
        </w:numPr>
        <w:autoSpaceDE w:val="0"/>
        <w:autoSpaceDN w:val="0"/>
        <w:adjustRightInd w:val="0"/>
        <w:spacing w:after="0" w:line="20" w:lineRule="atLeast"/>
        <w:ind w:left="0" w:firstLine="709"/>
        <w:jc w:val="both"/>
        <w:rPr>
          <w:rFonts w:cstheme="minorHAnsi"/>
          <w:bCs/>
        </w:rPr>
      </w:pPr>
      <w:bookmarkStart w:id="97" w:name="_Ref39756072"/>
      <w:bookmarkEnd w:id="96"/>
      <w:r w:rsidRPr="00463532">
        <w:rPr>
          <w:rFonts w:cstheme="minorHAnsi"/>
          <w:color w:val="000000" w:themeColor="text1"/>
        </w:rPr>
        <w:t xml:space="preserve">Jeigu perkančioji organizacija pasiūlymus vertins pagal kainą </w:t>
      </w:r>
      <w:r>
        <w:rPr>
          <w:rFonts w:cstheme="minorHAnsi"/>
          <w:color w:val="000000" w:themeColor="text1"/>
        </w:rPr>
        <w:t xml:space="preserve">arba sąnaudas </w:t>
      </w:r>
      <w:r w:rsidRPr="00463532">
        <w:rPr>
          <w:rFonts w:cstheme="minorHAnsi"/>
          <w:color w:val="000000" w:themeColor="text1"/>
        </w:rPr>
        <w:t xml:space="preserve">arba kainos ar sąnaudų ir kokybės santykį ir jos pasirinktos vertinti </w:t>
      </w:r>
      <w:r>
        <w:rPr>
          <w:rFonts w:cstheme="minorHAnsi"/>
          <w:color w:val="000000" w:themeColor="text1"/>
        </w:rPr>
        <w:t>p</w:t>
      </w:r>
      <w:r w:rsidRPr="00463532">
        <w:rPr>
          <w:rFonts w:cstheme="minorHAnsi"/>
          <w:color w:val="000000" w:themeColor="text1"/>
        </w:rPr>
        <w:t>asiūlymo techninės charakteristikos yra kiekybiškai įvertinamos (</w:t>
      </w:r>
      <w:r w:rsidRPr="0005379F">
        <w:rPr>
          <w:rFonts w:cstheme="minorHAnsi"/>
          <w:b/>
          <w:bCs/>
          <w:color w:val="000000" w:themeColor="text1"/>
        </w:rPr>
        <w:t>pa</w:t>
      </w:r>
      <w:r w:rsidRPr="00463532">
        <w:rPr>
          <w:rFonts w:cstheme="minorHAnsi"/>
          <w:b/>
          <w:bCs/>
          <w:color w:val="000000" w:themeColor="text1"/>
        </w:rPr>
        <w:t>siūlymą reikalaujama pateikti 1 voke</w:t>
      </w:r>
      <w:r w:rsidRPr="00463532">
        <w:rPr>
          <w:rFonts w:cstheme="minorHAnsi"/>
          <w:color w:val="000000" w:themeColor="text1"/>
        </w:rPr>
        <w:t xml:space="preserve">), </w:t>
      </w:r>
      <w:r w:rsidRPr="00463532">
        <w:rPr>
          <w:rFonts w:eastAsia="Times New Roman" w:cstheme="minorHAnsi"/>
        </w:rPr>
        <w:t xml:space="preserve">pradinis susipažinimas su CVP IS priemonėmis gautais pasiūlymais pradedamas </w:t>
      </w:r>
      <w:r>
        <w:rPr>
          <w:rFonts w:eastAsia="Times New Roman" w:cstheme="minorHAnsi"/>
        </w:rPr>
        <w:t xml:space="preserve">specialiosiose </w:t>
      </w:r>
      <w:r>
        <w:rPr>
          <w:rFonts w:cstheme="minorHAnsi"/>
        </w:rPr>
        <w:t>p</w:t>
      </w:r>
      <w:r w:rsidRPr="00463532">
        <w:rPr>
          <w:rFonts w:cstheme="minorHAnsi"/>
        </w:rPr>
        <w:t>irkimo sąlyg</w:t>
      </w:r>
      <w:r>
        <w:rPr>
          <w:rFonts w:cstheme="minorHAnsi"/>
        </w:rPr>
        <w:t xml:space="preserve">ose </w:t>
      </w:r>
      <w:r w:rsidRPr="00463532">
        <w:rPr>
          <w:rFonts w:cstheme="minorHAnsi"/>
        </w:rPr>
        <w:t>nustatytą dieną.</w:t>
      </w:r>
    </w:p>
    <w:p w14:paraId="71322126" w14:textId="77777777" w:rsidR="00782A36" w:rsidRPr="00463532" w:rsidRDefault="00782A36" w:rsidP="00782A36">
      <w:pPr>
        <w:pStyle w:val="Sraopastraipa"/>
        <w:numPr>
          <w:ilvl w:val="1"/>
          <w:numId w:val="66"/>
        </w:numPr>
        <w:autoSpaceDE w:val="0"/>
        <w:autoSpaceDN w:val="0"/>
        <w:adjustRightInd w:val="0"/>
        <w:spacing w:after="0" w:line="20" w:lineRule="atLeast"/>
        <w:ind w:left="0" w:firstLine="709"/>
        <w:jc w:val="both"/>
        <w:rPr>
          <w:rFonts w:cstheme="minorHAnsi"/>
          <w:bCs/>
        </w:rPr>
      </w:pPr>
      <w:r w:rsidRPr="00463532">
        <w:rPr>
          <w:rFonts w:cstheme="minorHAnsi"/>
        </w:rPr>
        <w:t xml:space="preserve">Jeigu perkančioji organizacija </w:t>
      </w:r>
      <w:r>
        <w:rPr>
          <w:rFonts w:cstheme="minorHAnsi"/>
        </w:rPr>
        <w:t>p</w:t>
      </w:r>
      <w:r w:rsidRPr="00463532">
        <w:rPr>
          <w:rFonts w:cstheme="minorHAnsi"/>
        </w:rPr>
        <w:t>asiūlymus vertins pagal kainos ar sąnaudų ir kokybės santykį ir jos pasirinktos vertinti pasiūlymo techninės charakteristikos nėra kiekybiškai įvertinamos (</w:t>
      </w:r>
      <w:r w:rsidRPr="00463532">
        <w:rPr>
          <w:rFonts w:cstheme="minorHAnsi"/>
          <w:b/>
          <w:bCs/>
        </w:rPr>
        <w:t>pasiūlymą reikalaujama pateikti 2 vokuose</w:t>
      </w:r>
      <w:r w:rsidRPr="00463532">
        <w:rPr>
          <w:rFonts w:cstheme="minorHAnsi"/>
        </w:rPr>
        <w:t>), su kiekviena pasiūlymo dalimi susipažįstama atskirai:</w:t>
      </w:r>
    </w:p>
    <w:p w14:paraId="2B2EAAF6" w14:textId="77777777" w:rsidR="00782A36" w:rsidRPr="002F4BEF" w:rsidRDefault="00782A36" w:rsidP="00782A36">
      <w:pPr>
        <w:pStyle w:val="Sraopastraipa"/>
        <w:numPr>
          <w:ilvl w:val="2"/>
          <w:numId w:val="66"/>
        </w:numPr>
        <w:autoSpaceDE w:val="0"/>
        <w:autoSpaceDN w:val="0"/>
        <w:adjustRightInd w:val="0"/>
        <w:spacing w:after="120" w:line="20" w:lineRule="atLeast"/>
        <w:ind w:left="0" w:firstLine="709"/>
        <w:jc w:val="both"/>
        <w:rPr>
          <w:rFonts w:cstheme="minorHAnsi"/>
        </w:rPr>
      </w:pPr>
      <w:r>
        <w:rPr>
          <w:rFonts w:eastAsia="Calibri" w:cstheme="minorHAnsi"/>
        </w:rPr>
        <w:t>p</w:t>
      </w:r>
      <w:r w:rsidRPr="002F4BEF">
        <w:rPr>
          <w:rFonts w:eastAsia="Calibri" w:cstheme="minorHAnsi"/>
        </w:rPr>
        <w:t xml:space="preserve">radinis susipažinimas su pirma pasiūlymo dalimi, kurioje pateikti techniniai pasiūlymo duomenys, kita pagal pirkimo sąlygas reikalaujama informacija ir dokumentai, išskyrus pasiūlymo </w:t>
      </w:r>
      <w:r w:rsidRPr="002F4BEF">
        <w:rPr>
          <w:rFonts w:cstheme="minorHAnsi"/>
          <w:iCs/>
        </w:rPr>
        <w:t xml:space="preserve">kainą </w:t>
      </w:r>
      <w:r w:rsidRPr="002F4BEF">
        <w:rPr>
          <w:rFonts w:cstheme="minorHAnsi"/>
        </w:rPr>
        <w:t xml:space="preserve">ir (ar) </w:t>
      </w:r>
      <w:r w:rsidRPr="002F4BEF">
        <w:rPr>
          <w:rFonts w:cstheme="minorHAnsi"/>
          <w:iCs/>
        </w:rPr>
        <w:t>sąnaudas</w:t>
      </w:r>
      <w:r w:rsidRPr="002F4BEF">
        <w:rPr>
          <w:rFonts w:eastAsia="Calibri" w:cstheme="minorHAnsi"/>
        </w:rPr>
        <w:t xml:space="preserve">, vyks </w:t>
      </w:r>
      <w:r>
        <w:rPr>
          <w:rFonts w:eastAsia="Calibri" w:cstheme="minorHAnsi"/>
        </w:rPr>
        <w:t>specialiosiose p</w:t>
      </w:r>
      <w:r w:rsidRPr="00463532">
        <w:rPr>
          <w:rFonts w:cstheme="minorHAnsi"/>
        </w:rPr>
        <w:t xml:space="preserve">irkimo </w:t>
      </w:r>
      <w:r>
        <w:rPr>
          <w:rFonts w:cstheme="minorHAnsi"/>
        </w:rPr>
        <w:t xml:space="preserve">sąlygose </w:t>
      </w:r>
      <w:r w:rsidRPr="00463532">
        <w:rPr>
          <w:rFonts w:cstheme="minorHAnsi"/>
        </w:rPr>
        <w:t>nustatytą dieną</w:t>
      </w:r>
      <w:r>
        <w:rPr>
          <w:rFonts w:cstheme="minorHAnsi"/>
        </w:rPr>
        <w:t>;</w:t>
      </w:r>
    </w:p>
    <w:p w14:paraId="38617875" w14:textId="77777777" w:rsidR="00782A36" w:rsidRPr="002F4BEF" w:rsidRDefault="00782A36" w:rsidP="00782A36">
      <w:pPr>
        <w:pStyle w:val="Sraopastraipa"/>
        <w:numPr>
          <w:ilvl w:val="2"/>
          <w:numId w:val="66"/>
        </w:numPr>
        <w:autoSpaceDE w:val="0"/>
        <w:autoSpaceDN w:val="0"/>
        <w:adjustRightInd w:val="0"/>
        <w:spacing w:after="0" w:line="20" w:lineRule="atLeast"/>
        <w:ind w:left="0" w:firstLine="709"/>
        <w:jc w:val="both"/>
      </w:pPr>
      <w:r>
        <w:t>s</w:t>
      </w:r>
      <w:r w:rsidRPr="2E4BCC36">
        <w:t xml:space="preserve">usipažinimas su antrąja pasiūlymo dalimi, kurioje nurodytos kainos ir (ar) sąnaudos, įvyks tik tada, kai perkančioji organizacija patikrins, ar pateiktų pasiūlymų techniniai duomenys ir </w:t>
      </w:r>
      <w:r>
        <w:t xml:space="preserve">paslaugų </w:t>
      </w:r>
      <w:r w:rsidRPr="2E4BCC36">
        <w:t>te</w:t>
      </w:r>
      <w:r>
        <w:t>i</w:t>
      </w:r>
      <w:r w:rsidRPr="2E4BCC36">
        <w:t xml:space="preserve">kėjai atitinka </w:t>
      </w:r>
      <w:r>
        <w:t>p</w:t>
      </w:r>
      <w:r w:rsidRPr="2E4BCC36">
        <w:t xml:space="preserve">irkimo sąlygose keliamus reikalavimus, ir pagal </w:t>
      </w:r>
      <w:r>
        <w:t>p</w:t>
      </w:r>
      <w:r w:rsidRPr="2E4BCC36">
        <w:t xml:space="preserve">irkimo sąlygose nustatytus reikalavimus įvertins pasiūlymų techninius duomenis. Apie šio patikrinimo ir vertinimo rezultatus perkančioji organizacija CVP IS priemonėmis praneš visiems </w:t>
      </w:r>
      <w:r>
        <w:t xml:space="preserve">paslaugų </w:t>
      </w:r>
      <w:r w:rsidRPr="2E4BCC36">
        <w:t>te</w:t>
      </w:r>
      <w:r>
        <w:t>i</w:t>
      </w:r>
      <w:r w:rsidRPr="2E4BCC36">
        <w:t xml:space="preserve">kėjams ir informuos apie susipažinimo su finansiniu pasiūlymu datą ir laiką. </w:t>
      </w:r>
      <w:bookmarkStart w:id="98" w:name="_Ref39756110"/>
      <w:r w:rsidRPr="2E4BCC36">
        <w:t xml:space="preserve">Jeigu perkančioji organizacija, patikrinusi ir įvertinusi pirmąją pasiūlymo dalį, atmeta pasiūlymą, su likusia pasiūlymo dalimi nėra susipažįstama ir ji saugoma kartu su kitais </w:t>
      </w:r>
      <w:r>
        <w:t xml:space="preserve">paslaugų </w:t>
      </w:r>
      <w:r w:rsidRPr="2E4BCC36">
        <w:t>te</w:t>
      </w:r>
      <w:r>
        <w:t>i</w:t>
      </w:r>
      <w:r w:rsidRPr="2E4BCC36">
        <w:t>kėjo pateiktais dokumentais VPĮ 97 straipsnyje nustatyta tvarka.</w:t>
      </w:r>
      <w:bookmarkEnd w:id="98"/>
    </w:p>
    <w:p w14:paraId="0E56F939" w14:textId="77777777" w:rsidR="00782A36" w:rsidRPr="0010507E" w:rsidRDefault="00782A36" w:rsidP="00782A36">
      <w:pPr>
        <w:pStyle w:val="Sraopastraipa"/>
        <w:numPr>
          <w:ilvl w:val="1"/>
          <w:numId w:val="66"/>
        </w:numPr>
        <w:autoSpaceDE w:val="0"/>
        <w:autoSpaceDN w:val="0"/>
        <w:adjustRightInd w:val="0"/>
        <w:spacing w:after="0" w:line="20" w:lineRule="atLeast"/>
        <w:ind w:left="0" w:firstLine="709"/>
        <w:jc w:val="both"/>
        <w:rPr>
          <w:rFonts w:cstheme="minorHAnsi"/>
          <w:bCs/>
        </w:rPr>
      </w:pPr>
      <w:r>
        <w:rPr>
          <w:rFonts w:cstheme="minorHAnsi"/>
          <w:color w:val="000000"/>
          <w:shd w:val="clear" w:color="auto" w:fill="FFFFFF"/>
        </w:rPr>
        <w:t>Paslaugų tei</w:t>
      </w:r>
      <w:r w:rsidRPr="0010507E">
        <w:rPr>
          <w:rFonts w:cstheme="minorHAnsi"/>
          <w:color w:val="000000"/>
          <w:shd w:val="clear" w:color="auto" w:fill="FFFFFF"/>
        </w:rPr>
        <w:t>kėjai</w:t>
      </w:r>
      <w:r>
        <w:rPr>
          <w:rFonts w:cstheme="minorHAnsi"/>
          <w:color w:val="000000"/>
          <w:shd w:val="clear" w:color="auto" w:fill="FFFFFF"/>
        </w:rPr>
        <w:t xml:space="preserve"> ir (ar) jų įgaliotieji atstovai susipažįstant </w:t>
      </w:r>
      <w:r w:rsidRPr="0010507E">
        <w:rPr>
          <w:rFonts w:cstheme="minorHAnsi"/>
          <w:color w:val="000000"/>
          <w:shd w:val="clear" w:color="auto" w:fill="FFFFFF"/>
        </w:rPr>
        <w:t>su elektroninėmis priemonėmis pateiktais pasiūlymais</w:t>
      </w:r>
      <w:r>
        <w:rPr>
          <w:rFonts w:cstheme="minorHAnsi"/>
          <w:color w:val="000000"/>
          <w:shd w:val="clear" w:color="auto" w:fill="FFFFFF"/>
        </w:rPr>
        <w:t xml:space="preserve"> nedalyvauja</w:t>
      </w:r>
      <w:r w:rsidRPr="0010507E">
        <w:rPr>
          <w:rFonts w:cstheme="minorHAnsi"/>
          <w:color w:val="000000"/>
          <w:shd w:val="clear" w:color="auto" w:fill="FFFFFF"/>
        </w:rPr>
        <w:t>.</w:t>
      </w:r>
    </w:p>
    <w:p w14:paraId="61DC0684" w14:textId="664E6278" w:rsidR="00E25C8B" w:rsidRPr="00E25C8B" w:rsidRDefault="000F0295" w:rsidP="00E25C8B">
      <w:pPr>
        <w:pStyle w:val="Antrat1"/>
        <w:numPr>
          <w:ilvl w:val="0"/>
          <w:numId w:val="66"/>
        </w:numPr>
        <w:tabs>
          <w:tab w:val="left" w:pos="567"/>
        </w:tabs>
        <w:spacing w:line="20" w:lineRule="atLeast"/>
        <w:contextualSpacing/>
        <w:rPr>
          <w:rFonts w:asciiTheme="minorHAnsi" w:hAnsiTheme="minorHAnsi" w:cstheme="minorHAnsi"/>
          <w:color w:val="auto"/>
        </w:rPr>
      </w:pPr>
      <w:bookmarkStart w:id="99" w:name="_Ref39658218"/>
      <w:bookmarkStart w:id="100" w:name="_Ref39658226"/>
      <w:bookmarkStart w:id="101" w:name="_Ref39658248"/>
      <w:bookmarkStart w:id="102" w:name="_Ref39658251"/>
      <w:bookmarkStart w:id="103" w:name="_Toc48053177"/>
      <w:bookmarkStart w:id="104" w:name="_Toc134002295"/>
      <w:bookmarkEnd w:id="97"/>
      <w:r w:rsidRPr="00471E3D">
        <w:rPr>
          <w:rFonts w:asciiTheme="minorHAnsi" w:hAnsiTheme="minorHAnsi" w:cstheme="minorHAnsi"/>
          <w:color w:val="auto"/>
        </w:rPr>
        <w:t>Elektroninis aukcionas</w:t>
      </w:r>
      <w:bookmarkEnd w:id="99"/>
      <w:bookmarkEnd w:id="100"/>
      <w:bookmarkEnd w:id="101"/>
      <w:bookmarkEnd w:id="102"/>
      <w:bookmarkEnd w:id="103"/>
      <w:bookmarkEnd w:id="104"/>
      <w:r w:rsidR="00E25C8B">
        <w:rPr>
          <w:rFonts w:asciiTheme="minorHAnsi" w:hAnsiTheme="minorHAnsi" w:cstheme="minorHAnsi"/>
          <w:color w:val="auto"/>
        </w:rPr>
        <w:t xml:space="preserve"> </w:t>
      </w:r>
      <w:r w:rsidR="00E25C8B" w:rsidRPr="00E25C8B">
        <w:rPr>
          <w:rFonts w:asciiTheme="minorHAnsi" w:hAnsiTheme="minorHAnsi" w:cstheme="minorHAnsi"/>
          <w:color w:val="auto"/>
        </w:rPr>
        <w:t>(NETAIKOMA)</w:t>
      </w:r>
    </w:p>
    <w:p w14:paraId="37E1AF3C" w14:textId="03D949C9" w:rsidR="000F0295" w:rsidRPr="0010507E" w:rsidRDefault="00E840B8" w:rsidP="00463532">
      <w:pPr>
        <w:pStyle w:val="Sraopastraipa"/>
        <w:numPr>
          <w:ilvl w:val="1"/>
          <w:numId w:val="66"/>
        </w:numPr>
        <w:spacing w:after="0" w:line="240" w:lineRule="auto"/>
        <w:ind w:left="0" w:firstLine="567"/>
        <w:jc w:val="both"/>
        <w:rPr>
          <w:rFonts w:cstheme="minorHAnsi"/>
        </w:rPr>
      </w:pPr>
      <w:r w:rsidRPr="0010507E">
        <w:rPr>
          <w:rFonts w:cstheme="minorHAnsi"/>
        </w:rPr>
        <w:t>J</w:t>
      </w:r>
      <w:r w:rsidR="000F0295" w:rsidRPr="0010507E">
        <w:rPr>
          <w:rFonts w:cstheme="minorHAnsi"/>
        </w:rPr>
        <w:t>eigu perkančioji organizacija</w:t>
      </w:r>
      <w:r w:rsidR="00C92E1D" w:rsidRPr="0010507E">
        <w:rPr>
          <w:rFonts w:cstheme="minorHAnsi"/>
        </w:rPr>
        <w:t xml:space="preserve"> numato taikyti elektroninį aukcioną</w:t>
      </w:r>
      <w:r w:rsidR="00C90AA0">
        <w:rPr>
          <w:rFonts w:cstheme="minorHAnsi"/>
        </w:rPr>
        <w:t>,</w:t>
      </w:r>
      <w:r w:rsidR="00C92E1D" w:rsidRPr="0010507E">
        <w:rPr>
          <w:rFonts w:cstheme="minorHAnsi"/>
        </w:rPr>
        <w:t xml:space="preserve"> ji</w:t>
      </w:r>
      <w:r w:rsidR="00A847BD" w:rsidRPr="0010507E">
        <w:rPr>
          <w:rFonts w:cstheme="minorHAnsi"/>
        </w:rPr>
        <w:t xml:space="preserve"> s</w:t>
      </w:r>
      <w:r w:rsidR="000F0295" w:rsidRPr="0010507E">
        <w:rPr>
          <w:rFonts w:cstheme="minorHAnsi"/>
        </w:rPr>
        <w:t xml:space="preserve">pecialiosiose </w:t>
      </w:r>
      <w:r w:rsidR="00143590">
        <w:rPr>
          <w:rFonts w:cstheme="minorHAnsi"/>
        </w:rPr>
        <w:t xml:space="preserve">pirkimo </w:t>
      </w:r>
      <w:r w:rsidR="000F0295" w:rsidRPr="0010507E">
        <w:rPr>
          <w:rFonts w:cstheme="minorHAnsi"/>
        </w:rPr>
        <w:t>sąlygose nustato</w:t>
      </w:r>
      <w:r w:rsidR="0053390F" w:rsidRPr="0010507E">
        <w:rPr>
          <w:rFonts w:cstheme="minorHAnsi"/>
        </w:rPr>
        <w:t xml:space="preserve"> jo taikymo sąlygas ir tvarką.</w:t>
      </w:r>
    </w:p>
    <w:p w14:paraId="444AFC52" w14:textId="3D384E38" w:rsidR="00BB30D9" w:rsidRPr="003F2C97" w:rsidRDefault="00BB30D9" w:rsidP="005D0F23">
      <w:pPr>
        <w:pStyle w:val="Antrat1"/>
        <w:numPr>
          <w:ilvl w:val="0"/>
          <w:numId w:val="66"/>
        </w:numPr>
        <w:tabs>
          <w:tab w:val="left" w:pos="567"/>
        </w:tabs>
        <w:spacing w:line="20" w:lineRule="atLeast"/>
        <w:contextualSpacing/>
        <w:rPr>
          <w:rFonts w:asciiTheme="minorHAnsi" w:hAnsiTheme="minorHAnsi" w:cstheme="minorHAnsi"/>
          <w:color w:val="auto"/>
        </w:rPr>
      </w:pPr>
      <w:bookmarkStart w:id="105" w:name="_Ref39667303"/>
      <w:bookmarkStart w:id="106" w:name="_Ref39667308"/>
      <w:bookmarkStart w:id="107" w:name="_Toc48053178"/>
      <w:bookmarkStart w:id="108" w:name="_Toc134002296"/>
      <w:r w:rsidRPr="003F2C97">
        <w:rPr>
          <w:rFonts w:asciiTheme="minorHAnsi" w:hAnsiTheme="minorHAnsi" w:cstheme="minorHAnsi"/>
          <w:color w:val="auto"/>
        </w:rPr>
        <w:t>Pasiūlymų vertinimas</w:t>
      </w:r>
      <w:bookmarkEnd w:id="105"/>
      <w:bookmarkEnd w:id="106"/>
      <w:bookmarkEnd w:id="107"/>
      <w:bookmarkEnd w:id="108"/>
    </w:p>
    <w:p w14:paraId="6F19D7F0" w14:textId="5A91D734" w:rsidR="004D162B" w:rsidRPr="00112894" w:rsidRDefault="00026B2A" w:rsidP="00F6247C">
      <w:pPr>
        <w:pStyle w:val="Sraopastraipa"/>
        <w:numPr>
          <w:ilvl w:val="1"/>
          <w:numId w:val="66"/>
        </w:numPr>
        <w:spacing w:line="240" w:lineRule="auto"/>
        <w:ind w:left="0" w:firstLine="567"/>
        <w:jc w:val="both"/>
      </w:pPr>
      <w:r w:rsidRPr="00112894">
        <w:t xml:space="preserve">Perkančioji organizacija pasiūlymus vertina </w:t>
      </w:r>
      <w:r w:rsidR="00DA5328" w:rsidRPr="00112894">
        <w:t xml:space="preserve">ir pasiūlymų eilę sudaro </w:t>
      </w:r>
      <w:r w:rsidR="002B0301" w:rsidRPr="00112894">
        <w:t xml:space="preserve">pagal kriterijus </w:t>
      </w:r>
      <w:r w:rsidR="00586AB5" w:rsidRPr="00112894">
        <w:t xml:space="preserve">ir tvarką, </w:t>
      </w:r>
      <w:r w:rsidR="00CE4A4B" w:rsidRPr="00112894">
        <w:t xml:space="preserve">nurodytą </w:t>
      </w:r>
      <w:r w:rsidR="00A847BD" w:rsidRPr="00112894">
        <w:t>p</w:t>
      </w:r>
      <w:r w:rsidR="00CE4A4B" w:rsidRPr="00112894">
        <w:t>irkimo sąlygose.</w:t>
      </w:r>
    </w:p>
    <w:p w14:paraId="18E120CB" w14:textId="329A0CA6" w:rsidR="008B5AAC" w:rsidRPr="00112894" w:rsidRDefault="008B5AAC" w:rsidP="005D0F23">
      <w:pPr>
        <w:pStyle w:val="Sraopastraipa"/>
        <w:numPr>
          <w:ilvl w:val="1"/>
          <w:numId w:val="66"/>
        </w:numPr>
        <w:spacing w:line="240" w:lineRule="auto"/>
        <w:ind w:left="0" w:firstLine="567"/>
        <w:jc w:val="both"/>
      </w:pPr>
      <w:r w:rsidRPr="00112894">
        <w:t xml:space="preserve">Pasiūlymus vertins Komisija. Pasiūlymų techniniams duomenims įvertinti gali būti pasitelkti ekspertai (vertinamo objekto žinovai). Pasiūlymai bus vertinami </w:t>
      </w:r>
      <w:bookmarkStart w:id="109" w:name="_Hlk505013401"/>
      <w:r w:rsidR="00C406E5">
        <w:t xml:space="preserve">paslaugų </w:t>
      </w:r>
      <w:r w:rsidRPr="00112894">
        <w:t>te</w:t>
      </w:r>
      <w:r w:rsidR="00C406E5">
        <w:t>i</w:t>
      </w:r>
      <w:r w:rsidRPr="00112894">
        <w:t xml:space="preserve">kėjams ir (ar) jų įgaliotiesiems atstovams </w:t>
      </w:r>
      <w:bookmarkEnd w:id="109"/>
      <w:r w:rsidRPr="00112894">
        <w:t>nedalyvaujant.</w:t>
      </w:r>
    </w:p>
    <w:p w14:paraId="0FB3D64E" w14:textId="458D1621" w:rsidR="008B5AAC" w:rsidRPr="00112894" w:rsidRDefault="008B5AAC" w:rsidP="005D0F23">
      <w:pPr>
        <w:pStyle w:val="Sraopastraipa"/>
        <w:numPr>
          <w:ilvl w:val="1"/>
          <w:numId w:val="66"/>
        </w:numPr>
        <w:tabs>
          <w:tab w:val="left" w:pos="1418"/>
        </w:tabs>
        <w:spacing w:line="240" w:lineRule="auto"/>
        <w:ind w:left="426" w:firstLine="137"/>
        <w:jc w:val="both"/>
      </w:pPr>
      <w:r w:rsidRPr="00112894">
        <w:t>Atlikusi pradinį susipažinimą su pasiūlymais, perkančioji organizacija:</w:t>
      </w:r>
    </w:p>
    <w:p w14:paraId="0131178D" w14:textId="5219E4B2" w:rsidR="008B5AAC" w:rsidRPr="00C51530" w:rsidRDefault="002003D2" w:rsidP="005D0F23">
      <w:pPr>
        <w:pStyle w:val="Sraopastraipa"/>
        <w:numPr>
          <w:ilvl w:val="2"/>
          <w:numId w:val="66"/>
        </w:numPr>
        <w:spacing w:after="0" w:line="240" w:lineRule="auto"/>
        <w:ind w:left="0" w:firstLine="567"/>
        <w:jc w:val="both"/>
        <w:rPr>
          <w:rFonts w:cstheme="minorHAnsi"/>
        </w:rPr>
      </w:pPr>
      <w:r w:rsidRPr="00C51530">
        <w:rPr>
          <w:rFonts w:cstheme="minorHAnsi"/>
        </w:rPr>
        <w:t>į</w:t>
      </w:r>
      <w:r w:rsidR="008B5AAC" w:rsidRPr="00C51530">
        <w:rPr>
          <w:rFonts w:cstheme="minorHAnsi"/>
        </w:rPr>
        <w:t>vertina</w:t>
      </w:r>
      <w:r w:rsidR="00A847BD" w:rsidRPr="00C51530">
        <w:rPr>
          <w:rFonts w:cstheme="minorHAnsi"/>
        </w:rPr>
        <w:t>,</w:t>
      </w:r>
      <w:r w:rsidR="008B5AAC" w:rsidRPr="00C51530">
        <w:rPr>
          <w:rFonts w:cstheme="minorHAnsi"/>
        </w:rPr>
        <w:t xml:space="preserve"> ar pasiūlyma</w:t>
      </w:r>
      <w:r w:rsidR="00A847BD" w:rsidRPr="00C51530">
        <w:rPr>
          <w:rFonts w:cstheme="minorHAnsi"/>
        </w:rPr>
        <w:t>i</w:t>
      </w:r>
      <w:r w:rsidR="008B5AAC" w:rsidRPr="00C51530">
        <w:rPr>
          <w:rFonts w:cstheme="minorHAnsi"/>
        </w:rPr>
        <w:t xml:space="preserve"> atitinka pirkimo dokumentuose nustatytus, su pirkimo objektu nesusijusius, reikalavimus, įskaitant nuostatas dėl alternatyvių pasiūlymų teikimo;</w:t>
      </w:r>
    </w:p>
    <w:p w14:paraId="51DFFE2A" w14:textId="5F714157" w:rsidR="008B5AAC" w:rsidRPr="00C51530" w:rsidRDefault="00A6417E" w:rsidP="005D0F23">
      <w:pPr>
        <w:pStyle w:val="Sraopastraipa"/>
        <w:numPr>
          <w:ilvl w:val="2"/>
          <w:numId w:val="66"/>
        </w:numPr>
        <w:shd w:val="clear" w:color="auto" w:fill="FFFFFF"/>
        <w:spacing w:after="0" w:line="240" w:lineRule="auto"/>
        <w:ind w:left="0" w:firstLine="567"/>
        <w:jc w:val="both"/>
        <w:rPr>
          <w:rFonts w:eastAsia="Times New Roman" w:cstheme="minorHAnsi"/>
        </w:rPr>
      </w:pPr>
      <w:r w:rsidRPr="00C51530">
        <w:rPr>
          <w:rFonts w:eastAsia="Times New Roman" w:cstheme="minorHAnsi"/>
          <w:color w:val="000000"/>
        </w:rPr>
        <w:t xml:space="preserve">jei perkančioji organizacija nustato </w:t>
      </w:r>
      <w:r w:rsidR="00C406E5" w:rsidRPr="00C51530">
        <w:rPr>
          <w:rFonts w:eastAsia="Times New Roman" w:cstheme="minorHAnsi"/>
          <w:color w:val="000000"/>
        </w:rPr>
        <w:t xml:space="preserve">paslaugų </w:t>
      </w:r>
      <w:r w:rsidRPr="00C51530">
        <w:rPr>
          <w:rFonts w:eastAsia="Times New Roman" w:cstheme="minorHAnsi"/>
          <w:color w:val="000000"/>
        </w:rPr>
        <w:t>te</w:t>
      </w:r>
      <w:r w:rsidR="00C406E5" w:rsidRPr="00C51530">
        <w:rPr>
          <w:rFonts w:eastAsia="Times New Roman" w:cstheme="minorHAnsi"/>
          <w:color w:val="000000"/>
        </w:rPr>
        <w:t>i</w:t>
      </w:r>
      <w:r w:rsidRPr="00C51530">
        <w:rPr>
          <w:rFonts w:eastAsia="Times New Roman" w:cstheme="minorHAnsi"/>
          <w:color w:val="000000"/>
        </w:rPr>
        <w:t xml:space="preserve">kėjo pašalinimo pagrindus ir (ar) reikalavimus </w:t>
      </w:r>
      <w:r w:rsidR="00C406E5" w:rsidRPr="00C51530">
        <w:rPr>
          <w:rFonts w:eastAsia="Times New Roman" w:cstheme="minorHAnsi"/>
          <w:color w:val="000000"/>
        </w:rPr>
        <w:t xml:space="preserve">paslaugų </w:t>
      </w:r>
      <w:r w:rsidRPr="00C51530">
        <w:rPr>
          <w:rFonts w:eastAsia="Times New Roman" w:cstheme="minorHAnsi"/>
          <w:color w:val="000000"/>
        </w:rPr>
        <w:t>te</w:t>
      </w:r>
      <w:r w:rsidR="00C406E5" w:rsidRPr="00C51530">
        <w:rPr>
          <w:rFonts w:eastAsia="Times New Roman" w:cstheme="minorHAnsi"/>
          <w:color w:val="000000"/>
        </w:rPr>
        <w:t>i</w:t>
      </w:r>
      <w:r w:rsidRPr="00C51530">
        <w:rPr>
          <w:rFonts w:eastAsia="Times New Roman" w:cstheme="minorHAnsi"/>
          <w:color w:val="000000"/>
        </w:rPr>
        <w:t xml:space="preserve">kėjo kvalifikacijai ir (arba) reikalauja, kad </w:t>
      </w:r>
      <w:r w:rsidR="00C406E5" w:rsidRPr="00C51530">
        <w:rPr>
          <w:rFonts w:eastAsia="Times New Roman" w:cstheme="minorHAnsi"/>
          <w:color w:val="000000"/>
        </w:rPr>
        <w:t xml:space="preserve">paslaugų </w:t>
      </w:r>
      <w:r w:rsidRPr="00C51530">
        <w:rPr>
          <w:rFonts w:eastAsia="Times New Roman" w:cstheme="minorHAnsi"/>
          <w:color w:val="000000"/>
        </w:rPr>
        <w:t>te</w:t>
      </w:r>
      <w:r w:rsidR="00C406E5" w:rsidRPr="00C51530">
        <w:rPr>
          <w:rFonts w:eastAsia="Times New Roman" w:cstheme="minorHAnsi"/>
          <w:color w:val="000000"/>
        </w:rPr>
        <w:t>i</w:t>
      </w:r>
      <w:r w:rsidRPr="00C51530">
        <w:rPr>
          <w:rFonts w:eastAsia="Times New Roman" w:cstheme="minorHAnsi"/>
          <w:color w:val="000000"/>
        </w:rPr>
        <w:t xml:space="preserve">kėjas laikytųsi kokybės vadybos ir (arba) aplinkos apsaugos </w:t>
      </w:r>
      <w:r w:rsidRPr="00C51530">
        <w:rPr>
          <w:rFonts w:eastAsia="Times New Roman" w:cstheme="minorHAnsi"/>
          <w:color w:val="000000"/>
        </w:rPr>
        <w:lastRenderedPageBreak/>
        <w:t xml:space="preserve">vadybos sistemų standartų, </w:t>
      </w:r>
      <w:r w:rsidR="008B5AAC" w:rsidRPr="00C51530">
        <w:rPr>
          <w:rFonts w:eastAsia="Times New Roman" w:cstheme="minorHAnsi"/>
          <w:color w:val="000000"/>
        </w:rPr>
        <w:t>remiantis EBVPD patikrina</w:t>
      </w:r>
      <w:r w:rsidR="00A0284D" w:rsidRPr="00C51530">
        <w:rPr>
          <w:rFonts w:eastAsia="Times New Roman" w:cstheme="minorHAnsi"/>
          <w:color w:val="000000"/>
        </w:rPr>
        <w:t>,</w:t>
      </w:r>
      <w:r w:rsidR="008B5AAC" w:rsidRPr="00C51530">
        <w:rPr>
          <w:rFonts w:eastAsia="Times New Roman" w:cstheme="minorHAnsi"/>
          <w:color w:val="000000"/>
        </w:rPr>
        <w:t xml:space="preserve"> ar pasiūlymą pateikęs </w:t>
      </w:r>
      <w:r w:rsidR="00C406E5" w:rsidRPr="00C51530">
        <w:rPr>
          <w:rFonts w:eastAsia="Times New Roman" w:cstheme="minorHAnsi"/>
          <w:color w:val="000000"/>
        </w:rPr>
        <w:t xml:space="preserve">paslaugų </w:t>
      </w:r>
      <w:r w:rsidR="008B5AAC" w:rsidRPr="00C51530">
        <w:rPr>
          <w:rFonts w:eastAsia="Times New Roman" w:cstheme="minorHAnsi"/>
          <w:color w:val="000000"/>
        </w:rPr>
        <w:t>te</w:t>
      </w:r>
      <w:r w:rsidR="00C406E5" w:rsidRPr="00C51530">
        <w:rPr>
          <w:rFonts w:eastAsia="Times New Roman" w:cstheme="minorHAnsi"/>
          <w:color w:val="000000"/>
        </w:rPr>
        <w:t>i</w:t>
      </w:r>
      <w:r w:rsidR="008B5AAC" w:rsidRPr="00C51530">
        <w:rPr>
          <w:rFonts w:eastAsia="Times New Roman" w:cstheme="minorHAnsi"/>
          <w:color w:val="000000"/>
        </w:rPr>
        <w:t xml:space="preserve">kėjas (ūkio subjektai, kurių pajėgumais </w:t>
      </w:r>
      <w:r w:rsidR="00C406E5" w:rsidRPr="00C51530">
        <w:rPr>
          <w:rFonts w:eastAsia="Times New Roman" w:cstheme="minorHAnsi"/>
          <w:color w:val="000000"/>
        </w:rPr>
        <w:t xml:space="preserve">paslaugų </w:t>
      </w:r>
      <w:r w:rsidR="008B5AAC" w:rsidRPr="00C51530">
        <w:rPr>
          <w:rFonts w:eastAsia="Times New Roman" w:cstheme="minorHAnsi"/>
          <w:color w:val="000000"/>
        </w:rPr>
        <w:t>te</w:t>
      </w:r>
      <w:r w:rsidR="00C406E5" w:rsidRPr="00C51530">
        <w:rPr>
          <w:rFonts w:eastAsia="Times New Roman" w:cstheme="minorHAnsi"/>
          <w:color w:val="000000"/>
        </w:rPr>
        <w:t>i</w:t>
      </w:r>
      <w:r w:rsidR="008B5AAC" w:rsidRPr="00C51530">
        <w:rPr>
          <w:rFonts w:eastAsia="Times New Roman" w:cstheme="minorHAnsi"/>
          <w:color w:val="000000"/>
        </w:rPr>
        <w:t>kėjas remiasi ir subte</w:t>
      </w:r>
      <w:r w:rsidR="00C406E5" w:rsidRPr="00C51530">
        <w:rPr>
          <w:rFonts w:eastAsia="Times New Roman" w:cstheme="minorHAnsi"/>
          <w:color w:val="000000"/>
        </w:rPr>
        <w:t>i</w:t>
      </w:r>
      <w:r w:rsidR="008B5AAC" w:rsidRPr="00C51530">
        <w:rPr>
          <w:rFonts w:eastAsia="Times New Roman" w:cstheme="minorHAnsi"/>
          <w:color w:val="000000"/>
        </w:rPr>
        <w:t xml:space="preserve">kėjai – jei taikoma) </w:t>
      </w:r>
      <w:r w:rsidR="008B5AAC" w:rsidRPr="00C51530">
        <w:rPr>
          <w:rFonts w:eastAsia="Times New Roman" w:cstheme="minorHAnsi"/>
        </w:rPr>
        <w:t xml:space="preserve">neatitinka </w:t>
      </w:r>
      <w:r w:rsidR="002003D2" w:rsidRPr="00C51530">
        <w:rPr>
          <w:rFonts w:eastAsia="Times New Roman" w:cstheme="minorHAnsi"/>
        </w:rPr>
        <w:t>specialiosiose p</w:t>
      </w:r>
      <w:r w:rsidR="008B5AAC" w:rsidRPr="00C51530">
        <w:rPr>
          <w:rFonts w:eastAsia="Times New Roman" w:cstheme="minorHAnsi"/>
        </w:rPr>
        <w:t xml:space="preserve">irkimo </w:t>
      </w:r>
      <w:r w:rsidR="00263E18" w:rsidRPr="00C51530">
        <w:rPr>
          <w:rFonts w:eastAsia="Times New Roman" w:cstheme="minorHAnsi"/>
        </w:rPr>
        <w:t>sąlygos</w:t>
      </w:r>
      <w:r w:rsidR="008B5AAC" w:rsidRPr="00C51530">
        <w:rPr>
          <w:rFonts w:eastAsia="Times New Roman" w:cstheme="minorHAnsi"/>
        </w:rPr>
        <w:t>e nustatyt</w:t>
      </w:r>
      <w:r w:rsidR="00930B71" w:rsidRPr="00C51530">
        <w:rPr>
          <w:rFonts w:eastAsia="Times New Roman" w:cstheme="minorHAnsi"/>
        </w:rPr>
        <w:t>ų</w:t>
      </w:r>
      <w:r w:rsidR="008B5AAC" w:rsidRPr="00C51530">
        <w:rPr>
          <w:rFonts w:eastAsia="Times New Roman" w:cstheme="minorHAnsi"/>
        </w:rPr>
        <w:t xml:space="preserve"> pašalinimo pagrind</w:t>
      </w:r>
      <w:r w:rsidR="00930B71" w:rsidRPr="00C51530">
        <w:rPr>
          <w:rFonts w:eastAsia="Times New Roman" w:cstheme="minorHAnsi"/>
        </w:rPr>
        <w:t>ų</w:t>
      </w:r>
      <w:r w:rsidR="008B5AAC" w:rsidRPr="00C51530">
        <w:rPr>
          <w:rFonts w:eastAsia="Times New Roman" w:cstheme="minorHAnsi"/>
        </w:rPr>
        <w:t xml:space="preserve"> bei ar atitinka </w:t>
      </w:r>
      <w:r w:rsidR="00E37239" w:rsidRPr="00C51530">
        <w:rPr>
          <w:rFonts w:eastAsia="Times New Roman" w:cstheme="minorHAnsi"/>
        </w:rPr>
        <w:t xml:space="preserve">pirkimo </w:t>
      </w:r>
      <w:r w:rsidR="00263E18" w:rsidRPr="00C51530">
        <w:rPr>
          <w:rFonts w:eastAsia="Times New Roman" w:cstheme="minorHAnsi"/>
        </w:rPr>
        <w:t>sąlygose</w:t>
      </w:r>
      <w:r w:rsidR="00E37239" w:rsidRPr="00C51530">
        <w:rPr>
          <w:rFonts w:eastAsia="Times New Roman" w:cstheme="minorHAnsi"/>
        </w:rPr>
        <w:t xml:space="preserve"> nustatytus </w:t>
      </w:r>
      <w:r w:rsidR="008B5AAC" w:rsidRPr="00C51530">
        <w:rPr>
          <w:rFonts w:eastAsia="Times New Roman" w:cstheme="minorHAnsi"/>
        </w:rPr>
        <w:t xml:space="preserve">kvalifikacijos reikalavimus ir, jeigu taikytina, kokybės vadybos sistemos ir aplinkos apsaugos vadybos sistemos standartus </w:t>
      </w:r>
      <w:r w:rsidR="008B5AAC" w:rsidRPr="00C51530">
        <w:rPr>
          <w:rFonts w:eastAsia="Times New Roman" w:cstheme="minorHAnsi"/>
          <w:color w:val="000000"/>
        </w:rPr>
        <w:t>ir,</w:t>
      </w:r>
      <w:r w:rsidR="008B5AAC" w:rsidRPr="00C51530">
        <w:rPr>
          <w:rFonts w:cstheme="minorHAnsi"/>
          <w:bCs/>
          <w:iCs/>
        </w:rPr>
        <w:t xml:space="preserve"> priėmusi sprendimą dėl kiekvieno </w:t>
      </w:r>
      <w:r w:rsidR="00C406E5" w:rsidRPr="00C51530">
        <w:rPr>
          <w:rFonts w:cstheme="minorHAnsi"/>
          <w:bCs/>
          <w:iCs/>
        </w:rPr>
        <w:t xml:space="preserve">paslaugų </w:t>
      </w:r>
      <w:r w:rsidR="008B5AAC" w:rsidRPr="00C51530">
        <w:rPr>
          <w:rFonts w:cstheme="minorHAnsi"/>
          <w:bCs/>
          <w:iCs/>
        </w:rPr>
        <w:t>te</w:t>
      </w:r>
      <w:r w:rsidR="00C406E5" w:rsidRPr="00C51530">
        <w:rPr>
          <w:rFonts w:cstheme="minorHAnsi"/>
          <w:bCs/>
          <w:iCs/>
        </w:rPr>
        <w:t>i</w:t>
      </w:r>
      <w:r w:rsidR="008B5AAC" w:rsidRPr="00C51530">
        <w:rPr>
          <w:rFonts w:cstheme="minorHAnsi"/>
          <w:bCs/>
          <w:iCs/>
        </w:rPr>
        <w:t xml:space="preserve">kėjo atitikties reikalavimams, apie šio patikrinimo rezultatus raštu informuoja kiekvieną </w:t>
      </w:r>
      <w:r w:rsidR="00C406E5" w:rsidRPr="00C51530">
        <w:rPr>
          <w:rFonts w:cstheme="minorHAnsi"/>
          <w:bCs/>
          <w:iCs/>
        </w:rPr>
        <w:t xml:space="preserve">paslaugų </w:t>
      </w:r>
      <w:r w:rsidR="008B5AAC" w:rsidRPr="00C51530">
        <w:rPr>
          <w:rFonts w:cstheme="minorHAnsi"/>
          <w:bCs/>
          <w:iCs/>
        </w:rPr>
        <w:t>te</w:t>
      </w:r>
      <w:r w:rsidR="00C406E5" w:rsidRPr="00C51530">
        <w:rPr>
          <w:rFonts w:cstheme="minorHAnsi"/>
          <w:bCs/>
          <w:iCs/>
        </w:rPr>
        <w:t>i</w:t>
      </w:r>
      <w:r w:rsidR="008B5AAC" w:rsidRPr="00C51530">
        <w:rPr>
          <w:rFonts w:cstheme="minorHAnsi"/>
          <w:bCs/>
          <w:iCs/>
        </w:rPr>
        <w:t xml:space="preserve">kėją per </w:t>
      </w:r>
      <w:r w:rsidR="00930B71" w:rsidRPr="00C51530">
        <w:rPr>
          <w:rFonts w:cstheme="minorHAnsi"/>
          <w:bCs/>
          <w:iCs/>
        </w:rPr>
        <w:t>specialiosiose p</w:t>
      </w:r>
      <w:r w:rsidR="00236783" w:rsidRPr="00C51530">
        <w:rPr>
          <w:rFonts w:cstheme="minorHAnsi"/>
        </w:rPr>
        <w:t>irkimo</w:t>
      </w:r>
      <w:r w:rsidR="00E37239" w:rsidRPr="00C51530">
        <w:rPr>
          <w:rFonts w:cstheme="minorHAnsi"/>
        </w:rPr>
        <w:t xml:space="preserve"> </w:t>
      </w:r>
      <w:r w:rsidR="008B5AAC" w:rsidRPr="00C51530">
        <w:rPr>
          <w:rFonts w:cstheme="minorHAnsi"/>
        </w:rPr>
        <w:t>sąlyg</w:t>
      </w:r>
      <w:r w:rsidR="00930B71" w:rsidRPr="00C51530">
        <w:rPr>
          <w:rFonts w:cstheme="minorHAnsi"/>
        </w:rPr>
        <w:t>ose</w:t>
      </w:r>
      <w:r w:rsidR="008B5AAC" w:rsidRPr="00C51530">
        <w:rPr>
          <w:rFonts w:cstheme="minorHAnsi"/>
        </w:rPr>
        <w:t xml:space="preserve"> nustatytą terminą</w:t>
      </w:r>
      <w:r w:rsidR="008B5AAC" w:rsidRPr="00C51530">
        <w:rPr>
          <w:rFonts w:cstheme="minorHAnsi"/>
          <w:bCs/>
          <w:iCs/>
        </w:rPr>
        <w:t xml:space="preserve">, pagrįsdama priimtus sprendimus. Teisę dalyvauti tolesnėse pirkimo procedūrose turi tik tie </w:t>
      </w:r>
      <w:r w:rsidR="00C406E5" w:rsidRPr="00C51530">
        <w:rPr>
          <w:rFonts w:cstheme="minorHAnsi"/>
          <w:bCs/>
          <w:iCs/>
        </w:rPr>
        <w:t xml:space="preserve">paslaugų </w:t>
      </w:r>
      <w:r w:rsidR="008B5AAC" w:rsidRPr="00C51530">
        <w:rPr>
          <w:rFonts w:cstheme="minorHAnsi"/>
          <w:bCs/>
          <w:iCs/>
        </w:rPr>
        <w:t>te</w:t>
      </w:r>
      <w:r w:rsidR="00C406E5" w:rsidRPr="00C51530">
        <w:rPr>
          <w:rFonts w:cstheme="minorHAnsi"/>
          <w:bCs/>
          <w:iCs/>
        </w:rPr>
        <w:t>i</w:t>
      </w:r>
      <w:r w:rsidR="008B5AAC" w:rsidRPr="00C51530">
        <w:rPr>
          <w:rFonts w:cstheme="minorHAnsi"/>
          <w:bCs/>
          <w:iCs/>
        </w:rPr>
        <w:t>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C51530">
        <w:rPr>
          <w:rFonts w:cstheme="minorHAnsi"/>
          <w:bCs/>
          <w:iCs/>
        </w:rPr>
        <w:t>;</w:t>
      </w:r>
    </w:p>
    <w:p w14:paraId="1926845A" w14:textId="79F74EF9" w:rsidR="008B5AAC" w:rsidRPr="00C51530" w:rsidRDefault="00112894" w:rsidP="00112894">
      <w:pPr>
        <w:pStyle w:val="Sraopastraipa"/>
        <w:spacing w:after="0" w:line="240" w:lineRule="auto"/>
        <w:ind w:left="0" w:firstLine="567"/>
        <w:jc w:val="both"/>
        <w:rPr>
          <w:rFonts w:cstheme="minorHAnsi"/>
        </w:rPr>
      </w:pPr>
      <w:r w:rsidRPr="00C51530">
        <w:rPr>
          <w:rFonts w:cstheme="minorHAnsi"/>
        </w:rPr>
        <w:t xml:space="preserve">17.3.3. </w:t>
      </w:r>
      <w:r w:rsidR="008B5AAC" w:rsidRPr="00C51530">
        <w:rPr>
          <w:rFonts w:cstheme="minorHAnsi"/>
        </w:rPr>
        <w:t xml:space="preserve">nagrinėja, vertina ir palygina pirkimo dalyvių pateiktus pasiūlymus, vadovaudamasi </w:t>
      </w:r>
      <w:r w:rsidR="00A6798B" w:rsidRPr="00C51530">
        <w:rPr>
          <w:rFonts w:cstheme="minorHAnsi"/>
        </w:rPr>
        <w:t>p</w:t>
      </w:r>
      <w:r w:rsidR="008B5AAC" w:rsidRPr="00C51530">
        <w:rPr>
          <w:rFonts w:cstheme="minorHAnsi"/>
        </w:rPr>
        <w:t xml:space="preserve">irkimo </w:t>
      </w:r>
      <w:r w:rsidR="000C6DA8" w:rsidRPr="00C51530">
        <w:rPr>
          <w:rFonts w:cstheme="minorHAnsi"/>
        </w:rPr>
        <w:t>sąlygų</w:t>
      </w:r>
      <w:r w:rsidR="00E409EC" w:rsidRPr="00C51530">
        <w:rPr>
          <w:rFonts w:cstheme="minorHAnsi"/>
        </w:rPr>
        <w:t xml:space="preserve"> </w:t>
      </w:r>
      <w:r w:rsidR="001712A5" w:rsidRPr="00C51530">
        <w:rPr>
          <w:rFonts w:cstheme="minorHAnsi"/>
        </w:rPr>
        <w:t>nuostatomis</w:t>
      </w:r>
      <w:r w:rsidR="008F4DA5" w:rsidRPr="00C51530">
        <w:rPr>
          <w:rFonts w:cstheme="minorHAnsi"/>
        </w:rPr>
        <w:t xml:space="preserve">. Kai perkančioji organizacija pasiūlymus vertina pagal kainos ar sąnaudų ir kokybės santykį ir jos pasirinktos vertinti pasiūlymo techninės charakteristikos nėra kiekybiškai vertinamos, ji iš pradžių patikrina ir įvertina tik pasiūlymų techninius duomenis, </w:t>
      </w:r>
      <w:r w:rsidR="00C406E5" w:rsidRPr="00C51530">
        <w:rPr>
          <w:rFonts w:cstheme="minorHAnsi"/>
        </w:rPr>
        <w:t xml:space="preserve">paslaugų </w:t>
      </w:r>
      <w:r w:rsidR="008F4DA5" w:rsidRPr="00C51530">
        <w:rPr>
          <w:rFonts w:cstheme="minorHAnsi"/>
        </w:rPr>
        <w:t>te</w:t>
      </w:r>
      <w:r w:rsidR="00C406E5" w:rsidRPr="00C51530">
        <w:rPr>
          <w:rFonts w:cstheme="minorHAnsi"/>
        </w:rPr>
        <w:t>i</w:t>
      </w:r>
      <w:r w:rsidR="008F4DA5" w:rsidRPr="00C51530">
        <w:rPr>
          <w:rFonts w:cstheme="minorHAnsi"/>
        </w:rPr>
        <w:t xml:space="preserve">kėjams praneša apie šio patikrinimo ir įvertinimo rezultatus (neatskleidžiant kitų </w:t>
      </w:r>
      <w:r w:rsidR="00C406E5" w:rsidRPr="00C51530">
        <w:rPr>
          <w:rFonts w:cstheme="minorHAnsi"/>
        </w:rPr>
        <w:t xml:space="preserve">paslaugų </w:t>
      </w:r>
      <w:r w:rsidR="008F4DA5" w:rsidRPr="00C51530">
        <w:rPr>
          <w:rFonts w:cstheme="minorHAnsi"/>
        </w:rPr>
        <w:t>te</w:t>
      </w:r>
      <w:r w:rsidR="00C406E5" w:rsidRPr="00C51530">
        <w:rPr>
          <w:rFonts w:cstheme="minorHAnsi"/>
        </w:rPr>
        <w:t>i</w:t>
      </w:r>
      <w:r w:rsidR="008F4DA5" w:rsidRPr="00C51530">
        <w:rPr>
          <w:rFonts w:cstheme="minorHAnsi"/>
        </w:rPr>
        <w:t>kėjų), ir paskui, atsižvelgdama į pasiūlymo kainą, atlieka bendrą pasiūlymo vertinimą;</w:t>
      </w:r>
    </w:p>
    <w:p w14:paraId="75B0242B" w14:textId="494C45F2" w:rsidR="008B5AAC" w:rsidRPr="00C51530" w:rsidRDefault="0087296B" w:rsidP="00FB560F">
      <w:pPr>
        <w:pStyle w:val="Sraopastraipa"/>
        <w:numPr>
          <w:ilvl w:val="2"/>
          <w:numId w:val="75"/>
        </w:numPr>
        <w:shd w:val="clear" w:color="auto" w:fill="FFFFFF"/>
        <w:spacing w:after="0" w:line="240" w:lineRule="auto"/>
        <w:ind w:hanging="1571"/>
        <w:jc w:val="both"/>
        <w:rPr>
          <w:rFonts w:eastAsia="Times New Roman" w:cstheme="minorHAnsi"/>
        </w:rPr>
      </w:pPr>
      <w:r w:rsidRPr="00C51530">
        <w:rPr>
          <w:rFonts w:cstheme="minorHAnsi"/>
          <w:bCs/>
          <w:iCs/>
        </w:rPr>
        <w:t xml:space="preserve">vykdo </w:t>
      </w:r>
      <w:r w:rsidR="008B5AAC" w:rsidRPr="00C51530">
        <w:rPr>
          <w:rFonts w:cstheme="minorHAnsi"/>
          <w:bCs/>
          <w:iCs/>
        </w:rPr>
        <w:t>elektroninį aukcioną</w:t>
      </w:r>
      <w:r w:rsidR="00C0320D" w:rsidRPr="00C51530">
        <w:rPr>
          <w:rFonts w:cstheme="minorHAnsi"/>
          <w:bCs/>
          <w:iCs/>
        </w:rPr>
        <w:t xml:space="preserve"> (jei taikoma)</w:t>
      </w:r>
      <w:r w:rsidR="00221642" w:rsidRPr="00C51530">
        <w:rPr>
          <w:rFonts w:cstheme="minorHAnsi"/>
          <w:bCs/>
          <w:iCs/>
        </w:rPr>
        <w:t>;</w:t>
      </w:r>
      <w:r w:rsidR="008B5AAC" w:rsidRPr="00C51530">
        <w:rPr>
          <w:rFonts w:cstheme="minorHAnsi"/>
          <w:bCs/>
          <w:iCs/>
        </w:rPr>
        <w:t xml:space="preserve"> </w:t>
      </w:r>
      <w:r w:rsidR="0096762C" w:rsidRPr="00C51530">
        <w:rPr>
          <w:rFonts w:cstheme="minorHAnsi"/>
          <w:bCs/>
          <w:iCs/>
        </w:rPr>
        <w:t>N</w:t>
      </w:r>
      <w:r w:rsidR="00221642" w:rsidRPr="00C51530">
        <w:rPr>
          <w:rFonts w:cstheme="minorHAnsi"/>
          <w:bCs/>
          <w:iCs/>
        </w:rPr>
        <w:t>ETAIKOMA</w:t>
      </w:r>
    </w:p>
    <w:p w14:paraId="01687DA9" w14:textId="77B42407" w:rsidR="008B5AAC" w:rsidRPr="006374DE" w:rsidRDefault="008B5AAC" w:rsidP="00FB560F">
      <w:pPr>
        <w:pStyle w:val="Sraopastraipa"/>
        <w:numPr>
          <w:ilvl w:val="2"/>
          <w:numId w:val="77"/>
        </w:numPr>
        <w:shd w:val="clear" w:color="auto" w:fill="FFFFFF"/>
        <w:spacing w:after="0" w:line="240" w:lineRule="auto"/>
        <w:ind w:left="0" w:firstLine="567"/>
        <w:jc w:val="both"/>
        <w:rPr>
          <w:rFonts w:eastAsia="Times New Roman" w:cstheme="minorHAnsi"/>
        </w:rPr>
      </w:pPr>
      <w:r w:rsidRPr="006374DE">
        <w:rPr>
          <w:rFonts w:cstheme="minorHAnsi"/>
        </w:rPr>
        <w:t xml:space="preserve">įvertina ar </w:t>
      </w:r>
      <w:r w:rsidR="00843B85">
        <w:rPr>
          <w:rFonts w:cstheme="minorHAnsi"/>
        </w:rPr>
        <w:t xml:space="preserve">paslaugų </w:t>
      </w:r>
      <w:r w:rsidRPr="006374DE">
        <w:rPr>
          <w:rFonts w:cstheme="minorHAnsi"/>
        </w:rPr>
        <w:t>te</w:t>
      </w:r>
      <w:r w:rsidR="00843B85">
        <w:rPr>
          <w:rFonts w:cstheme="minorHAnsi"/>
        </w:rPr>
        <w:t>i</w:t>
      </w:r>
      <w:r w:rsidRPr="006374DE">
        <w:rPr>
          <w:rFonts w:cstheme="minorHAnsi"/>
        </w:rPr>
        <w:t>kėj</w:t>
      </w:r>
      <w:r w:rsidR="00843380" w:rsidRPr="006374DE">
        <w:rPr>
          <w:rFonts w:cstheme="minorHAnsi"/>
        </w:rPr>
        <w:t>ų</w:t>
      </w:r>
      <w:r w:rsidRPr="006374DE">
        <w:rPr>
          <w:rFonts w:cstheme="minorHAnsi"/>
        </w:rPr>
        <w:t xml:space="preserve"> pasiūlyt</w:t>
      </w:r>
      <w:r w:rsidR="00843380" w:rsidRPr="006374DE">
        <w:rPr>
          <w:rFonts w:cstheme="minorHAnsi"/>
        </w:rPr>
        <w:t>os</w:t>
      </w:r>
      <w:r w:rsidRPr="006374DE">
        <w:rPr>
          <w:rFonts w:cstheme="minorHAnsi"/>
        </w:rPr>
        <w:t xml:space="preserve"> kain</w:t>
      </w:r>
      <w:r w:rsidR="00843380" w:rsidRPr="006374DE">
        <w:rPr>
          <w:rFonts w:cstheme="minorHAnsi"/>
        </w:rPr>
        <w:t>os</w:t>
      </w:r>
      <w:r w:rsidRPr="006374DE">
        <w:rPr>
          <w:rFonts w:cstheme="minorHAnsi"/>
        </w:rPr>
        <w:t xml:space="preserve"> nėra </w:t>
      </w:r>
      <w:r w:rsidRPr="006374DE">
        <w:t>per didelės, perkančiajai organizacijai nepriimtinos.</w:t>
      </w:r>
      <w:r w:rsidR="00BE5C8B" w:rsidRPr="006374DE">
        <w:rPr>
          <w:rFonts w:cstheme="minorHAnsi"/>
        </w:rPr>
        <w:t xml:space="preserve"> </w:t>
      </w:r>
      <w:r w:rsidR="00BE5C8B" w:rsidRPr="006374DE">
        <w:t>Taikomos VPĮ 45 straipsnio 1 dalies 5 punkto nuostato</w:t>
      </w:r>
      <w:r w:rsidR="0096762C" w:rsidRPr="006374DE">
        <w:t>s</w:t>
      </w:r>
      <w:r w:rsidRPr="006374DE">
        <w:rPr>
          <w:rFonts w:cstheme="minorHAnsi"/>
        </w:rPr>
        <w:t>;</w:t>
      </w:r>
    </w:p>
    <w:p w14:paraId="20A96F93" w14:textId="0D5E3A81" w:rsidR="008B5AAC" w:rsidRPr="006374DE" w:rsidRDefault="008B5AAC" w:rsidP="009E6C85">
      <w:pPr>
        <w:pStyle w:val="Sraopastraipa"/>
        <w:numPr>
          <w:ilvl w:val="2"/>
          <w:numId w:val="78"/>
        </w:numPr>
        <w:spacing w:after="120" w:line="20" w:lineRule="atLeast"/>
        <w:ind w:left="0" w:firstLine="567"/>
        <w:jc w:val="both"/>
        <w:rPr>
          <w:rFonts w:cstheme="minorHAnsi"/>
          <w:bCs/>
          <w:iCs/>
        </w:rPr>
      </w:pPr>
      <w:r w:rsidRPr="006374DE">
        <w:t>tikrina</w:t>
      </w:r>
      <w:r w:rsidR="00284FA1">
        <w:t>,</w:t>
      </w:r>
      <w:r w:rsidRPr="006374DE">
        <w:t xml:space="preserve"> ar nebuvo pasiūlyta neįprastai maža kaina. </w:t>
      </w:r>
      <w:r w:rsidRPr="006374DE">
        <w:rPr>
          <w:rFonts w:cstheme="minorHAnsi"/>
          <w:bCs/>
          <w:iCs/>
        </w:rPr>
        <w:t>Jeigu pasiūlymo kaina atrodo neįprastai maž</w:t>
      </w:r>
      <w:r w:rsidR="003F713B" w:rsidRPr="006374DE">
        <w:rPr>
          <w:rFonts w:cstheme="minorHAnsi"/>
          <w:bCs/>
          <w:iCs/>
        </w:rPr>
        <w:t>a</w:t>
      </w:r>
      <w:r w:rsidRPr="006374DE">
        <w:rPr>
          <w:rFonts w:cstheme="minorHAnsi"/>
          <w:bCs/>
          <w:iCs/>
        </w:rPr>
        <w:t xml:space="preserve">, CVP IS susirašinėjimo priemonėmis kreipiasi į </w:t>
      </w:r>
      <w:r w:rsidR="00843B85">
        <w:rPr>
          <w:rFonts w:cstheme="minorHAnsi"/>
          <w:bCs/>
          <w:iCs/>
        </w:rPr>
        <w:t xml:space="preserve">paslaugų </w:t>
      </w:r>
      <w:r w:rsidRPr="006374DE">
        <w:rPr>
          <w:rFonts w:cstheme="minorHAnsi"/>
          <w:bCs/>
          <w:iCs/>
        </w:rPr>
        <w:t>te</w:t>
      </w:r>
      <w:r w:rsidR="00843B85">
        <w:rPr>
          <w:rFonts w:cstheme="minorHAnsi"/>
          <w:bCs/>
          <w:iCs/>
        </w:rPr>
        <w:t>i</w:t>
      </w:r>
      <w:r w:rsidRPr="006374DE">
        <w:rPr>
          <w:rFonts w:cstheme="minorHAnsi"/>
          <w:bCs/>
          <w:iCs/>
        </w:rPr>
        <w:t>kėją</w:t>
      </w:r>
      <w:r w:rsidR="00AA611D" w:rsidRPr="006374DE">
        <w:rPr>
          <w:rFonts w:cstheme="minorHAnsi"/>
          <w:bCs/>
          <w:iCs/>
        </w:rPr>
        <w:t xml:space="preserve"> (supaprastinto pirkimo atveju – gali kreiptis į visus arba tik į ekonomiškai naudingiausią pasiūlymą pateikusį </w:t>
      </w:r>
      <w:r w:rsidR="00843B85">
        <w:rPr>
          <w:rFonts w:cstheme="minorHAnsi"/>
          <w:bCs/>
          <w:iCs/>
        </w:rPr>
        <w:t xml:space="preserve">paslaugų </w:t>
      </w:r>
      <w:r w:rsidR="00AA611D" w:rsidRPr="006374DE">
        <w:rPr>
          <w:rFonts w:cstheme="minorHAnsi"/>
          <w:bCs/>
          <w:iCs/>
        </w:rPr>
        <w:t>te</w:t>
      </w:r>
      <w:r w:rsidR="00843B85">
        <w:rPr>
          <w:rFonts w:cstheme="minorHAnsi"/>
          <w:bCs/>
          <w:iCs/>
        </w:rPr>
        <w:t>i</w:t>
      </w:r>
      <w:r w:rsidR="00AA611D" w:rsidRPr="006374DE">
        <w:rPr>
          <w:rFonts w:cstheme="minorHAnsi"/>
          <w:bCs/>
          <w:iCs/>
        </w:rPr>
        <w:t>kėją)</w:t>
      </w:r>
      <w:r w:rsidR="0096762C" w:rsidRPr="006374DE">
        <w:rPr>
          <w:rFonts w:cstheme="minorHAnsi"/>
          <w:bCs/>
          <w:iCs/>
        </w:rPr>
        <w:t xml:space="preserve">, </w:t>
      </w:r>
      <w:r w:rsidRPr="006374DE">
        <w:rPr>
          <w:rFonts w:cstheme="minorHAnsi"/>
          <w:bCs/>
          <w:iCs/>
        </w:rPr>
        <w:t xml:space="preserve">kad šis per jos nustatytą protingą terminą, pagrįstų pasiūlyme nurodyto pirkimo objekto </w:t>
      </w:r>
      <w:r w:rsidR="003F3056" w:rsidRPr="006374DE">
        <w:rPr>
          <w:rFonts w:cstheme="minorHAnsi"/>
          <w:bCs/>
          <w:iCs/>
        </w:rPr>
        <w:t xml:space="preserve">ar jo sudedamųjų dalių </w:t>
      </w:r>
      <w:r w:rsidRPr="006374DE">
        <w:rPr>
          <w:rFonts w:cstheme="minorHAnsi"/>
          <w:bCs/>
          <w:iCs/>
        </w:rPr>
        <w:t>kainą</w:t>
      </w:r>
      <w:r w:rsidR="00943653" w:rsidRPr="006374DE">
        <w:rPr>
          <w:rFonts w:cstheme="minorHAnsi"/>
          <w:bCs/>
          <w:iCs/>
        </w:rPr>
        <w:t>;</w:t>
      </w:r>
    </w:p>
    <w:p w14:paraId="1F2A1034" w14:textId="7FA5AC8F" w:rsidR="008B5AAC" w:rsidRPr="006374DE" w:rsidRDefault="008B5AAC" w:rsidP="00B378BB">
      <w:pPr>
        <w:pStyle w:val="Sraopastraipa"/>
        <w:numPr>
          <w:ilvl w:val="2"/>
          <w:numId w:val="79"/>
        </w:numPr>
        <w:spacing w:after="0" w:line="240" w:lineRule="auto"/>
        <w:ind w:left="0" w:firstLine="567"/>
        <w:jc w:val="both"/>
        <w:rPr>
          <w:rFonts w:cstheme="minorHAnsi"/>
        </w:rPr>
      </w:pPr>
      <w:r w:rsidRPr="006374DE">
        <w:rPr>
          <w:rFonts w:cstheme="minorHAnsi"/>
        </w:rPr>
        <w:t xml:space="preserve">kreipiasi į ekonomiškai naudingiausią </w:t>
      </w:r>
      <w:r w:rsidR="0008106D" w:rsidRPr="006374DE">
        <w:rPr>
          <w:rFonts w:cstheme="minorHAnsi"/>
        </w:rPr>
        <w:t xml:space="preserve">pasiūlymą pateikusį </w:t>
      </w:r>
      <w:r w:rsidR="00843B85">
        <w:rPr>
          <w:rFonts w:cstheme="minorHAnsi"/>
        </w:rPr>
        <w:t xml:space="preserve">paslaugų </w:t>
      </w:r>
      <w:r w:rsidRPr="006374DE">
        <w:rPr>
          <w:rFonts w:cstheme="minorHAnsi"/>
        </w:rPr>
        <w:t>te</w:t>
      </w:r>
      <w:r w:rsidR="00843B85">
        <w:rPr>
          <w:rFonts w:cstheme="minorHAnsi"/>
        </w:rPr>
        <w:t>i</w:t>
      </w:r>
      <w:r w:rsidRPr="006374DE">
        <w:rPr>
          <w:rFonts w:cstheme="minorHAnsi"/>
        </w:rPr>
        <w:t xml:space="preserve">kėją dėl aktualių dokumentų, patvirtinančių EBVPD nurodytą informaciją, pateikimo, </w:t>
      </w:r>
      <w:r w:rsidRPr="006374DE">
        <w:rPr>
          <w:rFonts w:eastAsia="Calibri" w:cstheme="minorHAnsi"/>
        </w:rPr>
        <w:t xml:space="preserve">jei, jų nebuvo paprašyta ir nebuvo įvertinta ankstesniuose pirkimo procedūros etapuose ir (arba) vadovaujantis </w:t>
      </w:r>
      <w:r w:rsidR="004C3576" w:rsidRPr="006374DE">
        <w:rPr>
          <w:rFonts w:eastAsia="Calibri" w:cstheme="minorHAnsi"/>
        </w:rPr>
        <w:t>p</w:t>
      </w:r>
      <w:r w:rsidRPr="006374DE">
        <w:rPr>
          <w:rFonts w:eastAsia="Calibri" w:cstheme="minorHAnsi"/>
        </w:rPr>
        <w:t>irkimo sąlygomis šių dokumentų nereikalaujama</w:t>
      </w:r>
      <w:r w:rsidR="00943653" w:rsidRPr="006374DE">
        <w:rPr>
          <w:rFonts w:eastAsia="Calibri" w:cstheme="minorHAnsi"/>
        </w:rPr>
        <w:t>.</w:t>
      </w:r>
    </w:p>
    <w:p w14:paraId="5C04D875" w14:textId="3D51A3B0" w:rsidR="00482CCE" w:rsidRPr="006374DE" w:rsidRDefault="008B5AAC" w:rsidP="00B378BB">
      <w:pPr>
        <w:pStyle w:val="Sraopastraipa"/>
        <w:numPr>
          <w:ilvl w:val="1"/>
          <w:numId w:val="79"/>
        </w:numPr>
        <w:spacing w:after="120" w:line="20" w:lineRule="atLeast"/>
        <w:ind w:left="0" w:firstLine="567"/>
        <w:jc w:val="both"/>
        <w:rPr>
          <w:rFonts w:cstheme="minorHAnsi"/>
          <w:bCs/>
          <w:iCs/>
        </w:rPr>
      </w:pPr>
      <w:r w:rsidRPr="006374DE">
        <w:rPr>
          <w:rFonts w:cstheme="minorHAnsi"/>
          <w:b/>
          <w:iCs/>
        </w:rPr>
        <w:t xml:space="preserve">Jeigu </w:t>
      </w:r>
      <w:r w:rsidR="00843B85">
        <w:rPr>
          <w:rFonts w:cstheme="minorHAnsi"/>
          <w:b/>
          <w:iCs/>
        </w:rPr>
        <w:t xml:space="preserve">paslaugų </w:t>
      </w:r>
      <w:r w:rsidRPr="006374DE">
        <w:rPr>
          <w:rFonts w:cstheme="minorHAnsi"/>
          <w:b/>
          <w:iCs/>
        </w:rPr>
        <w:t>te</w:t>
      </w:r>
      <w:r w:rsidR="00843B85">
        <w:rPr>
          <w:rFonts w:cstheme="minorHAnsi"/>
          <w:b/>
          <w:iCs/>
        </w:rPr>
        <w:t>i</w:t>
      </w:r>
      <w:r w:rsidRPr="006374DE">
        <w:rPr>
          <w:rFonts w:cstheme="minorHAnsi"/>
          <w:b/>
          <w:iCs/>
        </w:rPr>
        <w:t>kėjas pateikė netikslius, neišsamius ar klaidingus dokumentus ar duomenis apie atitiktį</w:t>
      </w:r>
      <w:r w:rsidRPr="006374DE">
        <w:rPr>
          <w:rFonts w:cstheme="minorHAnsi"/>
          <w:bCs/>
          <w:iCs/>
        </w:rPr>
        <w:t xml:space="preserve"> </w:t>
      </w:r>
      <w:r w:rsidR="001C2367" w:rsidRPr="006374DE">
        <w:rPr>
          <w:rFonts w:cstheme="minorHAnsi"/>
          <w:bCs/>
          <w:iCs/>
        </w:rPr>
        <w:t>p</w:t>
      </w:r>
      <w:r w:rsidRPr="006374DE">
        <w:rPr>
          <w:rFonts w:cstheme="minorHAnsi"/>
          <w:bCs/>
          <w:iCs/>
        </w:rPr>
        <w:t xml:space="preserve">irkimo </w:t>
      </w:r>
      <w:r w:rsidR="0030478B" w:rsidRPr="006374DE">
        <w:rPr>
          <w:rFonts w:cstheme="minorHAnsi"/>
          <w:bCs/>
          <w:iCs/>
        </w:rPr>
        <w:t>sąlygų</w:t>
      </w:r>
      <w:r w:rsidRPr="006374DE">
        <w:rPr>
          <w:rFonts w:cstheme="minorHAnsi"/>
          <w:bCs/>
          <w:iCs/>
        </w:rPr>
        <w:t xml:space="preserve"> reikalavimams ar šių dokumentų ar duomenų trūksta, </w:t>
      </w:r>
      <w:r w:rsidR="00FD12BF" w:rsidRPr="006374DE">
        <w:rPr>
          <w:rFonts w:cstheme="minorHAnsi"/>
        </w:rPr>
        <w:t>perkančioji organizacija</w:t>
      </w:r>
      <w:r w:rsidR="0081483B">
        <w:rPr>
          <w:rFonts w:cstheme="minorHAnsi"/>
        </w:rPr>
        <w:t xml:space="preserve"> </w:t>
      </w:r>
      <w:r w:rsidRPr="006374DE">
        <w:rPr>
          <w:rFonts w:cstheme="minorHAnsi"/>
        </w:rPr>
        <w:t xml:space="preserve">prašo </w:t>
      </w:r>
      <w:r w:rsidR="001C2367" w:rsidRPr="006374DE">
        <w:t xml:space="preserve">(kai ji tai gali daryti </w:t>
      </w:r>
      <w:r w:rsidR="001C2367" w:rsidRPr="006374DE">
        <w:rPr>
          <w:rFonts w:cstheme="minorHAnsi"/>
        </w:rPr>
        <w:t xml:space="preserve">nepažeisdama </w:t>
      </w:r>
      <w:r w:rsidR="001C2367" w:rsidRPr="006374DE">
        <w:rPr>
          <w:rStyle w:val="cf01"/>
          <w:rFonts w:asciiTheme="minorHAnsi" w:hAnsiTheme="minorHAnsi" w:cstheme="minorHAnsi"/>
          <w:sz w:val="21"/>
          <w:szCs w:val="21"/>
        </w:rPr>
        <w:t xml:space="preserve">lygiateisiškumo ir skaidrumo principų) </w:t>
      </w:r>
      <w:r w:rsidR="00843B85">
        <w:rPr>
          <w:rStyle w:val="cf01"/>
          <w:rFonts w:asciiTheme="minorHAnsi" w:hAnsiTheme="minorHAnsi" w:cstheme="minorHAnsi"/>
          <w:sz w:val="21"/>
          <w:szCs w:val="21"/>
        </w:rPr>
        <w:t xml:space="preserve">paslaugų </w:t>
      </w:r>
      <w:r w:rsidRPr="006374DE">
        <w:rPr>
          <w:rFonts w:cstheme="minorHAnsi"/>
        </w:rPr>
        <w:t>te</w:t>
      </w:r>
      <w:r w:rsidR="00843B85">
        <w:rPr>
          <w:rFonts w:cstheme="minorHAnsi"/>
        </w:rPr>
        <w:t>i</w:t>
      </w:r>
      <w:r w:rsidRPr="006374DE">
        <w:rPr>
          <w:rFonts w:cstheme="minorHAnsi"/>
        </w:rPr>
        <w:t>kėją šiuos dokumentus ar duomenis patikslinti, papildyti arba paaiškinti per jos nustatytą protingą terminą</w:t>
      </w:r>
      <w:r w:rsidRPr="006374DE">
        <w:rPr>
          <w:rFonts w:cstheme="minorHAnsi"/>
          <w:bCs/>
          <w:iCs/>
        </w:rPr>
        <w:t>.</w:t>
      </w:r>
      <w:r w:rsidR="00F9683B" w:rsidRPr="006374DE">
        <w:rPr>
          <w:rFonts w:cstheme="minorHAnsi"/>
          <w:bCs/>
          <w:iCs/>
        </w:rPr>
        <w:t xml:space="preserve"> </w:t>
      </w:r>
      <w:r w:rsidR="00F9683B" w:rsidRPr="006374DE">
        <w:t xml:space="preserve">Duomenys ir (arba) dokumentai tikslinami, aiškinami ar papildomi </w:t>
      </w:r>
      <w:r w:rsidR="00DA23F4" w:rsidRPr="006374DE">
        <w:t xml:space="preserve">vadovaujantis Viešųjų pirkimų tarnybos nustatytomis </w:t>
      </w:r>
      <w:r w:rsidR="00AC4CE3" w:rsidRPr="006374DE">
        <w:t>taisyklėmis</w:t>
      </w:r>
      <w:r w:rsidR="00AC4CE3" w:rsidRPr="006374DE">
        <w:rPr>
          <w:rStyle w:val="Puslapioinaosnuoroda"/>
        </w:rPr>
        <w:footnoteReference w:id="4"/>
      </w:r>
      <w:r w:rsidR="00F9683B" w:rsidRPr="006374DE">
        <w:t>.</w:t>
      </w:r>
    </w:p>
    <w:p w14:paraId="4EC07D7F" w14:textId="72CE937D" w:rsidR="008B5AAC" w:rsidRPr="006F6095" w:rsidRDefault="008B5AAC" w:rsidP="00B378BB">
      <w:pPr>
        <w:pStyle w:val="Sraopastraipa"/>
        <w:numPr>
          <w:ilvl w:val="1"/>
          <w:numId w:val="79"/>
        </w:numPr>
        <w:spacing w:after="0" w:line="20" w:lineRule="atLeast"/>
        <w:ind w:left="0" w:firstLine="567"/>
        <w:jc w:val="both"/>
        <w:rPr>
          <w:rFonts w:cstheme="minorHAnsi"/>
          <w:bCs/>
          <w:iCs/>
        </w:rPr>
      </w:pPr>
      <w:r w:rsidRPr="00E7166C">
        <w:rPr>
          <w:rFonts w:cstheme="minorHAnsi"/>
          <w:u w:val="single"/>
        </w:rPr>
        <w:t xml:space="preserve">Perkančioji organizacija gali nevertinti viso </w:t>
      </w:r>
      <w:r w:rsidR="00843B85" w:rsidRPr="00E7166C">
        <w:rPr>
          <w:rFonts w:cstheme="minorHAnsi"/>
          <w:u w:val="single"/>
        </w:rPr>
        <w:t xml:space="preserve">paslaugų </w:t>
      </w:r>
      <w:r w:rsidRPr="00E7166C">
        <w:rPr>
          <w:rFonts w:cstheme="minorHAnsi"/>
          <w:u w:val="single"/>
        </w:rPr>
        <w:t>te</w:t>
      </w:r>
      <w:r w:rsidR="00843B85" w:rsidRPr="00E7166C">
        <w:rPr>
          <w:rFonts w:cstheme="minorHAnsi"/>
          <w:u w:val="single"/>
        </w:rPr>
        <w:t>i</w:t>
      </w:r>
      <w:r w:rsidRPr="00E7166C">
        <w:rPr>
          <w:rFonts w:cstheme="minorHAnsi"/>
          <w:u w:val="single"/>
        </w:rPr>
        <w:t>kėjo pasiūlymo, jeigu patikrinusi jo dalį nustato, kad, vadovaujantis</w:t>
      </w:r>
      <w:r w:rsidR="00D369B9" w:rsidRPr="00E7166C">
        <w:rPr>
          <w:rFonts w:cstheme="minorHAnsi"/>
          <w:u w:val="single"/>
        </w:rPr>
        <w:t xml:space="preserve"> </w:t>
      </w:r>
      <w:r w:rsidR="002128E6" w:rsidRPr="00E7166C">
        <w:rPr>
          <w:rFonts w:cstheme="minorHAnsi"/>
          <w:u w:val="single"/>
        </w:rPr>
        <w:t>p</w:t>
      </w:r>
      <w:r w:rsidRPr="00E7166C">
        <w:rPr>
          <w:rFonts w:cstheme="minorHAnsi"/>
          <w:u w:val="single"/>
        </w:rPr>
        <w:t xml:space="preserve">irkimo </w:t>
      </w:r>
      <w:r w:rsidR="002C1F03" w:rsidRPr="00E7166C">
        <w:rPr>
          <w:rFonts w:cstheme="minorHAnsi"/>
          <w:u w:val="single"/>
        </w:rPr>
        <w:t>sąlygų</w:t>
      </w:r>
      <w:r w:rsidRPr="00E7166C">
        <w:rPr>
          <w:rFonts w:cstheme="minorHAnsi"/>
          <w:u w:val="single"/>
        </w:rPr>
        <w:t xml:space="preserve"> reikalavimais, pasiūlymas turi būti atmestas</w:t>
      </w:r>
      <w:r w:rsidR="00583FF5">
        <w:rPr>
          <w:rFonts w:cstheme="minorHAnsi"/>
        </w:rPr>
        <w:t xml:space="preserve"> </w:t>
      </w:r>
      <w:r w:rsidR="00583FF5" w:rsidRPr="4F20173F">
        <w:t xml:space="preserve">(ši nuostata netaikoma, jeigu perkančioji organizacija ketina pasinaudoti VPĮ 63 straipsnio 1 dalies 2 punkte nustatyta skelbiamų derybų sąlyga, kai leidžiama pakartotinai nebeskelbti skelbimo, taip pat tais atvejais, kai </w:t>
      </w:r>
      <w:r w:rsidR="00843B85">
        <w:t xml:space="preserve">paslaugų </w:t>
      </w:r>
      <w:r w:rsidR="00583FF5" w:rsidRPr="4F20173F">
        <w:t>te</w:t>
      </w:r>
      <w:r w:rsidR="00843B85">
        <w:t>i</w:t>
      </w:r>
      <w:r w:rsidR="00583FF5" w:rsidRPr="4F20173F">
        <w:t xml:space="preserve">kėjo pasiūlyme nurodyta kaina viršija pirkimui skirtas lėšas, o ekonomiškai naudingiausias pasiūlymas išrenkamas pagal sąnaudų arba kainos ar sąnaudų ir kokybės santykį ir perkančioji organizacija </w:t>
      </w:r>
      <w:r w:rsidR="00583FF5">
        <w:t>p</w:t>
      </w:r>
      <w:r w:rsidR="00583FF5" w:rsidRPr="4F20173F">
        <w:t>irkimo dokumentuose nėra nurodžiusi pirkimui skirtos lėšų sumos (išskyrus atvejus, kai atmetami visi gauti pasiūlymai)</w:t>
      </w:r>
      <w:r w:rsidRPr="006F6095">
        <w:rPr>
          <w:rFonts w:cstheme="minorHAnsi"/>
          <w:bCs/>
          <w:iCs/>
        </w:rPr>
        <w:t>.</w:t>
      </w:r>
    </w:p>
    <w:p w14:paraId="682293E7" w14:textId="61F1E294" w:rsidR="00E37239" w:rsidRPr="00F9566E" w:rsidRDefault="00E37239" w:rsidP="00B378BB">
      <w:pPr>
        <w:pStyle w:val="Antrat1"/>
        <w:numPr>
          <w:ilvl w:val="0"/>
          <w:numId w:val="79"/>
        </w:numPr>
        <w:spacing w:line="20" w:lineRule="atLeast"/>
        <w:ind w:left="0" w:firstLine="0"/>
        <w:contextualSpacing/>
        <w:rPr>
          <w:rFonts w:asciiTheme="minorHAnsi" w:eastAsiaTheme="minorHAnsi" w:hAnsiTheme="minorHAnsi" w:cstheme="minorHAnsi"/>
          <w:iCs/>
          <w:color w:val="auto"/>
        </w:rPr>
      </w:pPr>
      <w:bookmarkStart w:id="110" w:name="_Toc48053179"/>
      <w:bookmarkStart w:id="111" w:name="_Toc134002297"/>
      <w:r w:rsidRPr="00F9566E">
        <w:rPr>
          <w:rFonts w:asciiTheme="minorHAnsi" w:hAnsiTheme="minorHAnsi" w:cstheme="minorHAnsi"/>
          <w:color w:val="auto"/>
        </w:rPr>
        <w:t xml:space="preserve">Pasiūlymų atmetimo </w:t>
      </w:r>
      <w:bookmarkEnd w:id="110"/>
      <w:r w:rsidR="00154399" w:rsidRPr="00F9566E">
        <w:rPr>
          <w:rFonts w:asciiTheme="minorHAnsi" w:hAnsiTheme="minorHAnsi" w:cstheme="minorHAnsi"/>
          <w:color w:val="auto"/>
        </w:rPr>
        <w:t>pagrindai</w:t>
      </w:r>
      <w:bookmarkEnd w:id="111"/>
    </w:p>
    <w:p w14:paraId="33AB2790" w14:textId="5B6147C6" w:rsidR="00D14597" w:rsidRPr="00E441C1" w:rsidRDefault="00843B85" w:rsidP="00B378BB">
      <w:pPr>
        <w:pStyle w:val="Sraopastraipa"/>
        <w:numPr>
          <w:ilvl w:val="1"/>
          <w:numId w:val="79"/>
        </w:numPr>
        <w:tabs>
          <w:tab w:val="left" w:pos="426"/>
          <w:tab w:val="left" w:pos="1418"/>
        </w:tabs>
        <w:spacing w:after="120" w:line="20" w:lineRule="atLeast"/>
        <w:ind w:left="0" w:firstLine="567"/>
        <w:jc w:val="both"/>
        <w:rPr>
          <w:rFonts w:cstheme="minorHAnsi"/>
          <w:u w:val="single"/>
        </w:rPr>
      </w:pPr>
      <w:r>
        <w:rPr>
          <w:rFonts w:cstheme="minorHAnsi"/>
        </w:rPr>
        <w:t>Paslaugų tei</w:t>
      </w:r>
      <w:r w:rsidR="00EF54F5">
        <w:rPr>
          <w:rFonts w:cstheme="minorHAnsi"/>
        </w:rPr>
        <w:t>k</w:t>
      </w:r>
      <w:r w:rsidR="00D14597" w:rsidRPr="002F231C">
        <w:rPr>
          <w:rFonts w:cstheme="minorHAnsi"/>
        </w:rPr>
        <w:t>ėjo pateiktas pasiūlymas yra atmetamas</w:t>
      </w:r>
      <w:r w:rsidR="00B72EDB" w:rsidRPr="002F231C">
        <w:rPr>
          <w:rFonts w:cstheme="minorHAnsi"/>
        </w:rPr>
        <w:t xml:space="preserve"> ir </w:t>
      </w:r>
      <w:r w:rsidR="00732576">
        <w:rPr>
          <w:rFonts w:cstheme="minorHAnsi"/>
        </w:rPr>
        <w:t xml:space="preserve">paslaugų </w:t>
      </w:r>
      <w:r w:rsidR="00B72EDB" w:rsidRPr="002F231C">
        <w:rPr>
          <w:rFonts w:cstheme="minorHAnsi"/>
        </w:rPr>
        <w:t>te</w:t>
      </w:r>
      <w:r w:rsidR="00732576">
        <w:rPr>
          <w:rFonts w:cstheme="minorHAnsi"/>
        </w:rPr>
        <w:t>i</w:t>
      </w:r>
      <w:r w:rsidR="00B72EDB" w:rsidRPr="002F231C">
        <w:rPr>
          <w:rFonts w:cstheme="minorHAnsi"/>
        </w:rPr>
        <w:t>kėja</w:t>
      </w:r>
      <w:r w:rsidR="00587F77" w:rsidRPr="002F231C">
        <w:rPr>
          <w:rFonts w:cstheme="minorHAnsi"/>
        </w:rPr>
        <w:t>s</w:t>
      </w:r>
      <w:r w:rsidR="00B72EDB" w:rsidRPr="002F231C">
        <w:rPr>
          <w:rFonts w:cstheme="minorHAnsi"/>
        </w:rPr>
        <w:t xml:space="preserve"> pašalinamas iš pirkimo procedūros</w:t>
      </w:r>
      <w:r w:rsidR="00D14597" w:rsidRPr="002F231C">
        <w:rPr>
          <w:rFonts w:cstheme="minorHAnsi"/>
        </w:rPr>
        <w:t xml:space="preserve">, </w:t>
      </w:r>
      <w:r w:rsidR="00D14597" w:rsidRPr="00E441C1">
        <w:rPr>
          <w:rFonts w:cstheme="minorHAnsi"/>
          <w:u w:val="single"/>
        </w:rPr>
        <w:t>jeigu yra bent viena iš šių sąlygų:</w:t>
      </w:r>
    </w:p>
    <w:p w14:paraId="215D0B49" w14:textId="3A5F3787" w:rsidR="00E76A55" w:rsidRDefault="00FE7018" w:rsidP="00FE7018">
      <w:pPr>
        <w:pStyle w:val="Sraopastraipa"/>
        <w:tabs>
          <w:tab w:val="left" w:pos="1418"/>
          <w:tab w:val="left" w:pos="1701"/>
        </w:tabs>
        <w:spacing w:after="120" w:line="20" w:lineRule="atLeast"/>
        <w:ind w:left="567"/>
        <w:jc w:val="both"/>
        <w:rPr>
          <w:rFonts w:cstheme="minorHAnsi"/>
        </w:rPr>
      </w:pPr>
      <w:r>
        <w:rPr>
          <w:rFonts w:cstheme="minorHAnsi"/>
        </w:rPr>
        <w:t xml:space="preserve">18.1.1. </w:t>
      </w:r>
      <w:r w:rsidR="00732576">
        <w:rPr>
          <w:rFonts w:cstheme="minorHAnsi"/>
        </w:rPr>
        <w:t xml:space="preserve">paslaugų </w:t>
      </w:r>
      <w:r w:rsidR="00D14597" w:rsidRPr="009953FD">
        <w:rPr>
          <w:rFonts w:cstheme="minorHAnsi"/>
        </w:rPr>
        <w:t>te</w:t>
      </w:r>
      <w:r w:rsidR="00732576">
        <w:rPr>
          <w:rFonts w:cstheme="minorHAnsi"/>
        </w:rPr>
        <w:t>i</w:t>
      </w:r>
      <w:r w:rsidR="00D14597" w:rsidRPr="009953FD">
        <w:rPr>
          <w:rFonts w:cstheme="minorHAnsi"/>
        </w:rPr>
        <w:t xml:space="preserve">kėjas </w:t>
      </w:r>
      <w:r w:rsidR="002A1D0F" w:rsidRPr="009953FD">
        <w:rPr>
          <w:rFonts w:cstheme="minorHAnsi"/>
        </w:rPr>
        <w:t xml:space="preserve">Komisijos prašymu </w:t>
      </w:r>
      <w:r w:rsidR="00D14597" w:rsidRPr="009953FD">
        <w:rPr>
          <w:rFonts w:cstheme="minorHAnsi"/>
        </w:rPr>
        <w:t>nepratęsia pasiūlymo galiojimo</w:t>
      </w:r>
      <w:r w:rsidR="00E76A55">
        <w:rPr>
          <w:rFonts w:cstheme="minorHAnsi"/>
        </w:rPr>
        <w:t>;</w:t>
      </w:r>
    </w:p>
    <w:p w14:paraId="1A529564" w14:textId="139A6260" w:rsidR="00D14597" w:rsidRPr="00FE7018" w:rsidRDefault="00732576" w:rsidP="00693225">
      <w:pPr>
        <w:pStyle w:val="Sraopastraipa"/>
        <w:numPr>
          <w:ilvl w:val="2"/>
          <w:numId w:val="68"/>
        </w:numPr>
        <w:tabs>
          <w:tab w:val="left" w:pos="1418"/>
          <w:tab w:val="left" w:pos="1701"/>
          <w:tab w:val="left" w:pos="1843"/>
        </w:tabs>
        <w:spacing w:after="120" w:line="20" w:lineRule="atLeast"/>
        <w:ind w:left="0" w:firstLine="567"/>
        <w:jc w:val="both"/>
      </w:pPr>
      <w:r>
        <w:rPr>
          <w:rFonts w:eastAsia="Times New Roman"/>
          <w:color w:val="000000" w:themeColor="text1"/>
        </w:rPr>
        <w:t xml:space="preserve">paslaugų </w:t>
      </w:r>
      <w:r w:rsidR="00D14597" w:rsidRPr="00FE7018">
        <w:rPr>
          <w:rFonts w:eastAsia="Times New Roman"/>
          <w:color w:val="000000" w:themeColor="text1"/>
        </w:rPr>
        <w:t>te</w:t>
      </w:r>
      <w:r>
        <w:rPr>
          <w:rFonts w:eastAsia="Times New Roman"/>
          <w:color w:val="000000" w:themeColor="text1"/>
        </w:rPr>
        <w:t>i</w:t>
      </w:r>
      <w:r w:rsidR="00D14597" w:rsidRPr="00FE7018">
        <w:rPr>
          <w:rFonts w:eastAsia="Times New Roman"/>
          <w:color w:val="000000" w:themeColor="text1"/>
        </w:rPr>
        <w:t xml:space="preserve">kėjas </w:t>
      </w:r>
      <w:r w:rsidR="00ED5E29">
        <w:rPr>
          <w:rFonts w:eastAsia="Times New Roman"/>
          <w:color w:val="000000" w:themeColor="text1"/>
        </w:rPr>
        <w:t xml:space="preserve">užšifravo pasiūlymą ir </w:t>
      </w:r>
      <w:r w:rsidR="00D14597" w:rsidRPr="00FE7018">
        <w:rPr>
          <w:rFonts w:eastAsia="Times New Roman"/>
          <w:color w:val="000000" w:themeColor="text1"/>
        </w:rPr>
        <w:t>i</w:t>
      </w:r>
      <w:r w:rsidR="00D14597" w:rsidRPr="00FE7018">
        <w:t>ki susipažinimo su pasiūlym</w:t>
      </w:r>
      <w:r w:rsidR="003D65E3" w:rsidRPr="00FE7018">
        <w:t>ais</w:t>
      </w:r>
      <w:r w:rsidR="00231C51" w:rsidRPr="00FE7018">
        <w:t xml:space="preserve"> </w:t>
      </w:r>
      <w:r w:rsidR="00D14597" w:rsidRPr="00FE7018">
        <w:rPr>
          <w:rFonts w:eastAsia="Times New Roman"/>
          <w:color w:val="000000" w:themeColor="text1"/>
        </w:rPr>
        <w:t xml:space="preserve">pradžios nepateikė </w:t>
      </w:r>
      <w:r w:rsidR="00AC0273" w:rsidRPr="00FE7018">
        <w:rPr>
          <w:rFonts w:eastAsia="Times New Roman"/>
          <w:color w:val="000000" w:themeColor="text1"/>
        </w:rPr>
        <w:t xml:space="preserve">pasiūlymo iššifravimo </w:t>
      </w:r>
      <w:r w:rsidR="00D14597" w:rsidRPr="00FE7018">
        <w:rPr>
          <w:rFonts w:eastAsia="Times New Roman"/>
          <w:color w:val="000000" w:themeColor="text1"/>
        </w:rPr>
        <w:t>slaptažodžio</w:t>
      </w:r>
      <w:r w:rsidR="00AC0273" w:rsidRPr="00FE7018">
        <w:rPr>
          <w:rFonts w:eastAsia="Times New Roman"/>
          <w:color w:val="000000" w:themeColor="text1"/>
        </w:rPr>
        <w:t>;</w:t>
      </w:r>
    </w:p>
    <w:p w14:paraId="61A6F6FE" w14:textId="6D506A4E" w:rsidR="00D14597" w:rsidRPr="009953FD" w:rsidRDefault="00732576" w:rsidP="00326253">
      <w:pPr>
        <w:pStyle w:val="Sraopastraipa"/>
        <w:numPr>
          <w:ilvl w:val="2"/>
          <w:numId w:val="68"/>
        </w:numPr>
        <w:tabs>
          <w:tab w:val="left" w:pos="1418"/>
        </w:tabs>
        <w:spacing w:after="120" w:line="20" w:lineRule="atLeast"/>
        <w:ind w:left="0" w:firstLine="567"/>
        <w:jc w:val="both"/>
        <w:rPr>
          <w:rFonts w:cstheme="minorHAnsi"/>
          <w:color w:val="000000"/>
        </w:rPr>
      </w:pPr>
      <w:r>
        <w:rPr>
          <w:rFonts w:cstheme="minorHAnsi"/>
        </w:rPr>
        <w:t xml:space="preserve">paslaugų </w:t>
      </w:r>
      <w:r w:rsidR="00D14597" w:rsidRPr="009953FD">
        <w:rPr>
          <w:rFonts w:cstheme="minorHAnsi"/>
        </w:rPr>
        <w:t>te</w:t>
      </w:r>
      <w:r>
        <w:rPr>
          <w:rFonts w:cstheme="minorHAnsi"/>
        </w:rPr>
        <w:t>i</w:t>
      </w:r>
      <w:r w:rsidR="00D14597" w:rsidRPr="009953FD">
        <w:rPr>
          <w:rFonts w:cstheme="minorHAnsi"/>
        </w:rPr>
        <w:t xml:space="preserve">kėjas turi būti pašalintas vadovaujantis </w:t>
      </w:r>
      <w:r w:rsidR="00275BF1">
        <w:rPr>
          <w:rFonts w:cstheme="minorHAnsi"/>
        </w:rPr>
        <w:t>p</w:t>
      </w:r>
      <w:r w:rsidR="00D14597" w:rsidRPr="009953FD">
        <w:rPr>
          <w:rFonts w:cstheme="minorHAnsi"/>
        </w:rPr>
        <w:t xml:space="preserve">irkimo </w:t>
      </w:r>
      <w:r w:rsidR="009953FD">
        <w:rPr>
          <w:rFonts w:cstheme="minorHAnsi"/>
        </w:rPr>
        <w:t>sąlygų</w:t>
      </w:r>
      <w:r w:rsidR="00D14597" w:rsidRPr="009953FD">
        <w:rPr>
          <w:rFonts w:cstheme="minorHAnsi"/>
        </w:rPr>
        <w:t xml:space="preserve"> nuostatomis dėl pašalinimo pagrindų, taip pat ir tais atvejais, kai</w:t>
      </w:r>
      <w:r w:rsidR="000C3301">
        <w:rPr>
          <w:rFonts w:cstheme="minorHAnsi"/>
        </w:rPr>
        <w:t xml:space="preserve"> </w:t>
      </w:r>
      <w:r>
        <w:rPr>
          <w:rFonts w:cstheme="minorHAnsi"/>
        </w:rPr>
        <w:t xml:space="preserve">paslaugų </w:t>
      </w:r>
      <w:r w:rsidR="00D14597" w:rsidRPr="009953FD">
        <w:rPr>
          <w:rFonts w:cstheme="minorHAnsi"/>
        </w:rPr>
        <w:t>te</w:t>
      </w:r>
      <w:r>
        <w:rPr>
          <w:rFonts w:cstheme="minorHAnsi"/>
        </w:rPr>
        <w:t>i</w:t>
      </w:r>
      <w:r w:rsidR="00D14597" w:rsidRPr="009953FD">
        <w:rPr>
          <w:rFonts w:cstheme="minorHAnsi"/>
        </w:rPr>
        <w:t>kėjas remiasi ūkio subjekto pajėgumais, arba pasitelkia subte</w:t>
      </w:r>
      <w:r>
        <w:rPr>
          <w:rFonts w:cstheme="minorHAnsi"/>
        </w:rPr>
        <w:t>i</w:t>
      </w:r>
      <w:r w:rsidR="00D14597" w:rsidRPr="009953FD">
        <w:rPr>
          <w:rFonts w:cstheme="minorHAnsi"/>
        </w:rPr>
        <w:t xml:space="preserve">kėją ir jiems pagal </w:t>
      </w:r>
      <w:r w:rsidR="00CC24A6">
        <w:rPr>
          <w:rFonts w:cstheme="minorHAnsi"/>
        </w:rPr>
        <w:t>p</w:t>
      </w:r>
      <w:r w:rsidR="00D14597" w:rsidRPr="009953FD">
        <w:rPr>
          <w:rFonts w:cstheme="minorHAnsi"/>
        </w:rPr>
        <w:t xml:space="preserve">irkimo </w:t>
      </w:r>
      <w:r w:rsidR="009953FD">
        <w:rPr>
          <w:rFonts w:cstheme="minorHAnsi"/>
        </w:rPr>
        <w:t>sąlygas</w:t>
      </w:r>
      <w:r w:rsidR="00D14597" w:rsidRPr="009953FD">
        <w:rPr>
          <w:rFonts w:cstheme="minorHAnsi"/>
        </w:rPr>
        <w:t xml:space="preserve"> keliami reikalavimai dėl pašalinimo pagrindų, tačiau ūkio subjekto ar subte</w:t>
      </w:r>
      <w:r>
        <w:rPr>
          <w:rFonts w:cstheme="minorHAnsi"/>
        </w:rPr>
        <w:t>i</w:t>
      </w:r>
      <w:r w:rsidR="00D14597" w:rsidRPr="009953FD">
        <w:rPr>
          <w:rFonts w:cstheme="minorHAnsi"/>
        </w:rPr>
        <w:t xml:space="preserve">kėjo </w:t>
      </w:r>
      <w:r w:rsidR="00D14597" w:rsidRPr="009953FD">
        <w:rPr>
          <w:rFonts w:cstheme="minorHAnsi"/>
          <w:color w:val="000000"/>
        </w:rPr>
        <w:t xml:space="preserve">padėtis atitinka </w:t>
      </w:r>
      <w:r w:rsidR="00D14597" w:rsidRPr="009953FD">
        <w:rPr>
          <w:rFonts w:cstheme="minorHAnsi"/>
          <w:color w:val="000000"/>
        </w:rPr>
        <w:lastRenderedPageBreak/>
        <w:t xml:space="preserve">nustatytus pašalinimo pagrindus ir perkančiosios organizacijos nurodymu </w:t>
      </w:r>
      <w:r>
        <w:rPr>
          <w:rFonts w:cstheme="minorHAnsi"/>
          <w:color w:val="000000"/>
        </w:rPr>
        <w:t xml:space="preserve">paslaugų </w:t>
      </w:r>
      <w:r w:rsidR="00D14597" w:rsidRPr="009953FD">
        <w:rPr>
          <w:rFonts w:cstheme="minorHAnsi"/>
          <w:color w:val="000000"/>
        </w:rPr>
        <w:t>te</w:t>
      </w:r>
      <w:r>
        <w:rPr>
          <w:rFonts w:cstheme="minorHAnsi"/>
          <w:color w:val="000000"/>
        </w:rPr>
        <w:t>i</w:t>
      </w:r>
      <w:r w:rsidR="00D14597" w:rsidRPr="009953FD">
        <w:rPr>
          <w:rFonts w:cstheme="minorHAnsi"/>
          <w:color w:val="000000"/>
        </w:rPr>
        <w:t>kėjas nepakeitė šio ūkio subjekto ar subte</w:t>
      </w:r>
      <w:r>
        <w:rPr>
          <w:rFonts w:cstheme="minorHAnsi"/>
          <w:color w:val="000000"/>
        </w:rPr>
        <w:t>i</w:t>
      </w:r>
      <w:r w:rsidR="00D14597" w:rsidRPr="009953FD">
        <w:rPr>
          <w:rFonts w:cstheme="minorHAnsi"/>
          <w:color w:val="000000"/>
        </w:rPr>
        <w:t>kėjo į pašalinimo pagrindų neturintį ūkio subjektą;</w:t>
      </w:r>
    </w:p>
    <w:p w14:paraId="49B89400" w14:textId="7067C664" w:rsidR="00231C51" w:rsidRPr="00FB742D" w:rsidRDefault="00732576" w:rsidP="00221642">
      <w:pPr>
        <w:pStyle w:val="Sraopastraipa"/>
        <w:numPr>
          <w:ilvl w:val="2"/>
          <w:numId w:val="68"/>
        </w:numPr>
        <w:tabs>
          <w:tab w:val="left" w:pos="1418"/>
        </w:tabs>
        <w:spacing w:after="120" w:line="240" w:lineRule="auto"/>
        <w:ind w:left="0" w:firstLine="567"/>
        <w:jc w:val="both"/>
        <w:rPr>
          <w:color w:val="000000"/>
        </w:rPr>
      </w:pPr>
      <w:r>
        <w:t xml:space="preserve">paslaugų </w:t>
      </w:r>
      <w:r w:rsidR="00D14597" w:rsidRPr="009953FD">
        <w:t>te</w:t>
      </w:r>
      <w:r>
        <w:t>i</w:t>
      </w:r>
      <w:r w:rsidR="00D14597" w:rsidRPr="009953FD">
        <w:t xml:space="preserve">kėjas neatitinka </w:t>
      </w:r>
      <w:r w:rsidR="00CC24A6">
        <w:t xml:space="preserve">specialiosiose </w:t>
      </w:r>
      <w:r w:rsidR="00D14597" w:rsidRPr="009953FD">
        <w:t xml:space="preserve">pirkimo </w:t>
      </w:r>
      <w:r w:rsidR="00CC24A6">
        <w:t>sąlygose</w:t>
      </w:r>
      <w:r w:rsidR="00D14597" w:rsidRPr="009953FD">
        <w:t xml:space="preserve"> nustatyt</w:t>
      </w:r>
      <w:r w:rsidR="00195538">
        <w:t>ų</w:t>
      </w:r>
      <w:r w:rsidR="00D14597" w:rsidRPr="009953FD">
        <w:t xml:space="preserve"> kvalifikacijos reikalavim</w:t>
      </w:r>
      <w:r w:rsidR="00195538">
        <w:t>ų</w:t>
      </w:r>
      <w:r w:rsidR="00D14597" w:rsidRPr="009953FD">
        <w:t xml:space="preserve"> ir (ar), jeigu taikoma, kokybės vadybos sistemos ir aplinkos apsaugos vadybos sistemos standarto ir (ar) ūkio subjektas, kurio pajėgumais remiasi </w:t>
      </w:r>
      <w:r>
        <w:t xml:space="preserve">paslaugų </w:t>
      </w:r>
      <w:r w:rsidR="00D14597" w:rsidRPr="009953FD">
        <w:t>te</w:t>
      </w:r>
      <w:r>
        <w:t>i</w:t>
      </w:r>
      <w:r w:rsidR="00D14597" w:rsidRPr="009953FD">
        <w:t xml:space="preserve">kėjas, netenkina </w:t>
      </w:r>
      <w:r w:rsidR="00D14597" w:rsidRPr="009953FD">
        <w:rPr>
          <w:color w:val="000000" w:themeColor="text1"/>
        </w:rPr>
        <w:t>jam keliamų kvalifikacijos reikalavimų ir perkančiosios organizacijos nurodymu nebuvo pakeistas į reikalavimus atitinkantį ūkio subjektą</w:t>
      </w:r>
      <w:r w:rsidR="00231C51" w:rsidRPr="009953FD">
        <w:rPr>
          <w:color w:val="000000" w:themeColor="text1"/>
        </w:rPr>
        <w:t>;</w:t>
      </w:r>
    </w:p>
    <w:p w14:paraId="7E64EBFB" w14:textId="6A8F5B00" w:rsidR="004F261E" w:rsidRPr="00EF2B44" w:rsidRDefault="00E21FE8" w:rsidP="00221642">
      <w:pPr>
        <w:pStyle w:val="Sraopastraipa"/>
        <w:numPr>
          <w:ilvl w:val="2"/>
          <w:numId w:val="68"/>
        </w:numPr>
        <w:tabs>
          <w:tab w:val="left" w:pos="1418"/>
        </w:tabs>
        <w:spacing w:after="120" w:line="240" w:lineRule="auto"/>
        <w:ind w:left="0" w:firstLine="567"/>
        <w:jc w:val="both"/>
        <w:rPr>
          <w:rFonts w:cstheme="minorHAnsi"/>
          <w:b/>
          <w:bCs/>
        </w:rPr>
      </w:pPr>
      <w:r w:rsidRPr="00713E0E">
        <w:rPr>
          <w:rFonts w:cstheme="minorHAnsi"/>
          <w:u w:val="single"/>
        </w:rPr>
        <w:t xml:space="preserve">paslaugų teikėjas </w:t>
      </w:r>
      <w:r w:rsidR="004F261E" w:rsidRPr="00713E0E">
        <w:rPr>
          <w:rFonts w:cstheme="minorHAnsi"/>
          <w:u w:val="single"/>
        </w:rPr>
        <w:t xml:space="preserve">pasiūlyme </w:t>
      </w:r>
      <w:r w:rsidRPr="00713E0E">
        <w:rPr>
          <w:rFonts w:cstheme="minorHAnsi"/>
          <w:u w:val="single"/>
        </w:rPr>
        <w:t>ne</w:t>
      </w:r>
      <w:r w:rsidR="004F261E" w:rsidRPr="00713E0E">
        <w:rPr>
          <w:rFonts w:cstheme="minorHAnsi"/>
          <w:u w:val="single"/>
        </w:rPr>
        <w:t>nurod</w:t>
      </w:r>
      <w:r w:rsidRPr="00713E0E">
        <w:rPr>
          <w:rFonts w:cstheme="minorHAnsi"/>
          <w:u w:val="single"/>
        </w:rPr>
        <w:t>ė</w:t>
      </w:r>
      <w:r w:rsidR="004F261E" w:rsidRPr="00713E0E">
        <w:rPr>
          <w:rFonts w:cstheme="minorHAnsi"/>
          <w:u w:val="single"/>
        </w:rPr>
        <w:t xml:space="preserve"> </w:t>
      </w:r>
      <w:r w:rsidR="00140105" w:rsidRPr="00713E0E">
        <w:rPr>
          <w:rFonts w:cstheme="minorHAnsi"/>
          <w:u w:val="single"/>
        </w:rPr>
        <w:t xml:space="preserve">siūlomos </w:t>
      </w:r>
      <w:r w:rsidR="004F261E" w:rsidRPr="00713E0E">
        <w:rPr>
          <w:rFonts w:cstheme="minorHAnsi"/>
          <w:u w:val="single"/>
        </w:rPr>
        <w:t>draudimo sum</w:t>
      </w:r>
      <w:r w:rsidRPr="00713E0E">
        <w:rPr>
          <w:rFonts w:cstheme="minorHAnsi"/>
          <w:u w:val="single"/>
        </w:rPr>
        <w:t>os</w:t>
      </w:r>
      <w:r w:rsidR="004F261E" w:rsidRPr="00713E0E">
        <w:rPr>
          <w:rFonts w:cstheme="minorHAnsi"/>
          <w:u w:val="single"/>
        </w:rPr>
        <w:t xml:space="preserve"> paslaugai</w:t>
      </w:r>
      <w:r w:rsidR="00F25111" w:rsidRPr="00713E0E">
        <w:rPr>
          <w:rFonts w:cstheme="minorHAnsi"/>
          <w:u w:val="single"/>
        </w:rPr>
        <w:t xml:space="preserve"> (</w:t>
      </w:r>
      <w:r w:rsidR="004F261E" w:rsidRPr="00EF2B44">
        <w:rPr>
          <w:rFonts w:cstheme="minorHAnsi"/>
          <w:u w:val="single"/>
        </w:rPr>
        <w:t>pirkimo specialiųjų sąlygų 6 priedo (Pasiūlymo forma</w:t>
      </w:r>
      <w:r w:rsidR="004F261E" w:rsidRPr="00095A9D">
        <w:rPr>
          <w:rFonts w:cstheme="minorHAnsi"/>
          <w:u w:val="single"/>
        </w:rPr>
        <w:t>) 4.2 p. 2 lentelės 3 eil. „Laisvai</w:t>
      </w:r>
      <w:r w:rsidR="004F261E" w:rsidRPr="00EF2B44">
        <w:rPr>
          <w:rFonts w:cstheme="minorHAnsi"/>
          <w:u w:val="single"/>
        </w:rPr>
        <w:t xml:space="preserve"> pasirenkamos medicininės paslaugos, skiepai“</w:t>
      </w:r>
      <w:r w:rsidR="00502760" w:rsidRPr="00EF2B44">
        <w:rPr>
          <w:rFonts w:cstheme="minorHAnsi"/>
          <w:u w:val="single"/>
        </w:rPr>
        <w:t>)</w:t>
      </w:r>
      <w:r w:rsidR="004F261E" w:rsidRPr="00EF2B44">
        <w:rPr>
          <w:rFonts w:cstheme="minorHAnsi"/>
          <w:u w:val="single"/>
        </w:rPr>
        <w:t>;</w:t>
      </w:r>
    </w:p>
    <w:p w14:paraId="0556BEF1" w14:textId="388C0EA2" w:rsidR="004F261E" w:rsidRPr="00A34752" w:rsidRDefault="004F261E" w:rsidP="00221642">
      <w:pPr>
        <w:pStyle w:val="Sraopastraipa"/>
        <w:numPr>
          <w:ilvl w:val="2"/>
          <w:numId w:val="68"/>
        </w:numPr>
        <w:tabs>
          <w:tab w:val="left" w:pos="1418"/>
        </w:tabs>
        <w:spacing w:after="120" w:line="240" w:lineRule="auto"/>
        <w:ind w:left="0" w:firstLine="567"/>
        <w:jc w:val="both"/>
        <w:rPr>
          <w:rFonts w:cstheme="minorHAnsi"/>
          <w:b/>
          <w:bCs/>
        </w:rPr>
      </w:pPr>
      <w:r w:rsidRPr="00B80FAA">
        <w:rPr>
          <w:rFonts w:cstheme="minorHAnsi"/>
          <w:u w:val="single"/>
        </w:rPr>
        <w:t xml:space="preserve">pasiūlymas pateiktas ne pagal pirkimo </w:t>
      </w:r>
      <w:r w:rsidRPr="00A34752">
        <w:rPr>
          <w:rFonts w:cstheme="minorHAnsi"/>
          <w:u w:val="single"/>
        </w:rPr>
        <w:t xml:space="preserve">specialiųjų </w:t>
      </w:r>
      <w:r w:rsidRPr="00095A9D">
        <w:rPr>
          <w:rFonts w:cstheme="minorHAnsi"/>
          <w:u w:val="single"/>
        </w:rPr>
        <w:t>sąlygų 6 priede</w:t>
      </w:r>
      <w:r w:rsidRPr="00A34752">
        <w:rPr>
          <w:rFonts w:cstheme="minorHAnsi"/>
          <w:u w:val="single"/>
        </w:rPr>
        <w:t xml:space="preserve"> pateiktą pasiūlymo formą</w:t>
      </w:r>
      <w:r w:rsidRPr="00A34752">
        <w:rPr>
          <w:rFonts w:cstheme="minorHAnsi"/>
        </w:rPr>
        <w:t xml:space="preserve"> ir jame nurodytų duomenų negalima įvertinti pagal pirkimo specialiųjų sąlygų 7 priede pateiktą pasiūlymų vertinimo metodiką;</w:t>
      </w:r>
    </w:p>
    <w:p w14:paraId="07ECB096" w14:textId="72F4CEE6" w:rsidR="00D14597" w:rsidRPr="00A9475C" w:rsidRDefault="00D14597" w:rsidP="00221642">
      <w:pPr>
        <w:pStyle w:val="Sraopastraipa"/>
        <w:numPr>
          <w:ilvl w:val="2"/>
          <w:numId w:val="68"/>
        </w:numPr>
        <w:spacing w:line="240" w:lineRule="auto"/>
        <w:ind w:left="0" w:firstLine="567"/>
        <w:jc w:val="both"/>
        <w:rPr>
          <w:rFonts w:cstheme="minorHAnsi"/>
        </w:rPr>
      </w:pPr>
      <w:r w:rsidRPr="009953FD">
        <w:t>per perkančiosios organizacijos nustatytą terminą nepatikslino, nepapildė, nepaaiškino informacijos</w:t>
      </w:r>
      <w:r w:rsidR="00A9475C">
        <w:t>;</w:t>
      </w:r>
    </w:p>
    <w:p w14:paraId="6801B836" w14:textId="17501C22" w:rsidR="00A9475C" w:rsidRPr="00296AFA" w:rsidRDefault="00732576" w:rsidP="00221642">
      <w:pPr>
        <w:pStyle w:val="Sraopastraipa"/>
        <w:numPr>
          <w:ilvl w:val="2"/>
          <w:numId w:val="68"/>
        </w:numPr>
        <w:spacing w:line="240" w:lineRule="auto"/>
        <w:ind w:left="0" w:firstLine="567"/>
        <w:jc w:val="both"/>
        <w:rPr>
          <w:rFonts w:cstheme="minorHAnsi"/>
        </w:rPr>
      </w:pPr>
      <w:r>
        <w:t xml:space="preserve">paslaugų </w:t>
      </w:r>
      <w:r w:rsidR="00A9475C">
        <w:t>te</w:t>
      </w:r>
      <w:r>
        <w:t>i</w:t>
      </w:r>
      <w:r w:rsidR="00A9475C">
        <w:t>kėjas per perkančiosios organizacijos nustatytą terminą patikslino, papildė, paaiškino pasiūlymą ir tai lėmė esminį jo pasiūlymo pakeitimą;</w:t>
      </w:r>
    </w:p>
    <w:p w14:paraId="6FEBF70A" w14:textId="18EBAB6C" w:rsidR="00296AFA" w:rsidRPr="009953FD" w:rsidRDefault="00296AFA" w:rsidP="00221642">
      <w:pPr>
        <w:pStyle w:val="Sraopastraipa"/>
        <w:numPr>
          <w:ilvl w:val="2"/>
          <w:numId w:val="68"/>
        </w:numPr>
        <w:spacing w:line="240" w:lineRule="auto"/>
        <w:ind w:left="0" w:firstLine="567"/>
        <w:jc w:val="both"/>
        <w:rPr>
          <w:rFonts w:cstheme="minorHAnsi"/>
        </w:rPr>
      </w:pPr>
      <w:r>
        <w:t>p</w:t>
      </w:r>
      <w:r w:rsidRPr="00EF68CC">
        <w:t xml:space="preserve">asiūlymas neatitinka </w:t>
      </w:r>
      <w:r>
        <w:t>p</w:t>
      </w:r>
      <w:r w:rsidRPr="00EF68CC">
        <w:t xml:space="preserve">irkimo dokumentų reikalavimų ir jo trūkumai negali būti ištaisyti vadovaujantis </w:t>
      </w:r>
      <w:r>
        <w:rPr>
          <w:color w:val="000000"/>
        </w:rPr>
        <w:t>Viešųjų pirkimų tarnybos nustatytomis taisyklėmis</w:t>
      </w:r>
      <w:r>
        <w:rPr>
          <w:rStyle w:val="Puslapioinaosnuoroda"/>
        </w:rPr>
        <w:footnoteReference w:id="5"/>
      </w:r>
      <w:r>
        <w:rPr>
          <w:color w:val="000000"/>
        </w:rPr>
        <w:t>.</w:t>
      </w:r>
    </w:p>
    <w:p w14:paraId="1E3F2038" w14:textId="6D9CDCE9" w:rsidR="00D14597" w:rsidRPr="00826EA2" w:rsidRDefault="00732576" w:rsidP="00221642">
      <w:pPr>
        <w:pStyle w:val="Sraopastraipa"/>
        <w:numPr>
          <w:ilvl w:val="2"/>
          <w:numId w:val="68"/>
        </w:numPr>
        <w:spacing w:after="0" w:line="240" w:lineRule="auto"/>
        <w:ind w:left="0" w:firstLine="567"/>
        <w:jc w:val="both"/>
        <w:rPr>
          <w:rFonts w:cstheme="minorHAnsi"/>
        </w:rPr>
      </w:pPr>
      <w:r w:rsidRPr="00732576">
        <w:rPr>
          <w:rFonts w:cstheme="minorHAnsi"/>
        </w:rPr>
        <w:t xml:space="preserve">paslaugų </w:t>
      </w:r>
      <w:r w:rsidR="00D6453B" w:rsidRPr="000C3301">
        <w:rPr>
          <w:rFonts w:cstheme="minorHAnsi"/>
        </w:rPr>
        <w:t>te</w:t>
      </w:r>
      <w:r>
        <w:rPr>
          <w:rFonts w:cstheme="minorHAnsi"/>
        </w:rPr>
        <w:t>i</w:t>
      </w:r>
      <w:r w:rsidR="00D6453B" w:rsidRPr="000C3301">
        <w:rPr>
          <w:rFonts w:cstheme="minorHAnsi"/>
        </w:rPr>
        <w:t>kėjas</w:t>
      </w:r>
      <w:r w:rsidR="00D6453B" w:rsidRPr="00625B7C">
        <w:rPr>
          <w:rFonts w:cstheme="minorHAnsi"/>
        </w:rPr>
        <w:t xml:space="preserve"> iki nustatyto termino neprisij</w:t>
      </w:r>
      <w:r w:rsidR="001913B6">
        <w:rPr>
          <w:rFonts w:cstheme="minorHAnsi"/>
        </w:rPr>
        <w:t>ungė</w:t>
      </w:r>
      <w:r w:rsidR="00D6453B" w:rsidRPr="00625B7C">
        <w:rPr>
          <w:rFonts w:cstheme="minorHAnsi"/>
        </w:rPr>
        <w:t xml:space="preserve"> prie elektroninio aukciono (nepaspa</w:t>
      </w:r>
      <w:r w:rsidR="001913B6">
        <w:rPr>
          <w:rFonts w:cstheme="minorHAnsi"/>
        </w:rPr>
        <w:t>udė</w:t>
      </w:r>
      <w:r w:rsidR="00D6453B" w:rsidRPr="00625B7C">
        <w:rPr>
          <w:rFonts w:cstheme="minorHAnsi"/>
        </w:rPr>
        <w:t xml:space="preserve"> mygtuko „Pateikti pasiūlymą“) ir (arba) nesuderin</w:t>
      </w:r>
      <w:r w:rsidR="001913B6">
        <w:rPr>
          <w:rFonts w:cstheme="minorHAnsi"/>
        </w:rPr>
        <w:t>o</w:t>
      </w:r>
      <w:r w:rsidR="00D6453B" w:rsidRPr="00625B7C">
        <w:rPr>
          <w:rFonts w:cstheme="minorHAnsi"/>
        </w:rPr>
        <w:t xml:space="preserve"> pirminės elektroninio aukciono kainos</w:t>
      </w:r>
      <w:r w:rsidR="003905C5">
        <w:rPr>
          <w:rFonts w:cstheme="minorHAnsi"/>
        </w:rPr>
        <w:t xml:space="preserve">. </w:t>
      </w:r>
      <w:r w:rsidR="004319DE">
        <w:rPr>
          <w:rFonts w:cstheme="minorHAnsi"/>
        </w:rPr>
        <w:t>Paslaugų tei</w:t>
      </w:r>
      <w:r w:rsidR="00826EA2">
        <w:rPr>
          <w:rFonts w:cstheme="minorHAnsi"/>
        </w:rPr>
        <w:t>k</w:t>
      </w:r>
      <w:r w:rsidR="003905C5">
        <w:rPr>
          <w:rFonts w:cstheme="minorHAnsi"/>
        </w:rPr>
        <w:t>ėjas pateikė</w:t>
      </w:r>
      <w:r w:rsidR="00D6453B" w:rsidRPr="00625B7C">
        <w:rPr>
          <w:rFonts w:cstheme="minorHAnsi"/>
        </w:rPr>
        <w:t xml:space="preserve"> tinkamą pradinį pasiūlymą, tačiau vėliau </w:t>
      </w:r>
      <w:r w:rsidR="0092457A" w:rsidRPr="00625B7C">
        <w:rPr>
          <w:rFonts w:cstheme="minorHAnsi"/>
        </w:rPr>
        <w:t>nesutik</w:t>
      </w:r>
      <w:r w:rsidR="0092457A">
        <w:rPr>
          <w:rFonts w:cstheme="minorHAnsi"/>
        </w:rPr>
        <w:t>o</w:t>
      </w:r>
      <w:r w:rsidR="0092457A" w:rsidRPr="00625B7C">
        <w:rPr>
          <w:rFonts w:cstheme="minorHAnsi"/>
        </w:rPr>
        <w:t xml:space="preserve"> </w:t>
      </w:r>
      <w:r w:rsidR="00D6453B" w:rsidRPr="00625B7C">
        <w:rPr>
          <w:rFonts w:cstheme="minorHAnsi"/>
        </w:rPr>
        <w:t>dalyvauti elektroniniame aukcione (pateik</w:t>
      </w:r>
      <w:r w:rsidR="003905C5">
        <w:rPr>
          <w:rFonts w:cstheme="minorHAnsi"/>
        </w:rPr>
        <w:t>ė</w:t>
      </w:r>
      <w:r w:rsidR="00D6453B" w:rsidRPr="00625B7C">
        <w:rPr>
          <w:rFonts w:cstheme="minorHAnsi"/>
        </w:rPr>
        <w:t xml:space="preserve"> neigiamą atsakymą arba nepateik</w:t>
      </w:r>
      <w:r w:rsidR="003905C5">
        <w:rPr>
          <w:rFonts w:cstheme="minorHAnsi"/>
        </w:rPr>
        <w:t>ė</w:t>
      </w:r>
      <w:r w:rsidR="00D6453B" w:rsidRPr="00625B7C">
        <w:rPr>
          <w:rFonts w:cstheme="minorHAnsi"/>
        </w:rPr>
        <w:t xml:space="preserve"> atsakymo)</w:t>
      </w:r>
      <w:r w:rsidR="003905C5">
        <w:rPr>
          <w:rFonts w:cstheme="minorHAnsi"/>
        </w:rPr>
        <w:t xml:space="preserve"> (kai </w:t>
      </w:r>
      <w:r w:rsidR="003905C5" w:rsidRPr="00826EA2">
        <w:rPr>
          <w:rFonts w:cstheme="minorHAnsi"/>
        </w:rPr>
        <w:t>taikomas elektroninis aukcionas)</w:t>
      </w:r>
      <w:r w:rsidR="000C3301" w:rsidRPr="00826EA2">
        <w:rPr>
          <w:rFonts w:cstheme="minorHAnsi"/>
        </w:rPr>
        <w:t xml:space="preserve"> </w:t>
      </w:r>
      <w:r w:rsidR="000C3301" w:rsidRPr="00826EA2">
        <w:rPr>
          <w:rFonts w:cstheme="minorHAnsi"/>
          <w:b/>
        </w:rPr>
        <w:t>NETAIKOMA</w:t>
      </w:r>
      <w:r w:rsidR="00D6453B" w:rsidRPr="00826EA2">
        <w:rPr>
          <w:rFonts w:cstheme="minorHAnsi"/>
        </w:rPr>
        <w:t>.</w:t>
      </w:r>
    </w:p>
    <w:p w14:paraId="76C3C0E2" w14:textId="7EBDA437" w:rsidR="00D14597" w:rsidRPr="004319DE" w:rsidRDefault="00D14597" w:rsidP="00221642">
      <w:pPr>
        <w:pStyle w:val="Sraopastraipa"/>
        <w:numPr>
          <w:ilvl w:val="2"/>
          <w:numId w:val="68"/>
        </w:numPr>
        <w:spacing w:after="120" w:line="240" w:lineRule="auto"/>
        <w:ind w:left="0" w:firstLine="567"/>
        <w:jc w:val="both"/>
        <w:rPr>
          <w:rFonts w:cstheme="minorHAnsi"/>
        </w:rPr>
      </w:pPr>
      <w:r w:rsidRPr="00826EA2">
        <w:t>pasiūlyme nurodyta kaina perkančiajai organizacijai yra per didelė ir nepriimtina</w:t>
      </w:r>
      <w:r w:rsidR="00061722" w:rsidRPr="00826EA2">
        <w:t>, išskyrus VPĮ 45</w:t>
      </w:r>
      <w:r w:rsidR="000C3301" w:rsidRPr="00826EA2">
        <w:t> </w:t>
      </w:r>
      <w:r w:rsidR="00061722" w:rsidRPr="00826EA2">
        <w:t>straipsnio 1 dalies 5 punkte numatytus atvejus</w:t>
      </w:r>
      <w:r w:rsidRPr="004319DE">
        <w:t xml:space="preserve">. Jeigu šiuo pagrindu atmetamas ekonomiškai naudingiausias pasiūlymas, </w:t>
      </w:r>
      <w:r w:rsidR="005429E6" w:rsidRPr="004319DE">
        <w:t xml:space="preserve">o </w:t>
      </w:r>
      <w:r w:rsidR="005429E6" w:rsidRPr="004319DE">
        <w:rPr>
          <w:color w:val="000000"/>
        </w:rPr>
        <w:t>perkančioji organizacija pirkimo dokumentuose nėra nurodžiusi pirkimui skirtų lėšų sumos,</w:t>
      </w:r>
      <w:r w:rsidR="005429E6" w:rsidRPr="004319DE">
        <w:t xml:space="preserve"> </w:t>
      </w:r>
      <w:r w:rsidRPr="004319DE">
        <w:t>kiti pasiūlymai negali būti nustatyti laimėjusiais;</w:t>
      </w:r>
    </w:p>
    <w:p w14:paraId="4ECB9550" w14:textId="21B0BD01" w:rsidR="00D14597" w:rsidRPr="00826EA2" w:rsidRDefault="00D14597" w:rsidP="00221642">
      <w:pPr>
        <w:pStyle w:val="Sraopastraipa"/>
        <w:numPr>
          <w:ilvl w:val="2"/>
          <w:numId w:val="68"/>
        </w:numPr>
        <w:spacing w:after="120" w:line="20" w:lineRule="atLeast"/>
        <w:ind w:left="0" w:firstLine="567"/>
        <w:jc w:val="both"/>
        <w:rPr>
          <w:rFonts w:cstheme="minorHAnsi"/>
        </w:rPr>
      </w:pPr>
      <w:r w:rsidRPr="00826EA2">
        <w:t xml:space="preserve">pasiūlyme nurodyta neįprastai maža kaina ir </w:t>
      </w:r>
      <w:r w:rsidR="00DC2FF9">
        <w:t xml:space="preserve">paslaugų </w:t>
      </w:r>
      <w:r w:rsidRPr="00826EA2">
        <w:t>te</w:t>
      </w:r>
      <w:r w:rsidR="00DC2FF9">
        <w:t>i</w:t>
      </w:r>
      <w:r w:rsidRPr="00826EA2">
        <w:t>kėjas</w:t>
      </w:r>
      <w:r w:rsidR="00A22D5C" w:rsidRPr="00826EA2">
        <w:t xml:space="preserve"> </w:t>
      </w:r>
      <w:r w:rsidRPr="00826EA2">
        <w:t xml:space="preserve">nepateikia tinkamų pasiūlytos </w:t>
      </w:r>
      <w:r w:rsidR="00B22C1C" w:rsidRPr="00826EA2">
        <w:t xml:space="preserve">neįprastai mažos </w:t>
      </w:r>
      <w:r w:rsidRPr="00826EA2">
        <w:t>kainos pagrįstumo įrodymų;</w:t>
      </w:r>
    </w:p>
    <w:p w14:paraId="732BF799" w14:textId="5E23F283" w:rsidR="00D14597" w:rsidRPr="0036054C" w:rsidRDefault="00D14597" w:rsidP="00221642">
      <w:pPr>
        <w:pStyle w:val="Sraopastraipa"/>
        <w:numPr>
          <w:ilvl w:val="2"/>
          <w:numId w:val="68"/>
        </w:numPr>
        <w:spacing w:after="120" w:line="20" w:lineRule="atLeast"/>
        <w:ind w:left="0" w:firstLine="567"/>
        <w:jc w:val="both"/>
        <w:rPr>
          <w:rFonts w:cstheme="minorHAnsi"/>
        </w:rPr>
      </w:pPr>
      <w:r w:rsidRPr="7039AFED">
        <w:t>pasiūlymas, kuriame nurodyta neįprastai maža kaina, neatitinka VPĮ 17 straipsnio 2</w:t>
      </w:r>
      <w:r w:rsidR="00762FE5">
        <w:t xml:space="preserve"> </w:t>
      </w:r>
      <w:r w:rsidRPr="7039AFED">
        <w:t>dalies 2 punkte nurodytų aplinkos apsaugos, socialinės ir darbo teisės įpareigojimų;</w:t>
      </w:r>
    </w:p>
    <w:p w14:paraId="78C6AB1B" w14:textId="4CBCE21A" w:rsidR="00D14597" w:rsidRPr="0036054C" w:rsidRDefault="00D14597" w:rsidP="00221642">
      <w:pPr>
        <w:pStyle w:val="Sraopastraipa"/>
        <w:numPr>
          <w:ilvl w:val="2"/>
          <w:numId w:val="68"/>
        </w:numPr>
        <w:spacing w:after="120" w:line="20" w:lineRule="atLeast"/>
        <w:ind w:left="0" w:firstLine="567"/>
        <w:jc w:val="both"/>
        <w:rPr>
          <w:rFonts w:cstheme="minorHAnsi"/>
        </w:rPr>
      </w:pPr>
      <w:r w:rsidRPr="7039AFED">
        <w:t>pasiūlyme neįprastai maž</w:t>
      </w:r>
      <w:r w:rsidR="00762FE5">
        <w:t>a</w:t>
      </w:r>
      <w:r w:rsidRPr="7039AFED">
        <w:t xml:space="preserve"> kain</w:t>
      </w:r>
      <w:r w:rsidR="00762FE5">
        <w:t>a</w:t>
      </w:r>
      <w:r w:rsidRPr="7039AFED">
        <w:t xml:space="preserve"> pasiūlyt</w:t>
      </w:r>
      <w:r w:rsidR="00762FE5">
        <w:t>a</w:t>
      </w:r>
      <w:r w:rsidRPr="7039AFED">
        <w:t xml:space="preserve"> dėl to, kad </w:t>
      </w:r>
      <w:r w:rsidR="00DC2FF9">
        <w:t xml:space="preserve">paslaugų </w:t>
      </w:r>
      <w:r w:rsidRPr="7039AFED">
        <w:t>te</w:t>
      </w:r>
      <w:r w:rsidR="00DC2FF9">
        <w:t>i</w:t>
      </w:r>
      <w:r w:rsidRPr="7039AFED">
        <w:t xml:space="preserve">kėjas yra gavęs valstybės pagalbą, tačiau </w:t>
      </w:r>
      <w:r w:rsidR="00DC2FF9">
        <w:t xml:space="preserve">paslaugų </w:t>
      </w:r>
      <w:r w:rsidRPr="7039AFED">
        <w:t>te</w:t>
      </w:r>
      <w:r w:rsidR="00DC2FF9">
        <w:t>i</w:t>
      </w:r>
      <w:r w:rsidRPr="7039AFED">
        <w:t>kėjas negali per pakankamą perkančiosios organizacijos nustatytą laikotarpį įrodyti, kad valstybės pagalba buvo suteikta teisėtai. Atmetusi pasiūlymą šiuo pagrindu, perkančioji organizacija apie tai praneša Europos Komisijai. Valstybės pagalba laikoma bet kuri priemonė, atitinkanti Sutarties dėl Europos Sąjungos veikimo 107</w:t>
      </w:r>
      <w:r w:rsidR="00DC2FF9">
        <w:t> </w:t>
      </w:r>
      <w:r w:rsidRPr="7039AFED">
        <w:t>straipsnio 1</w:t>
      </w:r>
      <w:r w:rsidR="00A31AC5">
        <w:t> </w:t>
      </w:r>
      <w:r w:rsidRPr="7039AFED">
        <w:t>dalyje nustatytus kriterijus;</w:t>
      </w:r>
    </w:p>
    <w:p w14:paraId="789F14D4" w14:textId="7D233C95" w:rsidR="00D14597" w:rsidRPr="00E76DFC" w:rsidRDefault="0073511E" w:rsidP="00FE7018">
      <w:pPr>
        <w:pStyle w:val="Sraopastraipa"/>
        <w:numPr>
          <w:ilvl w:val="2"/>
          <w:numId w:val="68"/>
        </w:numPr>
        <w:spacing w:after="120" w:line="20" w:lineRule="atLeast"/>
        <w:ind w:left="0" w:firstLine="567"/>
        <w:jc w:val="both"/>
        <w:rPr>
          <w:rFonts w:cstheme="minorHAnsi"/>
        </w:rPr>
      </w:pPr>
      <w:r w:rsidRPr="00DE7032">
        <w:t xml:space="preserve">paaiškėja, kad ekonomiškai naudingiausią pasiūlymą pateikusio </w:t>
      </w:r>
      <w:r w:rsidR="00DC2FF9">
        <w:t xml:space="preserve">paslaugų </w:t>
      </w:r>
      <w:r w:rsidRPr="00DE7032">
        <w:t>te</w:t>
      </w:r>
      <w:r w:rsidR="00DC2FF9">
        <w:t>i</w:t>
      </w:r>
      <w:r w:rsidRPr="00DE7032">
        <w:t>kėjo pasiūlymas neatitinka VPĮ 17</w:t>
      </w:r>
      <w:r w:rsidR="00A31AC5">
        <w:t> </w:t>
      </w:r>
      <w:r w:rsidRPr="00DE7032">
        <w:t>straipsnio 2 dalies 2 punkte nurodytų aplinkos apsaugos, socialinės ir darbo teisės įpareigojimų</w:t>
      </w:r>
      <w:r>
        <w:t>;</w:t>
      </w:r>
    </w:p>
    <w:p w14:paraId="3148C6DB" w14:textId="265A659A" w:rsidR="00E76DFC" w:rsidRPr="003B2188" w:rsidRDefault="006364B5" w:rsidP="00FE7018">
      <w:pPr>
        <w:pStyle w:val="Sraopastraipa"/>
        <w:numPr>
          <w:ilvl w:val="2"/>
          <w:numId w:val="68"/>
        </w:numPr>
        <w:spacing w:after="120" w:line="20" w:lineRule="atLeast"/>
        <w:ind w:left="0" w:firstLine="567"/>
        <w:jc w:val="both"/>
      </w:pPr>
      <w:r w:rsidRPr="003B2188">
        <w:t>n</w:t>
      </w:r>
      <w:r w:rsidR="002B2897" w:rsidRPr="003B2188">
        <w:t>etenkinami</w:t>
      </w:r>
      <w:r w:rsidR="00004EA8" w:rsidRPr="003B2188">
        <w:t xml:space="preserve"> </w:t>
      </w:r>
      <w:r w:rsidR="00356893" w:rsidRPr="003B2188">
        <w:t>speciali</w:t>
      </w:r>
      <w:r w:rsidR="006B2391">
        <w:t xml:space="preserve">osiose </w:t>
      </w:r>
      <w:r w:rsidR="00880460" w:rsidRPr="003B2188">
        <w:t xml:space="preserve">pirkimo </w:t>
      </w:r>
      <w:r w:rsidR="00356893" w:rsidRPr="003B2188">
        <w:t>sąlyg</w:t>
      </w:r>
      <w:r w:rsidR="006B2391">
        <w:t>ose</w:t>
      </w:r>
      <w:r w:rsidR="00356893" w:rsidRPr="003B2188">
        <w:t xml:space="preserve"> nustatyt</w:t>
      </w:r>
      <w:r w:rsidR="00F77CDE" w:rsidRPr="003B2188">
        <w:t>i</w:t>
      </w:r>
      <w:r w:rsidR="00356893" w:rsidRPr="003B2188">
        <w:t xml:space="preserve"> reikalavim</w:t>
      </w:r>
      <w:r w:rsidR="00F77CDE" w:rsidRPr="003B2188">
        <w:t>ai</w:t>
      </w:r>
      <w:r w:rsidR="00356893" w:rsidRPr="003B2188">
        <w:t>, susij</w:t>
      </w:r>
      <w:r w:rsidR="00F77CDE" w:rsidRPr="003B2188">
        <w:t>ę</w:t>
      </w:r>
      <w:r w:rsidR="00356893" w:rsidRPr="003B2188">
        <w:t xml:space="preserve"> su nacionaliniu saugumu</w:t>
      </w:r>
      <w:r w:rsidR="00F77CDE" w:rsidRPr="003B2188">
        <w:t xml:space="preserve"> (</w:t>
      </w:r>
      <w:r w:rsidR="00ED2CD7" w:rsidRPr="003B2188">
        <w:t>kai</w:t>
      </w:r>
      <w:r w:rsidR="00F77CDE" w:rsidRPr="003B2188">
        <w:t xml:space="preserve"> taikoma)</w:t>
      </w:r>
      <w:r w:rsidR="007203A2" w:rsidRPr="007203A2">
        <w:rPr>
          <w:rFonts w:cstheme="minorHAnsi"/>
          <w:b/>
        </w:rPr>
        <w:t xml:space="preserve"> </w:t>
      </w:r>
      <w:r w:rsidR="007203A2" w:rsidRPr="00F90708">
        <w:rPr>
          <w:rFonts w:cstheme="minorHAnsi"/>
          <w:b/>
        </w:rPr>
        <w:t>NETAIKOMA</w:t>
      </w:r>
      <w:r w:rsidR="00356893" w:rsidRPr="003B2188">
        <w:t>;</w:t>
      </w:r>
    </w:p>
    <w:p w14:paraId="5FD4F664" w14:textId="0E66EAFA" w:rsidR="00870F7B" w:rsidRPr="003B2188" w:rsidRDefault="00DC2FF9" w:rsidP="00FE7018">
      <w:pPr>
        <w:pStyle w:val="Sraopastraipa"/>
        <w:numPr>
          <w:ilvl w:val="2"/>
          <w:numId w:val="68"/>
        </w:numPr>
        <w:spacing w:after="120" w:line="20" w:lineRule="atLeast"/>
        <w:ind w:left="0" w:firstLine="567"/>
        <w:jc w:val="both"/>
        <w:rPr>
          <w:rFonts w:cstheme="minorHAnsi"/>
        </w:rPr>
      </w:pPr>
      <w:r>
        <w:rPr>
          <w:rFonts w:cstheme="minorHAnsi"/>
        </w:rPr>
        <w:t xml:space="preserve">paslaugų </w:t>
      </w:r>
      <w:r w:rsidR="00C87899">
        <w:rPr>
          <w:rFonts w:cstheme="minorHAnsi"/>
        </w:rPr>
        <w:t>te</w:t>
      </w:r>
      <w:r>
        <w:rPr>
          <w:rFonts w:cstheme="minorHAnsi"/>
        </w:rPr>
        <w:t>i</w:t>
      </w:r>
      <w:r w:rsidR="00C87899">
        <w:rPr>
          <w:rFonts w:cstheme="minorHAnsi"/>
        </w:rPr>
        <w:t>kėjas</w:t>
      </w:r>
      <w:r w:rsidR="00C87899" w:rsidRPr="003B2188">
        <w:rPr>
          <w:rFonts w:cstheme="minorHAnsi"/>
        </w:rPr>
        <w:t xml:space="preserve"> </w:t>
      </w:r>
      <w:r w:rsidR="00B50AB5" w:rsidRPr="003B2188">
        <w:rPr>
          <w:rFonts w:cstheme="minorHAnsi"/>
        </w:rPr>
        <w:t>neatitinka Reglament</w:t>
      </w:r>
      <w:r w:rsidR="00CE5279">
        <w:rPr>
          <w:rFonts w:cstheme="minorHAnsi"/>
        </w:rPr>
        <w:t>e nustatytų reikalavimų</w:t>
      </w:r>
      <w:r w:rsidR="00762FE5">
        <w:rPr>
          <w:rFonts w:cstheme="minorHAnsi"/>
        </w:rPr>
        <w:t xml:space="preserve"> (taikoma tarptautinio pirkimo atveju) </w:t>
      </w:r>
      <w:r w:rsidR="00762FE5" w:rsidRPr="00F90708">
        <w:rPr>
          <w:rFonts w:cstheme="minorHAnsi"/>
          <w:b/>
        </w:rPr>
        <w:t>NETAIKOMA</w:t>
      </w:r>
      <w:r w:rsidR="00762FE5">
        <w:rPr>
          <w:rFonts w:cstheme="minorHAnsi"/>
        </w:rPr>
        <w:t>;</w:t>
      </w:r>
    </w:p>
    <w:p w14:paraId="274BF132" w14:textId="6850F79D" w:rsidR="00BB01D9" w:rsidRDefault="00386B47" w:rsidP="00D16D2A">
      <w:pPr>
        <w:pStyle w:val="Sraopastraipa"/>
        <w:tabs>
          <w:tab w:val="left" w:pos="993"/>
        </w:tabs>
        <w:spacing w:after="0" w:line="240" w:lineRule="auto"/>
        <w:ind w:left="0" w:firstLine="567"/>
        <w:jc w:val="both"/>
        <w:rPr>
          <w:color w:val="000000"/>
        </w:rPr>
      </w:pPr>
      <w:r>
        <w:rPr>
          <w:color w:val="000000"/>
        </w:rPr>
        <w:t>18</w:t>
      </w:r>
      <w:r w:rsidR="00D16D2A" w:rsidRPr="003B2188">
        <w:rPr>
          <w:color w:val="000000"/>
        </w:rPr>
        <w:t>.1.1</w:t>
      </w:r>
      <w:r w:rsidR="00BB01D9">
        <w:rPr>
          <w:color w:val="000000"/>
        </w:rPr>
        <w:t>6</w:t>
      </w:r>
      <w:r w:rsidR="00D16D2A" w:rsidRPr="003B2188">
        <w:rPr>
          <w:color w:val="000000"/>
        </w:rPr>
        <w:t xml:space="preserve">. </w:t>
      </w:r>
      <w:r w:rsidR="0063217F" w:rsidRPr="003B2188">
        <w:rPr>
          <w:color w:val="000000"/>
        </w:rPr>
        <w:t>Lietuvos Respublikos Vyriausybė yra priėmusi sprendimą, patvirtinantį, kad ketinamas sudaryti sandoris neatitinka nacionalinio saugumo interesų vadovaujantis Nacionaliniam saugumui užtikrinti svarbių objektų apsaugos įstatymu</w:t>
      </w:r>
      <w:r w:rsidR="006C2160" w:rsidRPr="003B2188">
        <w:rPr>
          <w:color w:val="000000"/>
        </w:rPr>
        <w:t xml:space="preserve"> (jei taikoma)</w:t>
      </w:r>
      <w:r w:rsidR="00BB01D9">
        <w:rPr>
          <w:color w:val="000000"/>
        </w:rPr>
        <w:t>;</w:t>
      </w:r>
    </w:p>
    <w:p w14:paraId="7EB04E81" w14:textId="0F2AAF12" w:rsidR="00BB01D9" w:rsidRDefault="00BB01D9" w:rsidP="00D16D2A">
      <w:pPr>
        <w:pStyle w:val="Sraopastraipa"/>
        <w:tabs>
          <w:tab w:val="left" w:pos="993"/>
        </w:tabs>
        <w:spacing w:after="0" w:line="240" w:lineRule="auto"/>
        <w:ind w:left="0" w:firstLine="567"/>
        <w:jc w:val="both"/>
        <w:rPr>
          <w:color w:val="000000"/>
        </w:rPr>
      </w:pPr>
      <w:r>
        <w:rPr>
          <w:color w:val="000000"/>
        </w:rPr>
        <w:t xml:space="preserve">18.1.17. </w:t>
      </w:r>
      <w:r w:rsidR="00DC2FF9">
        <w:rPr>
          <w:color w:val="000000"/>
        </w:rPr>
        <w:t xml:space="preserve">paslaugų </w:t>
      </w:r>
      <w:r w:rsidRPr="00516961">
        <w:rPr>
          <w:color w:val="000000"/>
        </w:rPr>
        <w:t>te</w:t>
      </w:r>
      <w:r w:rsidR="00DC2FF9">
        <w:rPr>
          <w:color w:val="000000"/>
        </w:rPr>
        <w:t>i</w:t>
      </w:r>
      <w:r w:rsidRPr="00516961">
        <w:rPr>
          <w:color w:val="000000"/>
        </w:rPr>
        <w:t xml:space="preserve">kėjas neturi reikalaujamo profesinio pajėgumo, kai perkančioji organizacija nustato </w:t>
      </w:r>
      <w:r w:rsidR="00DC2FF9">
        <w:rPr>
          <w:color w:val="000000"/>
        </w:rPr>
        <w:t xml:space="preserve">paslaugų </w:t>
      </w:r>
      <w:r w:rsidRPr="00516961">
        <w:rPr>
          <w:color w:val="000000"/>
        </w:rPr>
        <w:t>te</w:t>
      </w:r>
      <w:r w:rsidR="00DC2FF9">
        <w:rPr>
          <w:color w:val="000000"/>
        </w:rPr>
        <w:t>i</w:t>
      </w:r>
      <w:r w:rsidRPr="00516961">
        <w:rPr>
          <w:color w:val="000000"/>
        </w:rPr>
        <w:t>kėjo interesų konfliktą, galintį neigiamai paveikti sutarties vykdymą</w:t>
      </w:r>
      <w:r>
        <w:rPr>
          <w:color w:val="000000"/>
        </w:rPr>
        <w:t>;</w:t>
      </w:r>
    </w:p>
    <w:p w14:paraId="3A0EC2BB" w14:textId="55B764DB" w:rsidR="003B51C6" w:rsidRPr="003B51C6" w:rsidRDefault="003B51C6" w:rsidP="00BD0A01">
      <w:pPr>
        <w:pStyle w:val="Sraopastraipa"/>
        <w:tabs>
          <w:tab w:val="left" w:pos="567"/>
        </w:tabs>
        <w:spacing w:after="0" w:line="240" w:lineRule="auto"/>
        <w:ind w:left="0" w:firstLine="567"/>
        <w:jc w:val="both"/>
        <w:rPr>
          <w:rFonts w:cstheme="minorHAnsi"/>
        </w:rPr>
      </w:pPr>
      <w:r>
        <w:rPr>
          <w:color w:val="000000"/>
        </w:rPr>
        <w:t xml:space="preserve">18.1.18. </w:t>
      </w:r>
      <w:r w:rsidR="00C854B0">
        <w:rPr>
          <w:rFonts w:eastAsia="Arial"/>
        </w:rPr>
        <w:t>p</w:t>
      </w:r>
      <w:r w:rsidRPr="00996127">
        <w:rPr>
          <w:rFonts w:eastAsia="Arial"/>
        </w:rPr>
        <w:t>erkančioji organizacija gali atmesti pasiūlymus kitais specialiosiose pirkimo sąlygose nurodytais pagrindais.</w:t>
      </w:r>
    </w:p>
    <w:p w14:paraId="09EF0A1F" w14:textId="08B5865C" w:rsidR="00D14597" w:rsidRPr="00287518" w:rsidRDefault="00212086" w:rsidP="00212086">
      <w:pPr>
        <w:pStyle w:val="Sraopastraipa"/>
        <w:tabs>
          <w:tab w:val="left" w:pos="1276"/>
        </w:tabs>
        <w:spacing w:after="120" w:line="20" w:lineRule="atLeast"/>
        <w:ind w:left="0" w:firstLine="567"/>
        <w:jc w:val="both"/>
        <w:rPr>
          <w:rFonts w:cstheme="minorHAnsi"/>
        </w:rPr>
      </w:pPr>
      <w:r>
        <w:t xml:space="preserve">18.2. </w:t>
      </w:r>
      <w:r w:rsidR="00D14597" w:rsidRPr="00287518">
        <w:t xml:space="preserve">Apie pasiūlymo atmetimą ir tokio atmetimo priežastis </w:t>
      </w:r>
      <w:r w:rsidR="00DC2FF9">
        <w:t xml:space="preserve">paslaugų </w:t>
      </w:r>
      <w:r w:rsidR="00D14597" w:rsidRPr="00287518">
        <w:t>te</w:t>
      </w:r>
      <w:r w:rsidR="00DC2FF9">
        <w:t>i</w:t>
      </w:r>
      <w:r w:rsidR="00D14597" w:rsidRPr="00287518">
        <w:t>kėjas informuojamas raštu CVP IS priemonėmis.</w:t>
      </w:r>
    </w:p>
    <w:p w14:paraId="2CAA6A97" w14:textId="77777777" w:rsidR="00C36A61" w:rsidRPr="00F9566E" w:rsidRDefault="00C36A61" w:rsidP="00271039">
      <w:pPr>
        <w:pStyle w:val="Antrat1"/>
        <w:numPr>
          <w:ilvl w:val="0"/>
          <w:numId w:val="70"/>
        </w:numPr>
        <w:tabs>
          <w:tab w:val="left" w:pos="567"/>
        </w:tabs>
        <w:spacing w:line="20" w:lineRule="atLeast"/>
        <w:ind w:left="0" w:firstLine="0"/>
        <w:contextualSpacing/>
        <w:rPr>
          <w:rFonts w:asciiTheme="minorHAnsi" w:hAnsiTheme="minorHAnsi" w:cstheme="minorHAnsi"/>
          <w:color w:val="auto"/>
        </w:rPr>
      </w:pPr>
      <w:bookmarkStart w:id="112" w:name="_Ref40443104"/>
      <w:bookmarkStart w:id="113" w:name="_Toc48053180"/>
      <w:bookmarkStart w:id="114" w:name="_Toc134002298"/>
      <w:r w:rsidRPr="00F9566E">
        <w:rPr>
          <w:rFonts w:asciiTheme="minorHAnsi" w:hAnsiTheme="minorHAnsi" w:cstheme="minorHAnsi"/>
          <w:color w:val="auto"/>
        </w:rPr>
        <w:lastRenderedPageBreak/>
        <w:t>Pasiūlymų eilė ir laimėtojo nustatymas</w:t>
      </w:r>
      <w:bookmarkEnd w:id="112"/>
      <w:bookmarkEnd w:id="113"/>
      <w:bookmarkEnd w:id="114"/>
    </w:p>
    <w:p w14:paraId="6D9C58F7" w14:textId="3453CE36" w:rsidR="00C36A61" w:rsidRPr="00055528" w:rsidRDefault="00271039" w:rsidP="00271039">
      <w:pPr>
        <w:pStyle w:val="Sraopastraipa"/>
        <w:spacing w:after="0" w:line="20" w:lineRule="atLeast"/>
        <w:ind w:left="0" w:firstLine="567"/>
        <w:jc w:val="both"/>
      </w:pPr>
      <w:r w:rsidRPr="00055528">
        <w:t xml:space="preserve">19.1. </w:t>
      </w:r>
      <w:r w:rsidR="00C36A61" w:rsidRPr="00055528">
        <w:t>Išnagrinėjusi, įvertinusi ir palyginusi pateiktus pasiūlymus, perkančioji organizacija nustato pasiūlymų eilę</w:t>
      </w:r>
      <w:r w:rsidR="005B27F5" w:rsidRPr="00055528">
        <w:t xml:space="preserve"> (</w:t>
      </w:r>
      <w:r w:rsidR="005B27F5" w:rsidRPr="00055528">
        <w:rPr>
          <w:color w:val="000000"/>
        </w:rPr>
        <w:t xml:space="preserve">išskyrus atvejus, kai pasiūlymą pateikia, arba įvertinus pasiūlymus liko tik vienas </w:t>
      </w:r>
      <w:r w:rsidR="001659A8">
        <w:rPr>
          <w:color w:val="000000"/>
        </w:rPr>
        <w:t xml:space="preserve">paslaugų </w:t>
      </w:r>
      <w:r w:rsidR="005B27F5" w:rsidRPr="00055528">
        <w:rPr>
          <w:color w:val="000000"/>
        </w:rPr>
        <w:t>te</w:t>
      </w:r>
      <w:r w:rsidR="001659A8">
        <w:rPr>
          <w:color w:val="000000"/>
        </w:rPr>
        <w:t>i</w:t>
      </w:r>
      <w:r w:rsidR="005B27F5" w:rsidRPr="00055528">
        <w:rPr>
          <w:color w:val="000000"/>
        </w:rPr>
        <w:t>kėjas)</w:t>
      </w:r>
      <w:r w:rsidR="00C36A61" w:rsidRPr="00055528">
        <w:t>, į kurią įtraukia neatmestus pasiūlymus, ir nustato laimėjusį pasiūlymą bei priima sprendimą dėl sutarties sudarymo.</w:t>
      </w:r>
    </w:p>
    <w:p w14:paraId="08C9C826" w14:textId="1A3DB811" w:rsidR="00C36A61" w:rsidRPr="00055528" w:rsidRDefault="00F424C5" w:rsidP="00F424C5">
      <w:pPr>
        <w:pStyle w:val="Sraopastraipa"/>
        <w:tabs>
          <w:tab w:val="left" w:pos="1418"/>
        </w:tabs>
        <w:spacing w:after="0" w:line="20" w:lineRule="atLeast"/>
        <w:ind w:left="0" w:firstLine="567"/>
        <w:jc w:val="both"/>
        <w:rPr>
          <w:rFonts w:cstheme="minorHAnsi"/>
          <w:bCs/>
          <w:iCs/>
        </w:rPr>
      </w:pPr>
      <w:r w:rsidRPr="00055528">
        <w:t xml:space="preserve">19.2. </w:t>
      </w:r>
      <w:r w:rsidR="00C36A61" w:rsidRPr="00055528">
        <w:t xml:space="preserve">Pasiūlymų eilė nustatoma ekonominio naudingumo mažėjimo tvarka. Jeigu kelių pateiktų pasiūlymų ekonominis naudingumas yra vienodas, nustatant pasiūlymų eilę pirmesnis į šią eilę įrašomas </w:t>
      </w:r>
      <w:r w:rsidR="001659A8">
        <w:t xml:space="preserve">paslaugų </w:t>
      </w:r>
      <w:r w:rsidR="00C36A61" w:rsidRPr="00055528">
        <w:t>te</w:t>
      </w:r>
      <w:r w:rsidR="001659A8">
        <w:t>i</w:t>
      </w:r>
      <w:r w:rsidR="00C36A61" w:rsidRPr="00055528">
        <w:t>kėjas, kurio pasiūlymas CVP IS priemonėmis pateiktas anksčiausiai.</w:t>
      </w:r>
    </w:p>
    <w:p w14:paraId="09B25512" w14:textId="0EB7FF79" w:rsidR="000525F8" w:rsidRPr="00D71FEB" w:rsidRDefault="007D03AF" w:rsidP="007D03AF">
      <w:pPr>
        <w:pStyle w:val="Sraopastraipa"/>
        <w:spacing w:after="0" w:line="20" w:lineRule="atLeast"/>
        <w:ind w:left="0" w:firstLine="567"/>
        <w:jc w:val="both"/>
        <w:rPr>
          <w:rFonts w:cstheme="minorHAnsi"/>
          <w:bCs/>
          <w:iCs/>
        </w:rPr>
      </w:pPr>
      <w:r w:rsidRPr="00055528">
        <w:rPr>
          <w:rFonts w:eastAsia="Arial"/>
        </w:rPr>
        <w:t xml:space="preserve">19.3. </w:t>
      </w:r>
      <w:r w:rsidR="000525F8" w:rsidRPr="00055528">
        <w:rPr>
          <w:rFonts w:eastAsia="Arial"/>
        </w:rPr>
        <w:t xml:space="preserve">Prieš nustatydama laimėjusį pasiūlymą, </w:t>
      </w:r>
      <w:r w:rsidR="00D4644F" w:rsidRPr="00055528">
        <w:t>perkančioji organizacija</w:t>
      </w:r>
      <w:r w:rsidR="000525F8" w:rsidRPr="00055528">
        <w:rPr>
          <w:rFonts w:eastAsia="Arial"/>
        </w:rPr>
        <w:t xml:space="preserve"> reikalauja, kad ekonomiškai naudingiausią pasiūlymą pateikęs </w:t>
      </w:r>
      <w:r w:rsidR="001659A8">
        <w:rPr>
          <w:rFonts w:eastAsia="Arial"/>
        </w:rPr>
        <w:t xml:space="preserve">paslaugų </w:t>
      </w:r>
      <w:r w:rsidR="00D4644F" w:rsidRPr="00055528">
        <w:rPr>
          <w:rFonts w:eastAsia="Arial"/>
        </w:rPr>
        <w:t>te</w:t>
      </w:r>
      <w:r w:rsidR="001659A8">
        <w:rPr>
          <w:rFonts w:eastAsia="Arial"/>
        </w:rPr>
        <w:t>i</w:t>
      </w:r>
      <w:r w:rsidR="00D4644F" w:rsidRPr="00055528">
        <w:rPr>
          <w:rFonts w:eastAsia="Arial"/>
        </w:rPr>
        <w:t>kėjas</w:t>
      </w:r>
      <w:r w:rsidR="000525F8" w:rsidRPr="00055528">
        <w:rPr>
          <w:rFonts w:eastAsia="Arial"/>
        </w:rPr>
        <w:t xml:space="preserve"> pateiktų aktualius dokumentus, patvirtinančius </w:t>
      </w:r>
      <w:r w:rsidR="00D7337A" w:rsidRPr="00055528">
        <w:rPr>
          <w:rFonts w:eastAsia="Arial"/>
        </w:rPr>
        <w:t>p</w:t>
      </w:r>
      <w:r w:rsidR="000525F8" w:rsidRPr="00055528">
        <w:rPr>
          <w:rFonts w:eastAsia="Arial"/>
        </w:rPr>
        <w:t xml:space="preserve">irkimo sąlygose nurodytų </w:t>
      </w:r>
      <w:r w:rsidR="000525F8" w:rsidRPr="00055528">
        <w:t xml:space="preserve">pašalinimo pagrindų nebuvimą, įrodančius atitiktį </w:t>
      </w:r>
      <w:r w:rsidR="00D7337A" w:rsidRPr="00055528">
        <w:t>p</w:t>
      </w:r>
      <w:r w:rsidR="000525F8" w:rsidRPr="00055528">
        <w:t>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w:t>
      </w:r>
      <w:r w:rsidR="00515CD8" w:rsidRPr="00055528">
        <w:t>,</w:t>
      </w:r>
      <w:r w:rsidR="000525F8" w:rsidRPr="00055528">
        <w:t xml:space="preserve"> kai vadovaujantis </w:t>
      </w:r>
      <w:r w:rsidR="00D7337A" w:rsidRPr="00055528">
        <w:t>p</w:t>
      </w:r>
      <w:r w:rsidR="000525F8" w:rsidRPr="00055528">
        <w:t>irkimo sąlygomis šių dokumentų</w:t>
      </w:r>
      <w:r w:rsidR="000525F8" w:rsidRPr="00D71FEB">
        <w:t xml:space="preserve"> nereikalaujama. </w:t>
      </w:r>
      <w:r w:rsidR="00D4644F" w:rsidRPr="00D71FEB">
        <w:t>Perkančioji organizacija</w:t>
      </w:r>
      <w:r w:rsidR="000525F8" w:rsidRPr="00D71FEB">
        <w:t xml:space="preserve"> taip pat įvertina, ar ekonomiškai naudingiausią pasiūlymą pateikusio </w:t>
      </w:r>
      <w:r w:rsidR="001659A8">
        <w:t xml:space="preserve">paslaugų </w:t>
      </w:r>
      <w:r w:rsidR="00D4644F" w:rsidRPr="00D71FEB">
        <w:t>te</w:t>
      </w:r>
      <w:r w:rsidR="001659A8">
        <w:t>i</w:t>
      </w:r>
      <w:r w:rsidR="00D4644F" w:rsidRPr="00D71FEB">
        <w:t>kėjo</w:t>
      </w:r>
      <w:r w:rsidR="000525F8" w:rsidRPr="00D71FEB">
        <w:t xml:space="preserve"> pasiūlymas neturėtų būti atmestas dėl kitų priežasčių.</w:t>
      </w:r>
    </w:p>
    <w:p w14:paraId="4C641B54" w14:textId="74A23977" w:rsidR="00C36A61" w:rsidRPr="00055528" w:rsidRDefault="00515CD8" w:rsidP="00515CD8">
      <w:pPr>
        <w:pStyle w:val="Sraopastraipa"/>
        <w:spacing w:after="0" w:line="20" w:lineRule="atLeast"/>
        <w:ind w:left="0" w:firstLine="567"/>
        <w:jc w:val="both"/>
        <w:rPr>
          <w:rFonts w:cstheme="minorHAnsi"/>
          <w:bCs/>
          <w:iCs/>
        </w:rPr>
      </w:pPr>
      <w:r w:rsidRPr="00055528">
        <w:rPr>
          <w:rFonts w:cstheme="minorHAnsi"/>
        </w:rPr>
        <w:t xml:space="preserve">19.4. </w:t>
      </w:r>
      <w:r w:rsidR="00C36A61" w:rsidRPr="00055528">
        <w:rPr>
          <w:rFonts w:cstheme="minorHAnsi"/>
        </w:rPr>
        <w:t xml:space="preserve">Jeigu pasiūlymą pateikė tik vienas </w:t>
      </w:r>
      <w:r w:rsidR="001659A8">
        <w:rPr>
          <w:rFonts w:cstheme="minorHAnsi"/>
        </w:rPr>
        <w:t xml:space="preserve">paslaugų </w:t>
      </w:r>
      <w:r w:rsidR="00C36A61" w:rsidRPr="00055528">
        <w:rPr>
          <w:rFonts w:cstheme="minorHAnsi"/>
        </w:rPr>
        <w:t>te</w:t>
      </w:r>
      <w:r w:rsidR="001659A8">
        <w:rPr>
          <w:rFonts w:cstheme="minorHAnsi"/>
        </w:rPr>
        <w:t>i</w:t>
      </w:r>
      <w:r w:rsidR="00C36A61" w:rsidRPr="00055528">
        <w:rPr>
          <w:rFonts w:cstheme="minorHAnsi"/>
        </w:rPr>
        <w:t xml:space="preserve">kėjas </w:t>
      </w:r>
      <w:r w:rsidR="00D7337A" w:rsidRPr="00055528">
        <w:rPr>
          <w:rFonts w:cstheme="minorHAnsi"/>
        </w:rPr>
        <w:t xml:space="preserve">arba įvertinus pasiūlymus liko tik vienas </w:t>
      </w:r>
      <w:r w:rsidR="001659A8">
        <w:rPr>
          <w:rFonts w:cstheme="minorHAnsi"/>
        </w:rPr>
        <w:t xml:space="preserve">paslaugų </w:t>
      </w:r>
      <w:r w:rsidR="00D7337A" w:rsidRPr="00055528">
        <w:rPr>
          <w:rFonts w:cstheme="minorHAnsi"/>
        </w:rPr>
        <w:t>te</w:t>
      </w:r>
      <w:r w:rsidR="001659A8">
        <w:rPr>
          <w:rFonts w:cstheme="minorHAnsi"/>
        </w:rPr>
        <w:t>i</w:t>
      </w:r>
      <w:r w:rsidR="00D7337A" w:rsidRPr="00055528">
        <w:rPr>
          <w:rFonts w:cstheme="minorHAnsi"/>
        </w:rPr>
        <w:t>kėjas</w:t>
      </w:r>
      <w:r w:rsidR="00495C60" w:rsidRPr="00055528">
        <w:rPr>
          <w:rFonts w:cstheme="minorHAnsi"/>
        </w:rPr>
        <w:t xml:space="preserve">, </w:t>
      </w:r>
      <w:r w:rsidR="00C36A61" w:rsidRPr="00055528">
        <w:rPr>
          <w:rFonts w:cstheme="minorHAnsi"/>
        </w:rPr>
        <w:t>pasiūlymų eilė nenustatoma ir tas pasiūlymas laikomas laimėjusiu.</w:t>
      </w:r>
    </w:p>
    <w:p w14:paraId="04B49802" w14:textId="3FA92849" w:rsidR="009641A6" w:rsidRPr="00055528" w:rsidRDefault="00C939FC" w:rsidP="00C939FC">
      <w:pPr>
        <w:pStyle w:val="Antrat1"/>
        <w:tabs>
          <w:tab w:val="left" w:pos="567"/>
        </w:tabs>
        <w:spacing w:line="20" w:lineRule="atLeast"/>
        <w:contextualSpacing/>
        <w:jc w:val="both"/>
        <w:rPr>
          <w:rFonts w:asciiTheme="minorHAnsi" w:hAnsiTheme="minorHAnsi" w:cstheme="minorHAnsi"/>
          <w:b/>
          <w:bCs/>
          <w:color w:val="auto"/>
        </w:rPr>
      </w:pPr>
      <w:bookmarkStart w:id="115" w:name="_Toc134002299"/>
      <w:bookmarkStart w:id="116" w:name="_Hlk91498524"/>
      <w:r w:rsidRPr="00055528">
        <w:rPr>
          <w:rFonts w:asciiTheme="minorHAnsi" w:hAnsiTheme="minorHAnsi" w:cstheme="minorHAnsi"/>
          <w:color w:val="auto"/>
        </w:rPr>
        <w:t xml:space="preserve">20. </w:t>
      </w:r>
      <w:r w:rsidR="009641A6" w:rsidRPr="00055528">
        <w:rPr>
          <w:rFonts w:asciiTheme="minorHAnsi" w:hAnsiTheme="minorHAnsi" w:cstheme="minorHAnsi"/>
          <w:color w:val="auto"/>
        </w:rPr>
        <w:t>Informavimas apie pirkimo procedūrų rezultatus</w:t>
      </w:r>
      <w:bookmarkEnd w:id="115"/>
    </w:p>
    <w:bookmarkEnd w:id="116"/>
    <w:p w14:paraId="3F0A54A9" w14:textId="514F72B6" w:rsidR="0053096C" w:rsidRPr="00055528" w:rsidRDefault="0075716B" w:rsidP="0075716B">
      <w:pPr>
        <w:pStyle w:val="Sraopastraipa"/>
        <w:spacing w:after="0" w:line="20" w:lineRule="atLeast"/>
        <w:ind w:left="0" w:firstLine="567"/>
        <w:jc w:val="both"/>
        <w:rPr>
          <w:color w:val="000000"/>
        </w:rPr>
      </w:pPr>
      <w:r w:rsidRPr="00055528">
        <w:t xml:space="preserve">20.1. </w:t>
      </w:r>
      <w:r w:rsidR="0053096C" w:rsidRPr="00055528">
        <w:t>Perkančioji organizacija</w:t>
      </w:r>
      <w:r w:rsidR="0053096C" w:rsidRPr="00055528">
        <w:rPr>
          <w:rFonts w:eastAsia="Arial"/>
        </w:rPr>
        <w:t xml:space="preserve"> ne vėliau kaip per </w:t>
      </w:r>
      <w:r w:rsidR="00AB40FC" w:rsidRPr="00055528">
        <w:rPr>
          <w:rFonts w:eastAsia="Arial"/>
        </w:rPr>
        <w:t xml:space="preserve">3 </w:t>
      </w:r>
      <w:r w:rsidR="0053096C" w:rsidRPr="00055528">
        <w:rPr>
          <w:rFonts w:eastAsia="Arial"/>
        </w:rPr>
        <w:t>darbo dienas nuo laimėjusio pasiūlymo nustatymo</w:t>
      </w:r>
      <w:r w:rsidR="00755F89" w:rsidRPr="00055528">
        <w:rPr>
          <w:rFonts w:eastAsia="Arial"/>
        </w:rPr>
        <w:t>,</w:t>
      </w:r>
      <w:r w:rsidR="0053096C" w:rsidRPr="00055528">
        <w:rPr>
          <w:rFonts w:eastAsia="Arial"/>
        </w:rPr>
        <w:t xml:space="preserve"> CVP IS priemonėmis </w:t>
      </w:r>
      <w:r w:rsidR="00CA31B4">
        <w:rPr>
          <w:rFonts w:eastAsia="Arial"/>
        </w:rPr>
        <w:t xml:space="preserve">paslaugų </w:t>
      </w:r>
      <w:r w:rsidR="0053096C" w:rsidRPr="00055528">
        <w:rPr>
          <w:rFonts w:eastAsia="Arial"/>
        </w:rPr>
        <w:t>te</w:t>
      </w:r>
      <w:r w:rsidR="00CA31B4">
        <w:rPr>
          <w:rFonts w:eastAsia="Arial"/>
        </w:rPr>
        <w:t>i</w:t>
      </w:r>
      <w:r w:rsidR="0053096C" w:rsidRPr="00055528">
        <w:rPr>
          <w:rFonts w:eastAsia="Arial"/>
        </w:rPr>
        <w:t xml:space="preserve">kėjus informuoja apie </w:t>
      </w:r>
      <w:r w:rsidR="009B1BFA" w:rsidRPr="00055528">
        <w:rPr>
          <w:rFonts w:eastAsia="Arial"/>
        </w:rPr>
        <w:t>p</w:t>
      </w:r>
      <w:r w:rsidR="0053096C" w:rsidRPr="00055528">
        <w:rPr>
          <w:rFonts w:eastAsia="Arial"/>
        </w:rPr>
        <w:t>irkimo procedūros rezultatus, vadovaujantis VPĮ 58 straipsnio nuostatomis.</w:t>
      </w:r>
      <w:r w:rsidR="0020438E" w:rsidRPr="00055528">
        <w:rPr>
          <w:rFonts w:eastAsia="Arial"/>
        </w:rPr>
        <w:t xml:space="preserve"> Perkančioji organizacija taip pat turi informuoti </w:t>
      </w:r>
      <w:r w:rsidR="00CA31B4">
        <w:rPr>
          <w:rFonts w:eastAsia="Arial"/>
        </w:rPr>
        <w:t xml:space="preserve">paslaugų </w:t>
      </w:r>
      <w:r w:rsidR="0020438E" w:rsidRPr="00055528">
        <w:rPr>
          <w:rFonts w:eastAsia="Arial"/>
        </w:rPr>
        <w:t>te</w:t>
      </w:r>
      <w:r w:rsidR="00CA31B4">
        <w:rPr>
          <w:rFonts w:eastAsia="Arial"/>
        </w:rPr>
        <w:t>i</w:t>
      </w:r>
      <w:r w:rsidR="0020438E" w:rsidRPr="00055528">
        <w:rPr>
          <w:rFonts w:eastAsia="Arial"/>
        </w:rPr>
        <w:t>kėjus apie priežastis, dėl kurių buvo pr</w:t>
      </w:r>
      <w:r w:rsidR="0020438E" w:rsidRPr="00055528">
        <w:rPr>
          <w:color w:val="000000"/>
        </w:rPr>
        <w:t>iimtas sprendimas nesudaryti sutarties.</w:t>
      </w:r>
    </w:p>
    <w:p w14:paraId="113E9050" w14:textId="60F9B767" w:rsidR="00AD5543" w:rsidRPr="00646BD7" w:rsidRDefault="00AD5543" w:rsidP="0075716B">
      <w:pPr>
        <w:pStyle w:val="Sraopastraipa"/>
        <w:spacing w:after="0" w:line="20" w:lineRule="atLeast"/>
        <w:ind w:left="0" w:firstLine="567"/>
        <w:jc w:val="both"/>
        <w:rPr>
          <w:rFonts w:cstheme="minorHAnsi"/>
          <w:bCs/>
          <w:iCs/>
        </w:rPr>
      </w:pPr>
      <w:r w:rsidRPr="00055528">
        <w:rPr>
          <w:color w:val="000000"/>
        </w:rPr>
        <w:t xml:space="preserve">20.2. </w:t>
      </w:r>
      <w:r w:rsidRPr="00055528">
        <w:rPr>
          <w:rStyle w:val="cf01"/>
          <w:rFonts w:asciiTheme="minorHAnsi" w:hAnsiTheme="minorHAnsi" w:cstheme="minorHAnsi"/>
          <w:sz w:val="21"/>
          <w:szCs w:val="21"/>
        </w:rPr>
        <w:t>Suinteresuoti dalyviai nuo perkančiosios</w:t>
      </w:r>
      <w:r w:rsidRPr="008412F7">
        <w:rPr>
          <w:rStyle w:val="cf01"/>
          <w:rFonts w:asciiTheme="minorHAnsi" w:hAnsiTheme="minorHAnsi" w:cstheme="minorHAnsi"/>
          <w:sz w:val="21"/>
          <w:szCs w:val="21"/>
        </w:rPr>
        <w:t xml:space="preserve"> organizacijos pranešimo apie sprendimą nustatyti laimėjusį pasiūlymą pateikimo </w:t>
      </w:r>
      <w:r>
        <w:rPr>
          <w:rStyle w:val="cf01"/>
          <w:rFonts w:asciiTheme="minorHAnsi" w:hAnsiTheme="minorHAnsi" w:cstheme="minorHAnsi"/>
          <w:sz w:val="21"/>
          <w:szCs w:val="21"/>
        </w:rPr>
        <w:t>d</w:t>
      </w:r>
      <w:r w:rsidRPr="008412F7">
        <w:rPr>
          <w:rStyle w:val="cf01"/>
          <w:rFonts w:asciiTheme="minorHAnsi" w:hAnsiTheme="minorHAnsi" w:cstheme="minorHAnsi"/>
          <w:sz w:val="21"/>
          <w:szCs w:val="21"/>
        </w:rPr>
        <w:t>alyviams dienos iki atidėjimo termino pabaigos gali prašyti perkančiosios organizacijos pateikti laimėjusį pasiūlymą. Tokiu atveju VPĮ 102</w:t>
      </w:r>
      <w:r w:rsidR="006D59D2">
        <w:rPr>
          <w:rStyle w:val="cf01"/>
          <w:rFonts w:asciiTheme="minorHAnsi" w:hAnsiTheme="minorHAnsi" w:cstheme="minorHAnsi"/>
          <w:sz w:val="21"/>
          <w:szCs w:val="21"/>
        </w:rPr>
        <w:t xml:space="preserve"> </w:t>
      </w:r>
      <w:r w:rsidRPr="008412F7">
        <w:rPr>
          <w:rStyle w:val="cf01"/>
          <w:rFonts w:asciiTheme="minorHAnsi" w:hAnsiTheme="minorHAnsi" w:cstheme="minorHAnsi"/>
          <w:sz w:val="21"/>
          <w:szCs w:val="21"/>
        </w:rPr>
        <w:t>straipsnio 1 dalyje nustatytas terminas ir atidėjimo terminas pratęsiami</w:t>
      </w:r>
      <w:r w:rsidR="006D59D2">
        <w:rPr>
          <w:rStyle w:val="cf01"/>
          <w:rFonts w:asciiTheme="minorHAnsi" w:hAnsiTheme="minorHAnsi" w:cstheme="minorHAnsi"/>
          <w:sz w:val="21"/>
          <w:szCs w:val="21"/>
        </w:rPr>
        <w:t xml:space="preserve"> </w:t>
      </w:r>
      <w:r w:rsidRPr="008412F7">
        <w:rPr>
          <w:rStyle w:val="cf01"/>
          <w:rFonts w:asciiTheme="minorHAnsi" w:hAnsiTheme="minorHAnsi" w:cstheme="minorHAnsi"/>
          <w:sz w:val="21"/>
          <w:szCs w:val="21"/>
        </w:rPr>
        <w:t>papildomam terminui, jį skaičiuojant</w:t>
      </w:r>
      <w:r w:rsidR="006D59D2">
        <w:rPr>
          <w:rStyle w:val="cf01"/>
          <w:rFonts w:asciiTheme="minorHAnsi" w:hAnsiTheme="minorHAnsi" w:cstheme="minorHAnsi"/>
          <w:sz w:val="21"/>
          <w:szCs w:val="21"/>
        </w:rPr>
        <w:t xml:space="preserve"> </w:t>
      </w:r>
      <w:r w:rsidRPr="008412F7">
        <w:rPr>
          <w:rStyle w:val="cf01"/>
          <w:rFonts w:asciiTheme="minorHAnsi" w:hAnsiTheme="minorHAnsi" w:cstheme="minorHAnsi"/>
          <w:sz w:val="21"/>
          <w:szCs w:val="21"/>
        </w:rPr>
        <w:t>nuo suinteresuoto dalyvio prašymo pateikti laimėjusį pasiūlymą pateikimo perkančiajai organizacijai dienos iki tol, kol suinteresuotam dalyviui bus pateiktas minėtas pasiūlymas.</w:t>
      </w:r>
      <w:r w:rsidR="006D59D2">
        <w:rPr>
          <w:rStyle w:val="cf01"/>
          <w:rFonts w:asciiTheme="minorHAnsi" w:hAnsiTheme="minorHAnsi" w:cstheme="minorHAnsi"/>
          <w:sz w:val="21"/>
          <w:szCs w:val="21"/>
        </w:rPr>
        <w:t xml:space="preserve"> </w:t>
      </w:r>
      <w:r w:rsidRPr="008412F7">
        <w:rPr>
          <w:rStyle w:val="cf01"/>
          <w:rFonts w:asciiTheme="minorHAnsi" w:hAnsiTheme="minorHAnsi" w:cstheme="minorHAnsi"/>
          <w:sz w:val="21"/>
          <w:szCs w:val="21"/>
        </w:rPr>
        <w:t>Jeigu laimėjusio dalyvio pasiūlymas pateikiamas tą pačią dieną, kai buvo paprašyta, VPĮ 102 straipsnio 1 dalyje nustatytas terminas ir atidėjimo terminas pratęsiami vienai darbo dienai.</w:t>
      </w:r>
      <w:r w:rsidR="006D59D2">
        <w:rPr>
          <w:rStyle w:val="cf01"/>
          <w:rFonts w:asciiTheme="minorHAnsi" w:hAnsiTheme="minorHAnsi" w:cstheme="minorHAnsi"/>
          <w:sz w:val="21"/>
          <w:szCs w:val="21"/>
        </w:rPr>
        <w:t xml:space="preserve"> </w:t>
      </w:r>
      <w:r w:rsidRPr="008412F7">
        <w:rPr>
          <w:rStyle w:val="cf01"/>
          <w:rFonts w:asciiTheme="minorHAnsi" w:hAnsiTheme="minorHAnsi" w:cstheme="minorHAnsi"/>
          <w:sz w:val="21"/>
          <w:szCs w:val="21"/>
        </w:rPr>
        <w:t xml:space="preserve">Perkančioji organizacija laimėjusį pasiūlymą suinteresuotiems dalyviams gali pateikti teikdama 20.1 </w:t>
      </w:r>
      <w:r w:rsidR="00647CFD">
        <w:rPr>
          <w:rStyle w:val="cf01"/>
          <w:rFonts w:asciiTheme="minorHAnsi" w:hAnsiTheme="minorHAnsi" w:cstheme="minorHAnsi"/>
          <w:sz w:val="21"/>
          <w:szCs w:val="21"/>
        </w:rPr>
        <w:t>papunktyje</w:t>
      </w:r>
      <w:r w:rsidRPr="008412F7">
        <w:rPr>
          <w:rStyle w:val="cf01"/>
          <w:rFonts w:asciiTheme="minorHAnsi" w:hAnsiTheme="minorHAnsi" w:cstheme="minorHAnsi"/>
          <w:sz w:val="21"/>
          <w:szCs w:val="21"/>
        </w:rPr>
        <w:t xml:space="preserve"> nurodytą informaciją</w:t>
      </w:r>
      <w:r w:rsidR="006D59D2">
        <w:rPr>
          <w:rStyle w:val="cf01"/>
          <w:rFonts w:asciiTheme="minorHAnsi" w:hAnsiTheme="minorHAnsi" w:cstheme="minorHAnsi"/>
          <w:sz w:val="21"/>
          <w:szCs w:val="21"/>
        </w:rPr>
        <w:t>.</w:t>
      </w:r>
    </w:p>
    <w:p w14:paraId="03F3E26D" w14:textId="3D0688E2" w:rsidR="0038274D" w:rsidRPr="00646BD7" w:rsidRDefault="0082642E" w:rsidP="0082642E">
      <w:pPr>
        <w:pStyle w:val="Antrat1"/>
        <w:tabs>
          <w:tab w:val="left" w:pos="567"/>
        </w:tabs>
        <w:spacing w:line="20" w:lineRule="atLeast"/>
        <w:contextualSpacing/>
        <w:rPr>
          <w:rFonts w:asciiTheme="minorHAnsi" w:hAnsiTheme="minorHAnsi" w:cstheme="minorHAnsi"/>
          <w:color w:val="auto"/>
        </w:rPr>
      </w:pPr>
      <w:bookmarkStart w:id="117" w:name="_Ref39425999"/>
      <w:bookmarkStart w:id="118" w:name="_Ref39426005"/>
      <w:bookmarkStart w:id="119" w:name="_Toc48053182"/>
      <w:bookmarkStart w:id="120" w:name="_Toc134002300"/>
      <w:r w:rsidRPr="00646BD7">
        <w:rPr>
          <w:rFonts w:asciiTheme="minorHAnsi" w:hAnsiTheme="minorHAnsi" w:cstheme="minorHAnsi"/>
          <w:color w:val="auto"/>
        </w:rPr>
        <w:t xml:space="preserve">21. </w:t>
      </w:r>
      <w:r w:rsidR="009B1639" w:rsidRPr="00646BD7">
        <w:rPr>
          <w:rFonts w:asciiTheme="minorHAnsi" w:hAnsiTheme="minorHAnsi" w:cstheme="minorHAnsi"/>
          <w:color w:val="auto"/>
        </w:rPr>
        <w:t>Sutarties sudarymas</w:t>
      </w:r>
      <w:bookmarkEnd w:id="117"/>
      <w:bookmarkEnd w:id="118"/>
      <w:bookmarkEnd w:id="119"/>
      <w:bookmarkEnd w:id="120"/>
    </w:p>
    <w:p w14:paraId="4B164DAB" w14:textId="462BF70E" w:rsidR="00DD1D0D" w:rsidRPr="00055528" w:rsidRDefault="00B07267" w:rsidP="008A5706">
      <w:pPr>
        <w:pStyle w:val="Sraopastraipa"/>
        <w:numPr>
          <w:ilvl w:val="1"/>
          <w:numId w:val="72"/>
        </w:numPr>
        <w:shd w:val="clear" w:color="auto" w:fill="FFFFFF"/>
        <w:tabs>
          <w:tab w:val="left" w:pos="993"/>
        </w:tabs>
        <w:spacing w:after="0" w:line="240" w:lineRule="auto"/>
        <w:ind w:left="0" w:firstLine="567"/>
        <w:jc w:val="both"/>
        <w:rPr>
          <w:rFonts w:eastAsia="Times New Roman" w:cstheme="minorHAnsi"/>
          <w:color w:val="000000"/>
        </w:rPr>
      </w:pPr>
      <w:r w:rsidRPr="00646BD7">
        <w:t xml:space="preserve"> </w:t>
      </w:r>
      <w:r w:rsidR="000843D4" w:rsidRPr="00055528">
        <w:t xml:space="preserve">Sutartis sudaroma su </w:t>
      </w:r>
      <w:r w:rsidR="00CA31B4">
        <w:t xml:space="preserve">paslaugų </w:t>
      </w:r>
      <w:r w:rsidR="000200BB" w:rsidRPr="00055528">
        <w:t>te</w:t>
      </w:r>
      <w:r w:rsidR="00CA31B4">
        <w:t>i</w:t>
      </w:r>
      <w:r w:rsidR="000200BB" w:rsidRPr="00055528">
        <w:t>kėju</w:t>
      </w:r>
      <w:r w:rsidR="000843D4" w:rsidRPr="00055528">
        <w:t xml:space="preserve">, kurio pasiūlymas, vadovaujantis </w:t>
      </w:r>
      <w:r w:rsidR="00797462" w:rsidRPr="00055528">
        <w:t>p</w:t>
      </w:r>
      <w:r w:rsidR="00DF4761" w:rsidRPr="00055528">
        <w:rPr>
          <w:rFonts w:cstheme="minorHAnsi"/>
        </w:rPr>
        <w:t xml:space="preserve">irkimo </w:t>
      </w:r>
      <w:r w:rsidR="008B2EE2" w:rsidRPr="00055528">
        <w:rPr>
          <w:rFonts w:cstheme="minorHAnsi"/>
        </w:rPr>
        <w:t xml:space="preserve">sąlygų </w:t>
      </w:r>
      <w:r w:rsidR="00370D99" w:rsidRPr="00055528">
        <w:rPr>
          <w:rFonts w:cstheme="minorHAnsi"/>
        </w:rPr>
        <w:t>nustatyta</w:t>
      </w:r>
      <w:r w:rsidR="008B2EE2" w:rsidRPr="00055528">
        <w:rPr>
          <w:rFonts w:cstheme="minorHAnsi"/>
        </w:rPr>
        <w:t xml:space="preserve"> </w:t>
      </w:r>
      <w:r w:rsidR="000843D4" w:rsidRPr="00055528">
        <w:t>tvarka pripažintas laimėj</w:t>
      </w:r>
      <w:r w:rsidR="00B66116" w:rsidRPr="00055528">
        <w:t>usiu</w:t>
      </w:r>
      <w:r w:rsidR="000843D4" w:rsidRPr="00055528">
        <w:t xml:space="preserve">, o jei pirkimas skaidomas į dalis – su </w:t>
      </w:r>
      <w:r w:rsidR="00CA31B4">
        <w:t xml:space="preserve">paslaugų </w:t>
      </w:r>
      <w:r w:rsidR="00B66116" w:rsidRPr="00055528">
        <w:t>te</w:t>
      </w:r>
      <w:r w:rsidR="00CA31B4">
        <w:t>i</w:t>
      </w:r>
      <w:r w:rsidR="00B66116" w:rsidRPr="00055528">
        <w:t>kėjais</w:t>
      </w:r>
      <w:r w:rsidR="000843D4" w:rsidRPr="00055528">
        <w:t>, kurių pasiūlymai pripažinti laimėj</w:t>
      </w:r>
      <w:r w:rsidR="00B66116" w:rsidRPr="00055528">
        <w:t xml:space="preserve">usiais </w:t>
      </w:r>
      <w:r w:rsidR="000843D4" w:rsidRPr="00055528">
        <w:t>(</w:t>
      </w:r>
      <w:r w:rsidR="00B66116" w:rsidRPr="00055528">
        <w:t xml:space="preserve">perkančioji organizacija </w:t>
      </w:r>
      <w:r w:rsidR="00CA5DEC" w:rsidRPr="00055528">
        <w:t>gali</w:t>
      </w:r>
      <w:r w:rsidR="000843D4" w:rsidRPr="00055528">
        <w:t xml:space="preserve"> nuspręsti sudaryti vieną sutartį dėl </w:t>
      </w:r>
      <w:r w:rsidR="00DD1D0D" w:rsidRPr="00055528">
        <w:t>p</w:t>
      </w:r>
      <w:r w:rsidR="000843D4" w:rsidRPr="00055528">
        <w:t xml:space="preserve">irkimo dalių, dėl kurių laimėtoju nustatytas tas pats </w:t>
      </w:r>
      <w:r w:rsidR="00CA31B4">
        <w:t xml:space="preserve">paslaugų </w:t>
      </w:r>
      <w:r w:rsidR="00B66116" w:rsidRPr="00055528">
        <w:t>te</w:t>
      </w:r>
      <w:r w:rsidR="00CA31B4">
        <w:t>i</w:t>
      </w:r>
      <w:r w:rsidR="00B66116" w:rsidRPr="00055528">
        <w:t>kėjas</w:t>
      </w:r>
      <w:r w:rsidR="000843D4" w:rsidRPr="00055528">
        <w:t>).</w:t>
      </w:r>
    </w:p>
    <w:p w14:paraId="79CE8DB1" w14:textId="39232751" w:rsidR="009B1639" w:rsidRPr="00055528" w:rsidRDefault="00320F9E" w:rsidP="008A5706">
      <w:pPr>
        <w:pStyle w:val="Sraopastraipa"/>
        <w:shd w:val="clear" w:color="auto" w:fill="FFFFFF"/>
        <w:tabs>
          <w:tab w:val="left" w:pos="993"/>
        </w:tabs>
        <w:spacing w:after="0" w:line="240" w:lineRule="auto"/>
        <w:ind w:left="0" w:firstLine="567"/>
        <w:jc w:val="both"/>
        <w:rPr>
          <w:rFonts w:eastAsia="Times New Roman" w:cstheme="minorHAnsi"/>
          <w:color w:val="000000"/>
        </w:rPr>
      </w:pPr>
      <w:r w:rsidRPr="00055528">
        <w:t xml:space="preserve">21.2. </w:t>
      </w:r>
      <w:r w:rsidR="009B1639" w:rsidRPr="00055528">
        <w:t xml:space="preserve">Sutartis sudaroma nedelsiant, bet ne anksčiau negu pasibaigė </w:t>
      </w:r>
      <w:r w:rsidR="00797462" w:rsidRPr="00055528">
        <w:t>specialiosiose p</w:t>
      </w:r>
      <w:r w:rsidR="00236783" w:rsidRPr="00055528">
        <w:t>irkimo</w:t>
      </w:r>
      <w:r w:rsidR="009B1639" w:rsidRPr="00055528">
        <w:t xml:space="preserve"> </w:t>
      </w:r>
      <w:r w:rsidR="00DB341F" w:rsidRPr="00055528">
        <w:t>sąlyg</w:t>
      </w:r>
      <w:r w:rsidR="00797462" w:rsidRPr="00055528">
        <w:t>ose</w:t>
      </w:r>
      <w:r w:rsidR="009B1639" w:rsidRPr="00055528">
        <w:rPr>
          <w:color w:val="0070C0"/>
        </w:rPr>
        <w:t xml:space="preserve"> </w:t>
      </w:r>
      <w:r w:rsidR="009B1639" w:rsidRPr="00055528">
        <w:t>nustatytas atidėjimo terminas</w:t>
      </w:r>
      <w:r w:rsidR="00081E87" w:rsidRPr="00055528">
        <w:t xml:space="preserve">, išskyrus atvejus, kai vadovaujantis </w:t>
      </w:r>
      <w:r w:rsidR="00C16E42" w:rsidRPr="00055528">
        <w:t>VPĮ nuostatomis jis gali būti netaikomas</w:t>
      </w:r>
      <w:r w:rsidR="009211FE" w:rsidRPr="00055528">
        <w:t>. P</w:t>
      </w:r>
      <w:r w:rsidR="000F0ACB" w:rsidRPr="00055528">
        <w:t>erkančioji organizacija</w:t>
      </w:r>
      <w:r w:rsidR="00875CE2" w:rsidRPr="00055528">
        <w:t>,</w:t>
      </w:r>
      <w:r w:rsidR="00875CE2" w:rsidRPr="00055528">
        <w:rPr>
          <w:rFonts w:eastAsia="Times New Roman"/>
          <w:color w:val="000000" w:themeColor="text1"/>
        </w:rPr>
        <w:t xml:space="preserve"> gavusi </w:t>
      </w:r>
      <w:r w:rsidR="00CA31B4">
        <w:rPr>
          <w:rFonts w:eastAsia="Times New Roman"/>
          <w:color w:val="000000" w:themeColor="text1"/>
        </w:rPr>
        <w:t xml:space="preserve">paslaugų </w:t>
      </w:r>
      <w:r w:rsidR="00875CE2" w:rsidRPr="00055528">
        <w:rPr>
          <w:rFonts w:eastAsia="Times New Roman"/>
          <w:color w:val="000000" w:themeColor="text1"/>
        </w:rPr>
        <w:t>te</w:t>
      </w:r>
      <w:r w:rsidR="00CA31B4">
        <w:rPr>
          <w:rFonts w:eastAsia="Times New Roman"/>
          <w:color w:val="000000" w:themeColor="text1"/>
        </w:rPr>
        <w:t>i</w:t>
      </w:r>
      <w:r w:rsidR="00875CE2" w:rsidRPr="00055528">
        <w:rPr>
          <w:rFonts w:eastAsia="Times New Roman"/>
          <w:color w:val="000000" w:themeColor="text1"/>
        </w:rPr>
        <w:t>kėjo prašymo ar ieškinio teismui kopiją,</w:t>
      </w:r>
      <w:r w:rsidR="000F0ACB" w:rsidRPr="00055528">
        <w:t xml:space="preserve"> negali sudaryti sutarties</w:t>
      </w:r>
      <w:r w:rsidR="009B1639" w:rsidRPr="00055528">
        <w:rPr>
          <w:rFonts w:eastAsia="Times New Roman"/>
          <w:color w:val="000000" w:themeColor="text1"/>
        </w:rPr>
        <w:t xml:space="preserve">, kol nesibaigė </w:t>
      </w:r>
      <w:r w:rsidR="00FC06C0" w:rsidRPr="00055528">
        <w:rPr>
          <w:rFonts w:eastAsia="Times New Roman"/>
          <w:color w:val="000000" w:themeColor="text1"/>
        </w:rPr>
        <w:t>specialiosiose p</w:t>
      </w:r>
      <w:r w:rsidR="00DF4761" w:rsidRPr="00055528">
        <w:t xml:space="preserve">irkimo </w:t>
      </w:r>
      <w:r w:rsidR="009B1639" w:rsidRPr="00055528">
        <w:t>sąlyg</w:t>
      </w:r>
      <w:r w:rsidR="00FC06C0" w:rsidRPr="00055528">
        <w:t>ose</w:t>
      </w:r>
      <w:r w:rsidR="00BE078B" w:rsidRPr="00055528">
        <w:t xml:space="preserve"> </w:t>
      </w:r>
      <w:r w:rsidR="009B1639" w:rsidRPr="00055528">
        <w:t>nustatytas atidėjimo terminas</w:t>
      </w:r>
      <w:r w:rsidR="009B1639" w:rsidRPr="00055528">
        <w:rPr>
          <w:rFonts w:eastAsia="Times New Roman"/>
          <w:color w:val="000000" w:themeColor="text1"/>
        </w:rPr>
        <w:t xml:space="preserve"> ar VPĮ 103 straipsnio 2 dalyje, 105 straipsnio 2 dalies 3</w:t>
      </w:r>
      <w:r w:rsidR="00CA31B4">
        <w:rPr>
          <w:rFonts w:eastAsia="Times New Roman"/>
          <w:color w:val="000000" w:themeColor="text1"/>
        </w:rPr>
        <w:t> </w:t>
      </w:r>
      <w:r w:rsidR="009B1639" w:rsidRPr="00055528">
        <w:rPr>
          <w:rFonts w:eastAsia="Times New Roman"/>
          <w:color w:val="000000" w:themeColor="text1"/>
        </w:rPr>
        <w:t>punkte ir 105</w:t>
      </w:r>
      <w:r w:rsidR="00CA31B4">
        <w:rPr>
          <w:rFonts w:eastAsia="Times New Roman"/>
          <w:color w:val="000000" w:themeColor="text1"/>
        </w:rPr>
        <w:t xml:space="preserve"> </w:t>
      </w:r>
      <w:r w:rsidR="009B1639" w:rsidRPr="00055528">
        <w:rPr>
          <w:rFonts w:eastAsia="Times New Roman"/>
          <w:color w:val="000000" w:themeColor="text1"/>
        </w:rPr>
        <w:t>straipsnio 3 dalies 3 punkte nurodyti terminai ir kol perkančioji organizacija negavo teismo pranešimo apie:</w:t>
      </w:r>
    </w:p>
    <w:p w14:paraId="041EB95B" w14:textId="7A17506A" w:rsidR="009B1639" w:rsidRPr="00055528" w:rsidRDefault="006A43BA" w:rsidP="006A43BA">
      <w:pPr>
        <w:pStyle w:val="Sraopastraipa"/>
        <w:shd w:val="clear" w:color="auto" w:fill="FFFFFF"/>
        <w:spacing w:after="0" w:line="240" w:lineRule="auto"/>
        <w:ind w:left="567"/>
        <w:jc w:val="both"/>
        <w:rPr>
          <w:rFonts w:eastAsia="Times New Roman" w:cstheme="minorHAnsi"/>
          <w:color w:val="000000"/>
        </w:rPr>
      </w:pPr>
      <w:r w:rsidRPr="00055528">
        <w:rPr>
          <w:rFonts w:eastAsia="Times New Roman" w:cstheme="minorHAnsi"/>
          <w:color w:val="000000"/>
        </w:rPr>
        <w:t xml:space="preserve">21.2.1. </w:t>
      </w:r>
      <w:r w:rsidR="009B1639" w:rsidRPr="00055528">
        <w:rPr>
          <w:rFonts w:eastAsia="Times New Roman" w:cstheme="minorHAnsi"/>
          <w:color w:val="000000"/>
        </w:rPr>
        <w:t>motyvuotą teismo nutartį, kuria atsisakoma priimti ieškinį;</w:t>
      </w:r>
    </w:p>
    <w:p w14:paraId="29B97834" w14:textId="643C7A10" w:rsidR="009B1639" w:rsidRPr="00055528" w:rsidRDefault="006A43BA" w:rsidP="006A43BA">
      <w:pPr>
        <w:pStyle w:val="Sraopastraipa"/>
        <w:shd w:val="clear" w:color="auto" w:fill="FFFFFF"/>
        <w:spacing w:after="0" w:line="240" w:lineRule="auto"/>
        <w:ind w:left="0" w:firstLine="567"/>
        <w:jc w:val="both"/>
        <w:rPr>
          <w:rFonts w:eastAsia="Times New Roman" w:cstheme="minorHAnsi"/>
          <w:color w:val="000000"/>
        </w:rPr>
      </w:pPr>
      <w:r w:rsidRPr="00055528">
        <w:rPr>
          <w:rFonts w:eastAsia="Times New Roman" w:cstheme="minorHAnsi"/>
          <w:color w:val="000000"/>
        </w:rPr>
        <w:t xml:space="preserve">21.2.2. </w:t>
      </w:r>
      <w:r w:rsidR="009B1639" w:rsidRPr="00055528">
        <w:rPr>
          <w:rFonts w:eastAsia="Times New Roman" w:cstheme="minorHAnsi"/>
          <w:color w:val="000000"/>
        </w:rPr>
        <w:t xml:space="preserve">motyvuotą teismo nutartį dėl </w:t>
      </w:r>
      <w:r w:rsidR="00CA31B4">
        <w:rPr>
          <w:rFonts w:eastAsia="Times New Roman" w:cstheme="minorHAnsi"/>
          <w:color w:val="000000"/>
        </w:rPr>
        <w:t xml:space="preserve">paslaugų </w:t>
      </w:r>
      <w:r w:rsidR="009B1639" w:rsidRPr="00055528">
        <w:rPr>
          <w:rFonts w:eastAsia="Times New Roman" w:cstheme="minorHAnsi"/>
          <w:color w:val="000000"/>
        </w:rPr>
        <w:t>te</w:t>
      </w:r>
      <w:r w:rsidR="00CA31B4">
        <w:rPr>
          <w:rFonts w:eastAsia="Times New Roman" w:cstheme="minorHAnsi"/>
          <w:color w:val="000000"/>
        </w:rPr>
        <w:t>i</w:t>
      </w:r>
      <w:r w:rsidR="009B1639" w:rsidRPr="00055528">
        <w:rPr>
          <w:rFonts w:eastAsia="Times New Roman" w:cstheme="minorHAnsi"/>
          <w:color w:val="000000"/>
        </w:rPr>
        <w:t>kėjo prašymo taikyti laikinąsias apsaugos priemones atmetimo, kai šis prašymas teisme buvo gautas iki ieškinio pareiškimo;</w:t>
      </w:r>
    </w:p>
    <w:p w14:paraId="4B4539CF" w14:textId="31819B73" w:rsidR="009B1639" w:rsidRPr="00055528" w:rsidRDefault="002243B7" w:rsidP="002243B7">
      <w:pPr>
        <w:pStyle w:val="Sraopastraipa"/>
        <w:shd w:val="clear" w:color="auto" w:fill="FFFFFF"/>
        <w:spacing w:after="0" w:line="240" w:lineRule="auto"/>
        <w:ind w:left="567"/>
        <w:jc w:val="both"/>
        <w:rPr>
          <w:rFonts w:eastAsia="Times New Roman" w:cstheme="minorHAnsi"/>
          <w:color w:val="000000"/>
        </w:rPr>
      </w:pPr>
      <w:r w:rsidRPr="00055528">
        <w:rPr>
          <w:rFonts w:eastAsia="Times New Roman" w:cstheme="minorHAnsi"/>
          <w:color w:val="000000"/>
        </w:rPr>
        <w:lastRenderedPageBreak/>
        <w:t xml:space="preserve">21.2.3. </w:t>
      </w:r>
      <w:r w:rsidR="009B1639" w:rsidRPr="00055528">
        <w:rPr>
          <w:rFonts w:eastAsia="Times New Roman" w:cstheme="minorHAnsi"/>
          <w:color w:val="000000"/>
        </w:rPr>
        <w:t>teismo rezoliuciją priimti ieškinį netaikant laikinųjų apsaugos priemonių.</w:t>
      </w:r>
    </w:p>
    <w:p w14:paraId="39C788A6" w14:textId="46DE42CE" w:rsidR="009B1639" w:rsidRPr="00055528" w:rsidRDefault="002243B7" w:rsidP="002243B7">
      <w:pPr>
        <w:pStyle w:val="Sraopastraipa"/>
        <w:spacing w:after="0" w:line="240" w:lineRule="auto"/>
        <w:ind w:left="0" w:firstLine="567"/>
        <w:jc w:val="both"/>
        <w:rPr>
          <w:rFonts w:cstheme="minorHAnsi"/>
          <w:bCs/>
          <w:iCs/>
        </w:rPr>
      </w:pPr>
      <w:r w:rsidRPr="00055528">
        <w:t xml:space="preserve">21.3. </w:t>
      </w:r>
      <w:r w:rsidR="00CA31B4">
        <w:t>Paslaugų teik</w:t>
      </w:r>
      <w:r w:rsidR="009B1639" w:rsidRPr="00055528">
        <w:t>ėjas, kurio pasiūlymas nustatytas laimėjusiu, sudaryti sutartį kviečiamas raštu ir jam nurodomas laikas, iki kada jis turi sudaryti sutartį.</w:t>
      </w:r>
    </w:p>
    <w:p w14:paraId="36D228F7" w14:textId="0C975A22" w:rsidR="009B1639" w:rsidRPr="00055528" w:rsidRDefault="006B14DC" w:rsidP="006B14DC">
      <w:pPr>
        <w:pStyle w:val="Sraopastraipa"/>
        <w:spacing w:after="0" w:line="240" w:lineRule="auto"/>
        <w:ind w:left="567"/>
        <w:jc w:val="both"/>
        <w:rPr>
          <w:rFonts w:cstheme="minorHAnsi"/>
          <w:bCs/>
          <w:iCs/>
        </w:rPr>
      </w:pPr>
      <w:r w:rsidRPr="00055528">
        <w:t xml:space="preserve">21.4. </w:t>
      </w:r>
      <w:r w:rsidR="009B1639" w:rsidRPr="00055528">
        <w:t xml:space="preserve">Laikoma, kad </w:t>
      </w:r>
      <w:r w:rsidR="00CA31B4">
        <w:t xml:space="preserve">paslaugų </w:t>
      </w:r>
      <w:r w:rsidR="009B1639" w:rsidRPr="00055528">
        <w:t>te</w:t>
      </w:r>
      <w:r w:rsidR="00CA31B4">
        <w:t>i</w:t>
      </w:r>
      <w:r w:rsidR="009B1639" w:rsidRPr="00055528">
        <w:t>kėjas atsisakė sudaryti sutartį, kai yra bent vienas iš šių atvejų:</w:t>
      </w:r>
    </w:p>
    <w:p w14:paraId="377A4B58" w14:textId="2FA1A7BF" w:rsidR="009B1639" w:rsidRPr="00055528" w:rsidRDefault="006B14DC" w:rsidP="006B14DC">
      <w:pPr>
        <w:pStyle w:val="Sraopastraipa"/>
        <w:spacing w:after="0" w:line="240" w:lineRule="auto"/>
        <w:ind w:left="567"/>
        <w:jc w:val="both"/>
        <w:rPr>
          <w:rFonts w:cstheme="minorHAnsi"/>
          <w:bCs/>
          <w:iCs/>
        </w:rPr>
      </w:pPr>
      <w:r w:rsidRPr="00055528">
        <w:rPr>
          <w:rFonts w:cstheme="minorHAnsi"/>
          <w:bCs/>
          <w:iCs/>
        </w:rPr>
        <w:t xml:space="preserve">21.4.1. </w:t>
      </w:r>
      <w:r w:rsidR="00CA31B4">
        <w:rPr>
          <w:rFonts w:cstheme="minorHAnsi"/>
          <w:bCs/>
          <w:iCs/>
        </w:rPr>
        <w:t xml:space="preserve">paslaugų </w:t>
      </w:r>
      <w:r w:rsidR="009B1639" w:rsidRPr="00055528">
        <w:rPr>
          <w:rFonts w:cstheme="minorHAnsi"/>
          <w:bCs/>
          <w:iCs/>
        </w:rPr>
        <w:t>te</w:t>
      </w:r>
      <w:r w:rsidR="00CA31B4">
        <w:rPr>
          <w:rFonts w:cstheme="minorHAnsi"/>
          <w:bCs/>
          <w:iCs/>
        </w:rPr>
        <w:t>i</w:t>
      </w:r>
      <w:r w:rsidR="009B1639" w:rsidRPr="00055528">
        <w:rPr>
          <w:rFonts w:cstheme="minorHAnsi"/>
          <w:bCs/>
          <w:iCs/>
        </w:rPr>
        <w:t>kėjas raštu atsisako ją sudaryti;</w:t>
      </w:r>
    </w:p>
    <w:p w14:paraId="1F9450C7" w14:textId="00061DD3" w:rsidR="009B1639" w:rsidRPr="0036054C" w:rsidRDefault="006B14DC" w:rsidP="006B14DC">
      <w:pPr>
        <w:pStyle w:val="Sraopastraipa"/>
        <w:spacing w:after="120" w:line="20" w:lineRule="atLeast"/>
        <w:ind w:left="567"/>
        <w:jc w:val="both"/>
        <w:rPr>
          <w:rFonts w:cstheme="minorHAnsi"/>
          <w:bCs/>
          <w:iCs/>
        </w:rPr>
      </w:pPr>
      <w:r w:rsidRPr="00055528">
        <w:rPr>
          <w:rFonts w:cstheme="minorHAnsi"/>
          <w:bCs/>
          <w:iCs/>
        </w:rPr>
        <w:t xml:space="preserve">21.4.2. </w:t>
      </w:r>
      <w:r w:rsidR="009B1639" w:rsidRPr="00055528">
        <w:rPr>
          <w:rFonts w:cstheme="minorHAnsi"/>
          <w:bCs/>
          <w:iCs/>
        </w:rPr>
        <w:t>iki perkančiosios organizacijos nurodyto laiko nepasirašo</w:t>
      </w:r>
      <w:r w:rsidR="009B1639" w:rsidRPr="0036054C">
        <w:rPr>
          <w:rFonts w:cstheme="minorHAnsi"/>
          <w:bCs/>
          <w:iCs/>
        </w:rPr>
        <w:t xml:space="preserve"> sutarties;</w:t>
      </w:r>
    </w:p>
    <w:p w14:paraId="17EBA07C" w14:textId="6EC2B841" w:rsidR="009B1639" w:rsidRPr="0036054C" w:rsidRDefault="006B14DC" w:rsidP="006B14DC">
      <w:pPr>
        <w:pStyle w:val="Sraopastraipa"/>
        <w:spacing w:after="120" w:line="20" w:lineRule="atLeast"/>
        <w:ind w:left="567"/>
        <w:jc w:val="both"/>
        <w:rPr>
          <w:rFonts w:cstheme="minorHAnsi"/>
          <w:bCs/>
          <w:iCs/>
        </w:rPr>
      </w:pPr>
      <w:r>
        <w:rPr>
          <w:rFonts w:cstheme="minorHAnsi"/>
          <w:bCs/>
          <w:iCs/>
        </w:rPr>
        <w:t xml:space="preserve">21.4.3. </w:t>
      </w:r>
      <w:r w:rsidR="009B1639" w:rsidRPr="0036054C">
        <w:rPr>
          <w:rFonts w:cstheme="minorHAnsi"/>
          <w:bCs/>
          <w:iCs/>
        </w:rPr>
        <w:t xml:space="preserve">atsisako sudaryti sutartį VPĮ ir </w:t>
      </w:r>
      <w:r w:rsidR="004F7303">
        <w:rPr>
          <w:rFonts w:cstheme="minorHAnsi"/>
          <w:bCs/>
          <w:iCs/>
        </w:rPr>
        <w:t>p</w:t>
      </w:r>
      <w:r w:rsidR="009B1639" w:rsidRPr="0036054C">
        <w:rPr>
          <w:rFonts w:cstheme="minorHAnsi"/>
          <w:bCs/>
          <w:iCs/>
        </w:rPr>
        <w:t xml:space="preserve">irkimo </w:t>
      </w:r>
      <w:r w:rsidR="00A4586C">
        <w:rPr>
          <w:rFonts w:cstheme="minorHAnsi"/>
          <w:bCs/>
          <w:iCs/>
        </w:rPr>
        <w:t>sąlygose</w:t>
      </w:r>
      <w:r w:rsidR="00A4586C" w:rsidRPr="0036054C">
        <w:rPr>
          <w:rFonts w:cstheme="minorHAnsi"/>
          <w:bCs/>
          <w:iCs/>
        </w:rPr>
        <w:t xml:space="preserve"> </w:t>
      </w:r>
      <w:r w:rsidR="009B1639" w:rsidRPr="0036054C">
        <w:rPr>
          <w:rFonts w:cstheme="minorHAnsi"/>
          <w:bCs/>
          <w:iCs/>
        </w:rPr>
        <w:t>nustatytomis sąlygomis;</w:t>
      </w:r>
    </w:p>
    <w:p w14:paraId="457885BF" w14:textId="40F6E1B2" w:rsidR="009B1639" w:rsidRPr="0036054C" w:rsidRDefault="006B14DC" w:rsidP="006B14DC">
      <w:pPr>
        <w:pStyle w:val="Sraopastraipa"/>
        <w:spacing w:after="120" w:line="20" w:lineRule="atLeast"/>
        <w:ind w:left="0" w:firstLine="567"/>
        <w:jc w:val="both"/>
        <w:rPr>
          <w:rFonts w:cstheme="minorHAnsi"/>
          <w:bCs/>
          <w:iCs/>
        </w:rPr>
      </w:pPr>
      <w:r>
        <w:rPr>
          <w:rFonts w:cstheme="minorHAnsi"/>
          <w:bCs/>
          <w:iCs/>
        </w:rPr>
        <w:t xml:space="preserve">21.4.4. </w:t>
      </w:r>
      <w:r w:rsidR="00CA31B4">
        <w:rPr>
          <w:rFonts w:cstheme="minorHAnsi"/>
          <w:bCs/>
          <w:iCs/>
        </w:rPr>
        <w:t xml:space="preserve">paslaugų </w:t>
      </w:r>
      <w:r w:rsidR="009B1639" w:rsidRPr="0036054C">
        <w:rPr>
          <w:rFonts w:cstheme="minorHAnsi"/>
          <w:bCs/>
          <w:iCs/>
        </w:rPr>
        <w:t>te</w:t>
      </w:r>
      <w:r w:rsidR="00CA31B4">
        <w:rPr>
          <w:rFonts w:cstheme="minorHAnsi"/>
          <w:bCs/>
          <w:iCs/>
        </w:rPr>
        <w:t>i</w:t>
      </w:r>
      <w:r w:rsidR="009B1639" w:rsidRPr="0036054C">
        <w:rPr>
          <w:rFonts w:cstheme="minorHAnsi"/>
          <w:bCs/>
          <w:iCs/>
        </w:rPr>
        <w:t>kėjų grupė, kurios pasiūlymas nustatytas laimėjęs</w:t>
      </w:r>
      <w:r w:rsidR="005A7017">
        <w:rPr>
          <w:rFonts w:cstheme="minorHAnsi"/>
          <w:bCs/>
          <w:iCs/>
        </w:rPr>
        <w:t>,</w:t>
      </w:r>
      <w:r w:rsidR="009B1639" w:rsidRPr="0036054C">
        <w:rPr>
          <w:rFonts w:cstheme="minorHAnsi"/>
          <w:bCs/>
          <w:iCs/>
        </w:rPr>
        <w:t xml:space="preserve"> neįsteigia juridinio asmens, </w:t>
      </w:r>
      <w:r w:rsidR="009641A6" w:rsidRPr="0036054C">
        <w:rPr>
          <w:rFonts w:cstheme="minorHAnsi"/>
          <w:bCs/>
          <w:iCs/>
        </w:rPr>
        <w:t xml:space="preserve">jeigu </w:t>
      </w:r>
      <w:r w:rsidR="00F508F6">
        <w:rPr>
          <w:rFonts w:cstheme="minorHAnsi"/>
          <w:bCs/>
          <w:iCs/>
        </w:rPr>
        <w:t>toks reikalavimas</w:t>
      </w:r>
      <w:r w:rsidR="00F508F6" w:rsidRPr="0036054C">
        <w:rPr>
          <w:rFonts w:cstheme="minorHAnsi"/>
          <w:bCs/>
          <w:iCs/>
        </w:rPr>
        <w:t xml:space="preserve"> </w:t>
      </w:r>
      <w:r w:rsidR="009641A6" w:rsidRPr="0036054C">
        <w:rPr>
          <w:rFonts w:cstheme="minorHAnsi"/>
          <w:bCs/>
          <w:iCs/>
        </w:rPr>
        <w:t>nustatyta</w:t>
      </w:r>
      <w:r w:rsidR="00F508F6">
        <w:rPr>
          <w:rFonts w:cstheme="minorHAnsi"/>
          <w:bCs/>
          <w:iCs/>
        </w:rPr>
        <w:t>s</w:t>
      </w:r>
      <w:r w:rsidR="009641A6" w:rsidRPr="0036054C">
        <w:rPr>
          <w:rFonts w:cstheme="minorHAnsi"/>
          <w:bCs/>
          <w:iCs/>
        </w:rPr>
        <w:t xml:space="preserve"> </w:t>
      </w:r>
      <w:r w:rsidR="00DF4761">
        <w:rPr>
          <w:rFonts w:cstheme="minorHAnsi"/>
          <w:bCs/>
          <w:iCs/>
        </w:rPr>
        <w:t>s</w:t>
      </w:r>
      <w:r w:rsidR="009641A6" w:rsidRPr="0036054C">
        <w:rPr>
          <w:rFonts w:cstheme="minorHAnsi"/>
          <w:bCs/>
          <w:iCs/>
        </w:rPr>
        <w:t xml:space="preserve">pecialiosiose </w:t>
      </w:r>
      <w:r w:rsidR="00DF4761">
        <w:rPr>
          <w:rFonts w:cstheme="minorHAnsi"/>
          <w:bCs/>
          <w:iCs/>
        </w:rPr>
        <w:t xml:space="preserve">pirkimo </w:t>
      </w:r>
      <w:r w:rsidR="009641A6" w:rsidRPr="0036054C">
        <w:rPr>
          <w:rFonts w:cstheme="minorHAnsi"/>
          <w:bCs/>
          <w:iCs/>
        </w:rPr>
        <w:t>sąlygose</w:t>
      </w:r>
      <w:r w:rsidR="009B1639" w:rsidRPr="0036054C">
        <w:rPr>
          <w:rFonts w:cstheme="minorHAnsi"/>
          <w:bCs/>
          <w:iCs/>
        </w:rPr>
        <w:t>.</w:t>
      </w:r>
    </w:p>
    <w:p w14:paraId="3BAFBBEA" w14:textId="262F7BE2" w:rsidR="009B1639" w:rsidRPr="00237DE7" w:rsidRDefault="00441A1C" w:rsidP="00441A1C">
      <w:pPr>
        <w:pStyle w:val="Sraopastraipa"/>
        <w:spacing w:after="120" w:line="20" w:lineRule="atLeast"/>
        <w:ind w:left="0" w:firstLine="567"/>
        <w:jc w:val="both"/>
        <w:rPr>
          <w:rFonts w:cstheme="minorHAnsi"/>
          <w:bCs/>
          <w:iCs/>
        </w:rPr>
      </w:pPr>
      <w:r>
        <w:t xml:space="preserve">21.5. </w:t>
      </w:r>
      <w:r w:rsidR="009B1639" w:rsidRPr="00237DE7">
        <w:t xml:space="preserve">Jeigu laimėjęs </w:t>
      </w:r>
      <w:r w:rsidR="00CA31B4">
        <w:t xml:space="preserve">paslaugų </w:t>
      </w:r>
      <w:r w:rsidR="009B1639" w:rsidRPr="00237DE7">
        <w:t>te</w:t>
      </w:r>
      <w:r w:rsidR="00CA31B4">
        <w:t>i</w:t>
      </w:r>
      <w:r w:rsidR="009B1639" w:rsidRPr="00237DE7">
        <w:t xml:space="preserve">kėjas atsisako sudaryti sutartį, </w:t>
      </w:r>
      <w:r w:rsidR="002500E0" w:rsidRPr="00237DE7">
        <w:t xml:space="preserve">arba </w:t>
      </w:r>
      <w:r w:rsidR="006A3662" w:rsidRPr="00237DE7">
        <w:t xml:space="preserve">jeigu iki perkančiosios organizacijos </w:t>
      </w:r>
      <w:r w:rsidR="009A30D3" w:rsidRPr="00237DE7">
        <w:t xml:space="preserve">nurodyto termino </w:t>
      </w:r>
      <w:r w:rsidR="00627F0B" w:rsidRPr="00237DE7">
        <w:t xml:space="preserve">nepateikia </w:t>
      </w:r>
      <w:r w:rsidR="004F7303">
        <w:t>p</w:t>
      </w:r>
      <w:r w:rsidR="006E62B9" w:rsidRPr="00237DE7">
        <w:t xml:space="preserve">irkimo sąlygose </w:t>
      </w:r>
      <w:r w:rsidR="00A60B54" w:rsidRPr="00237DE7">
        <w:t xml:space="preserve">nustatyto </w:t>
      </w:r>
      <w:r w:rsidR="00A1586E" w:rsidRPr="00237DE7">
        <w:t xml:space="preserve">sutarties įvykdymo užtikrinimą </w:t>
      </w:r>
      <w:r w:rsidR="00D80178" w:rsidRPr="00237DE7">
        <w:t xml:space="preserve">patvirtinančio dokumento </w:t>
      </w:r>
      <w:r w:rsidR="005254BA" w:rsidRPr="00237DE7">
        <w:t xml:space="preserve">arba neįvykdo </w:t>
      </w:r>
      <w:r w:rsidR="00AD498B" w:rsidRPr="00237DE7">
        <w:t xml:space="preserve">kitų </w:t>
      </w:r>
      <w:r w:rsidR="00CF7C20" w:rsidRPr="00237DE7">
        <w:t xml:space="preserve">sutartyje </w:t>
      </w:r>
      <w:r w:rsidR="009B181C" w:rsidRPr="00237DE7">
        <w:t xml:space="preserve">nustatytų </w:t>
      </w:r>
      <w:r w:rsidR="00FE3B47" w:rsidRPr="00237DE7">
        <w:t xml:space="preserve">jos </w:t>
      </w:r>
      <w:r w:rsidR="009B181C" w:rsidRPr="00237DE7">
        <w:t>įsigaliojimo sąlygų</w:t>
      </w:r>
      <w:r w:rsidR="00461DF2" w:rsidRPr="00237DE7">
        <w:t>,</w:t>
      </w:r>
      <w:r w:rsidR="002B0F6D">
        <w:t xml:space="preserve"> </w:t>
      </w:r>
      <w:r w:rsidR="009B1639" w:rsidRPr="00B07267">
        <w:t xml:space="preserve">ją </w:t>
      </w:r>
      <w:r w:rsidR="009B1639" w:rsidRPr="00237DE7">
        <w:t xml:space="preserve">sudaryti siūloma </w:t>
      </w:r>
      <w:r w:rsidR="00CA31B4">
        <w:t xml:space="preserve">paslaugų </w:t>
      </w:r>
      <w:r w:rsidR="00F61365">
        <w:t>t</w:t>
      </w:r>
      <w:r w:rsidR="009B1639" w:rsidRPr="00237DE7">
        <w:t>e</w:t>
      </w:r>
      <w:r w:rsidR="00CA31B4">
        <w:t>i</w:t>
      </w:r>
      <w:r w:rsidR="009B1639" w:rsidRPr="00237DE7">
        <w:t xml:space="preserve">kėjui, kurio pasiūlymas pagal nustatytą pasiūlymų eilę yra pirmas po </w:t>
      </w:r>
      <w:r w:rsidR="00CA31B4">
        <w:t xml:space="preserve">paslaugų </w:t>
      </w:r>
      <w:r w:rsidR="009B1639" w:rsidRPr="00237DE7">
        <w:t>te</w:t>
      </w:r>
      <w:r w:rsidR="00CA31B4">
        <w:t>i</w:t>
      </w:r>
      <w:r w:rsidR="009B1639" w:rsidRPr="00237DE7">
        <w:t>kėjo, atsisakiusio sudaryti sutartį</w:t>
      </w:r>
      <w:r w:rsidR="00523392" w:rsidRPr="00237DE7">
        <w:t xml:space="preserve">, </w:t>
      </w:r>
      <w:r w:rsidR="00F75A77" w:rsidRPr="00237DE7">
        <w:t>nepateikusio sutarties įvykdymo užtikrini</w:t>
      </w:r>
      <w:r w:rsidR="007A7CB0" w:rsidRPr="00237DE7">
        <w:t>mo</w:t>
      </w:r>
      <w:r w:rsidR="00250894" w:rsidRPr="00237DE7">
        <w:t xml:space="preserve"> ar neįvykdžiusio </w:t>
      </w:r>
      <w:r w:rsidR="00237DE7" w:rsidRPr="00237DE7">
        <w:t>sutarties įsigaliojimo sąlygų</w:t>
      </w:r>
      <w:r w:rsidR="00B07267">
        <w:t>.</w:t>
      </w:r>
      <w:r w:rsidR="006748A5">
        <w:t xml:space="preserve"> </w:t>
      </w:r>
      <w:r w:rsidR="009B1639" w:rsidRPr="00237DE7">
        <w:t xml:space="preserve">Prieš siūlant sudaryti sutartį, perkančioji organizacija paprašo to </w:t>
      </w:r>
      <w:r w:rsidR="00CA31B4">
        <w:t xml:space="preserve">paslaugų </w:t>
      </w:r>
      <w:r w:rsidR="009B1639" w:rsidRPr="00237DE7">
        <w:t>te</w:t>
      </w:r>
      <w:r w:rsidR="00CA31B4">
        <w:t>i</w:t>
      </w:r>
      <w:r w:rsidR="009B1639" w:rsidRPr="00237DE7">
        <w:t xml:space="preserve">kėjo aktualių dokumentų, patvirtinančių EBVPD nurodytą informaciją, pateikimo, </w:t>
      </w:r>
      <w:r w:rsidR="009B1639" w:rsidRPr="00237DE7">
        <w:rPr>
          <w:rFonts w:eastAsia="Calibri"/>
        </w:rPr>
        <w:t>jei, jų nebuvo paprašyta ir nebuvo įvertinta ankstesniuose pirkimo procedūros etapuose ir (arba) vadovaujantis pirkimo sąlygomis šių dokumentų nereikalaujama</w:t>
      </w:r>
      <w:r w:rsidR="009B1639" w:rsidRPr="00237DE7">
        <w:t xml:space="preserve"> ir įvertina, ar jo pasiūlymas neturėtų būti atmestas dėl kitų priežasčių.</w:t>
      </w:r>
    </w:p>
    <w:p w14:paraId="5FC8DD71" w14:textId="16C71B79" w:rsidR="009B1639" w:rsidRPr="00AC7C53" w:rsidRDefault="00B07267" w:rsidP="00B07267">
      <w:pPr>
        <w:pStyle w:val="Sraopastraipa"/>
        <w:spacing w:after="120" w:line="20" w:lineRule="atLeast"/>
        <w:ind w:left="0" w:firstLine="567"/>
        <w:jc w:val="both"/>
        <w:rPr>
          <w:rFonts w:ascii="Arial" w:hAnsi="Arial" w:cs="Arial"/>
        </w:rPr>
      </w:pPr>
      <w:r>
        <w:rPr>
          <w:rFonts w:cstheme="minorHAnsi"/>
          <w:bCs/>
          <w:iCs/>
        </w:rPr>
        <w:t xml:space="preserve">21.6. </w:t>
      </w:r>
      <w:r w:rsidR="009B1639" w:rsidRPr="00AC7C53">
        <w:rPr>
          <w:rFonts w:cstheme="minorHAnsi"/>
          <w:bCs/>
          <w:iCs/>
        </w:rPr>
        <w:t xml:space="preserve">Sudarant sutartį, joje </w:t>
      </w:r>
      <w:r w:rsidR="00717824" w:rsidRPr="00AC7C53">
        <w:rPr>
          <w:rFonts w:cstheme="minorHAnsi"/>
          <w:bCs/>
          <w:iCs/>
        </w:rPr>
        <w:t xml:space="preserve">negali būti keičiama </w:t>
      </w:r>
      <w:r w:rsidR="009B1639" w:rsidRPr="00AC7C53">
        <w:rPr>
          <w:rFonts w:cstheme="minorHAnsi"/>
          <w:bCs/>
          <w:iCs/>
        </w:rPr>
        <w:t xml:space="preserve">laimėjusio </w:t>
      </w:r>
      <w:r w:rsidR="00CA31B4">
        <w:rPr>
          <w:rFonts w:cstheme="minorHAnsi"/>
          <w:bCs/>
          <w:iCs/>
        </w:rPr>
        <w:t xml:space="preserve">paslaugų </w:t>
      </w:r>
      <w:r w:rsidR="009B1639" w:rsidRPr="00AC7C53">
        <w:rPr>
          <w:rFonts w:cstheme="minorHAnsi"/>
          <w:bCs/>
          <w:iCs/>
        </w:rPr>
        <w:t>te</w:t>
      </w:r>
      <w:r w:rsidR="00CA31B4">
        <w:rPr>
          <w:rFonts w:cstheme="minorHAnsi"/>
          <w:bCs/>
          <w:iCs/>
        </w:rPr>
        <w:t>i</w:t>
      </w:r>
      <w:r w:rsidR="009B1639" w:rsidRPr="00AC7C53">
        <w:rPr>
          <w:rFonts w:cstheme="minorHAnsi"/>
          <w:bCs/>
          <w:iCs/>
        </w:rPr>
        <w:t>kėjo pasiūlymo kaina</w:t>
      </w:r>
      <w:r w:rsidR="007C24B8">
        <w:rPr>
          <w:rFonts w:cstheme="minorHAnsi"/>
          <w:bCs/>
          <w:iCs/>
        </w:rPr>
        <w:t xml:space="preserve"> </w:t>
      </w:r>
      <w:r w:rsidR="009B1639" w:rsidRPr="00AC7C53">
        <w:rPr>
          <w:rFonts w:cstheme="minorHAnsi"/>
          <w:bCs/>
          <w:iCs/>
        </w:rPr>
        <w:t xml:space="preserve">ir nekeičiamos kitos sąlygos. </w:t>
      </w:r>
    </w:p>
    <w:p w14:paraId="37E4254C" w14:textId="32A4EBA8" w:rsidR="009B1639" w:rsidRPr="00E94B94" w:rsidRDefault="00CD302B" w:rsidP="00CD302B">
      <w:pPr>
        <w:pStyle w:val="Sraopastraipa"/>
        <w:spacing w:after="120" w:line="20" w:lineRule="atLeast"/>
        <w:ind w:left="0" w:firstLine="567"/>
        <w:jc w:val="both"/>
        <w:rPr>
          <w:rFonts w:cstheme="minorHAnsi"/>
          <w:bCs/>
          <w:iCs/>
        </w:rPr>
      </w:pPr>
      <w:r>
        <w:t xml:space="preserve">21.7. </w:t>
      </w:r>
      <w:r w:rsidR="009B1639" w:rsidRPr="7039AFED">
        <w:t xml:space="preserve">Perkančioji organizacija </w:t>
      </w:r>
      <w:r w:rsidR="007016E5" w:rsidRPr="7039AFED">
        <w:t>laimėjus</w:t>
      </w:r>
      <w:r w:rsidR="007016E5">
        <w:t>į</w:t>
      </w:r>
      <w:r w:rsidR="007016E5" w:rsidRPr="7039AFED">
        <w:t xml:space="preserve"> </w:t>
      </w:r>
      <w:r w:rsidR="009B1639" w:rsidRPr="7039AFED">
        <w:t xml:space="preserve">pasiūlymą, sudarytą sutartį ir jos pakeitimus, išskyrus informaciją, </w:t>
      </w:r>
      <w:r w:rsidR="0025492F">
        <w:t xml:space="preserve">kuriai taikomi </w:t>
      </w:r>
      <w:r w:rsidR="003C722B">
        <w:t xml:space="preserve">VPĮ 20 straipsnio </w:t>
      </w:r>
      <w:r w:rsidR="00B02004">
        <w:t xml:space="preserve">5 dalyje nurodyti </w:t>
      </w:r>
      <w:r w:rsidR="00DD1B85">
        <w:t xml:space="preserve">konfidencialios informacijos </w:t>
      </w:r>
      <w:r w:rsidR="00AD1F50">
        <w:t xml:space="preserve">apsaugos reikalavimai </w:t>
      </w:r>
      <w:r w:rsidR="00652260">
        <w:t xml:space="preserve">arba </w:t>
      </w:r>
      <w:r w:rsidR="009B1639" w:rsidRPr="7039AFED">
        <w:t xml:space="preserve">kurios atskleidimas prieštarautų informacijos ir duomenų apsaugą reguliuojantiems teisės aktams arba visuomenės interesams, pažeistų teisėtus konkretaus </w:t>
      </w:r>
      <w:r w:rsidR="00CA31B4">
        <w:t xml:space="preserve">paslaugų </w:t>
      </w:r>
      <w:r w:rsidR="009B1639" w:rsidRPr="7039AFED">
        <w:t>te</w:t>
      </w:r>
      <w:r w:rsidR="00CA31B4">
        <w:t>i</w:t>
      </w:r>
      <w:r w:rsidR="009B1639" w:rsidRPr="7039AFED">
        <w:t xml:space="preserve">kėjo komercinius interesus arba turėtų neigiamą poveikį </w:t>
      </w:r>
      <w:r w:rsidR="00CA31B4">
        <w:t xml:space="preserve">paslaugų </w:t>
      </w:r>
      <w:r w:rsidR="009B1639" w:rsidRPr="7039AFED">
        <w:t>te</w:t>
      </w:r>
      <w:r w:rsidR="00CA31B4">
        <w:t>i</w:t>
      </w:r>
      <w:r w:rsidR="009B1639" w:rsidRPr="7039AFED">
        <w:t>kėjų konkurencijai, ne vėliau kaip per 15 dienų nuo sutarties sudarymo ar j</w:t>
      </w:r>
      <w:r w:rsidR="00E16C26">
        <w:t>os</w:t>
      </w:r>
      <w:r w:rsidR="009B1639" w:rsidRPr="7039AFED">
        <w:t xml:space="preserve"> pakeitimo</w:t>
      </w:r>
      <w:r w:rsidR="00CF2E50">
        <w:t xml:space="preserve"> dienos</w:t>
      </w:r>
      <w:r w:rsidR="009B1639" w:rsidRPr="7039AFED">
        <w:t>, bet ne vėliau kaip iki pirmojo mokėjimo pagal j</w:t>
      </w:r>
      <w:r w:rsidR="00E16C26">
        <w:t>ą</w:t>
      </w:r>
      <w:r w:rsidR="009B1639" w:rsidRPr="7039AFED">
        <w:t xml:space="preserve"> pradžios</w:t>
      </w:r>
      <w:r w:rsidR="00965EC6">
        <w:t>,</w:t>
      </w:r>
      <w:r w:rsidR="009B1639" w:rsidRPr="7039AFED">
        <w:t xml:space="preserve"> skelbia CVP IS.</w:t>
      </w:r>
      <w:r w:rsidR="00E94B94">
        <w:t xml:space="preserve"> </w:t>
      </w:r>
      <w:r w:rsidR="00E94B94" w:rsidRPr="00E94B94">
        <w:rPr>
          <w:color w:val="000000"/>
        </w:rPr>
        <w:t xml:space="preserve">Informaciją apie žodžiu sudarytas sutartis </w:t>
      </w:r>
      <w:r w:rsidR="00465B40" w:rsidRPr="0005273C">
        <w:rPr>
          <w:i/>
          <w:iCs/>
        </w:rPr>
        <w:t>(supaprastintų pirkimų atveju)</w:t>
      </w:r>
      <w:r w:rsidR="00465B40">
        <w:rPr>
          <w:i/>
          <w:iCs/>
        </w:rPr>
        <w:t xml:space="preserve"> </w:t>
      </w:r>
      <w:r w:rsidR="00E94B94">
        <w:rPr>
          <w:color w:val="000000"/>
        </w:rPr>
        <w:t>perkančioji organizacija</w:t>
      </w:r>
      <w:r w:rsidR="00E94B94" w:rsidRPr="00E94B94">
        <w:rPr>
          <w:color w:val="000000"/>
        </w:rPr>
        <w:t xml:space="preserve"> viešina CVP IS</w:t>
      </w:r>
      <w:r w:rsidR="00967C76">
        <w:rPr>
          <w:color w:val="000000"/>
        </w:rPr>
        <w:t xml:space="preserve"> </w:t>
      </w:r>
      <w:r w:rsidR="00E94B94" w:rsidRPr="00E94B94">
        <w:rPr>
          <w:color w:val="000000"/>
        </w:rPr>
        <w:t>ne vėliau kaip per 15</w:t>
      </w:r>
      <w:r w:rsidR="00CA31B4">
        <w:rPr>
          <w:color w:val="000000"/>
        </w:rPr>
        <w:t xml:space="preserve"> </w:t>
      </w:r>
      <w:r w:rsidR="00E94B94" w:rsidRPr="00E94B94">
        <w:rPr>
          <w:color w:val="000000"/>
        </w:rPr>
        <w:t>kalendorinių dienų nuo to ketvirčio, per kurį buvo sudarytos sutartys, pabaigos</w:t>
      </w:r>
      <w:r w:rsidR="00E94B94">
        <w:rPr>
          <w:color w:val="000000"/>
        </w:rPr>
        <w:t>.</w:t>
      </w:r>
    </w:p>
    <w:p w14:paraId="654056F0" w14:textId="0266E249" w:rsidR="006B5699" w:rsidRPr="00F9566E" w:rsidRDefault="00002326" w:rsidP="00002326">
      <w:pPr>
        <w:pStyle w:val="Antrat1"/>
        <w:tabs>
          <w:tab w:val="left" w:pos="567"/>
        </w:tabs>
        <w:spacing w:line="20" w:lineRule="atLeast"/>
        <w:contextualSpacing/>
        <w:jc w:val="both"/>
        <w:rPr>
          <w:rFonts w:asciiTheme="minorHAnsi" w:hAnsiTheme="minorHAnsi" w:cstheme="minorHAnsi"/>
          <w:b/>
          <w:bCs/>
          <w:color w:val="auto"/>
        </w:rPr>
      </w:pPr>
      <w:bookmarkStart w:id="121" w:name="_Hlk91498650"/>
      <w:bookmarkStart w:id="122" w:name="_Toc134002301"/>
      <w:r>
        <w:rPr>
          <w:rFonts w:asciiTheme="minorHAnsi" w:hAnsiTheme="minorHAnsi" w:cstheme="minorHAnsi"/>
          <w:color w:val="auto"/>
        </w:rPr>
        <w:t>22.</w:t>
      </w:r>
      <w:r w:rsidR="0023566E" w:rsidRPr="00F9566E">
        <w:rPr>
          <w:rFonts w:asciiTheme="minorHAnsi" w:hAnsiTheme="minorHAnsi" w:cstheme="minorHAnsi"/>
          <w:color w:val="auto"/>
        </w:rPr>
        <w:t xml:space="preserve"> Teisė ginčyti </w:t>
      </w:r>
      <w:r w:rsidR="000C066D" w:rsidRPr="00F9566E">
        <w:rPr>
          <w:rFonts w:asciiTheme="minorHAnsi" w:hAnsiTheme="minorHAnsi" w:cstheme="minorHAnsi"/>
          <w:color w:val="auto"/>
        </w:rPr>
        <w:t xml:space="preserve">perkančiosios organizacijos veiksmus </w:t>
      </w:r>
      <w:r w:rsidR="004B6AE8" w:rsidRPr="00F9566E">
        <w:rPr>
          <w:rFonts w:asciiTheme="minorHAnsi" w:hAnsiTheme="minorHAnsi" w:cstheme="minorHAnsi"/>
          <w:color w:val="auto"/>
        </w:rPr>
        <w:t>ar priimtus sprendimus</w:t>
      </w:r>
      <w:bookmarkEnd w:id="121"/>
      <w:bookmarkEnd w:id="122"/>
    </w:p>
    <w:p w14:paraId="4D642AA6" w14:textId="65678808" w:rsidR="006B5699" w:rsidRPr="00752108" w:rsidRDefault="00FF6C45" w:rsidP="00FF6C45">
      <w:pPr>
        <w:pStyle w:val="Sraopastraipa"/>
        <w:spacing w:after="120" w:line="20" w:lineRule="atLeast"/>
        <w:ind w:left="0" w:firstLine="567"/>
        <w:jc w:val="both"/>
        <w:rPr>
          <w:rFonts w:eastAsia="Arial"/>
        </w:rPr>
      </w:pPr>
      <w:r>
        <w:rPr>
          <w:rFonts w:eastAsia="Arial"/>
        </w:rPr>
        <w:t xml:space="preserve">22.1. </w:t>
      </w:r>
      <w:r w:rsidR="00874B45">
        <w:rPr>
          <w:rFonts w:eastAsia="Arial"/>
        </w:rPr>
        <w:t>Paslaugų tei</w:t>
      </w:r>
      <w:r w:rsidR="009D6E53">
        <w:rPr>
          <w:rFonts w:eastAsia="Arial"/>
        </w:rPr>
        <w:t>kėjas</w:t>
      </w:r>
      <w:r w:rsidR="006B5699" w:rsidRPr="006B5699">
        <w:rPr>
          <w:rFonts w:eastAsia="Arial"/>
        </w:rPr>
        <w:t xml:space="preserve">, kuris mano, kad </w:t>
      </w:r>
      <w:r w:rsidR="001A44BB">
        <w:t>perkančioji organiza</w:t>
      </w:r>
      <w:r w:rsidR="005A4991">
        <w:t>cija</w:t>
      </w:r>
      <w:r w:rsidR="006B5699" w:rsidRPr="006B5699">
        <w:rPr>
          <w:rFonts w:eastAsia="Arial"/>
        </w:rPr>
        <w:t xml:space="preserve"> nesilaikė VPĮ</w:t>
      </w:r>
      <w:r w:rsidR="005A4991">
        <w:rPr>
          <w:rFonts w:eastAsia="Arial"/>
        </w:rPr>
        <w:t xml:space="preserve"> </w:t>
      </w:r>
      <w:r w:rsidR="006B5699" w:rsidRPr="006B5699">
        <w:rPr>
          <w:rFonts w:eastAsia="Arial"/>
        </w:rPr>
        <w:t>reikalavimų ir tuo pažeidė ar pažeis jo t</w:t>
      </w:r>
      <w:r w:rsidR="006B5699" w:rsidRPr="00752108">
        <w:rPr>
          <w:rFonts w:eastAsia="Arial"/>
        </w:rPr>
        <w:t>eisėtus interesus, VPĮ VII skyriuje nustatyta tvarka gali kreiptis į apygardos teismą, kaip pirmosios instancijos teismą.</w:t>
      </w:r>
    </w:p>
    <w:p w14:paraId="20788703" w14:textId="3168AC9E" w:rsidR="00975EB0" w:rsidRPr="00752108" w:rsidRDefault="00231F80" w:rsidP="00231F80">
      <w:pPr>
        <w:pStyle w:val="Sraopastraipa"/>
        <w:spacing w:after="120" w:line="20" w:lineRule="atLeast"/>
        <w:ind w:left="0" w:firstLine="567"/>
        <w:jc w:val="both"/>
        <w:rPr>
          <w:rFonts w:eastAsia="Arial"/>
        </w:rPr>
      </w:pPr>
      <w:r w:rsidRPr="00752108">
        <w:rPr>
          <w:rFonts w:eastAsia="Arial"/>
        </w:rPr>
        <w:t xml:space="preserve">22.2. </w:t>
      </w:r>
      <w:r w:rsidR="00874B45">
        <w:rPr>
          <w:rFonts w:eastAsia="Arial"/>
        </w:rPr>
        <w:t>Paslaugų tei</w:t>
      </w:r>
      <w:r w:rsidR="009D6E53" w:rsidRPr="00752108">
        <w:rPr>
          <w:rFonts w:eastAsia="Arial"/>
        </w:rPr>
        <w:t>kėjas</w:t>
      </w:r>
      <w:r w:rsidR="00975EB0" w:rsidRPr="00752108">
        <w:rPr>
          <w:rFonts w:eastAsia="Arial"/>
        </w:rPr>
        <w:t xml:space="preserve">, norėdamas iki </w:t>
      </w:r>
      <w:r w:rsidR="00931BB5" w:rsidRPr="00752108">
        <w:rPr>
          <w:rFonts w:eastAsia="Arial"/>
        </w:rPr>
        <w:t>p</w:t>
      </w:r>
      <w:r w:rsidR="00975EB0" w:rsidRPr="00752108">
        <w:rPr>
          <w:rFonts w:eastAsia="Arial"/>
        </w:rPr>
        <w:t xml:space="preserve">irkimo sutarties sudarymo teisme ginčyti </w:t>
      </w:r>
      <w:r w:rsidR="009D6E53" w:rsidRPr="00752108">
        <w:t>perkančiosios organizacijos</w:t>
      </w:r>
      <w:r w:rsidR="00975EB0" w:rsidRPr="00752108">
        <w:rPr>
          <w:rFonts w:eastAsia="Arial"/>
        </w:rPr>
        <w:t xml:space="preserve"> sprendimus ar veiksmus, pirmiausia elektroninėmis priemonėmis turi pateikti pretenziją </w:t>
      </w:r>
      <w:r w:rsidR="009D6E53" w:rsidRPr="00752108">
        <w:rPr>
          <w:rFonts w:eastAsia="Arial"/>
        </w:rPr>
        <w:t>perkančiajai organizacijai</w:t>
      </w:r>
      <w:r w:rsidR="00975EB0" w:rsidRPr="00752108">
        <w:rPr>
          <w:rFonts w:eastAsia="Arial"/>
        </w:rPr>
        <w:t xml:space="preserve">. </w:t>
      </w:r>
    </w:p>
    <w:p w14:paraId="6F38408B" w14:textId="103930CD" w:rsidR="00CA253B" w:rsidRPr="00752108" w:rsidRDefault="006B6A10" w:rsidP="006B6A10">
      <w:pPr>
        <w:pStyle w:val="Sraopastraipa"/>
        <w:spacing w:after="120" w:line="20" w:lineRule="atLeast"/>
        <w:ind w:left="0" w:firstLine="567"/>
        <w:jc w:val="both"/>
        <w:rPr>
          <w:rFonts w:eastAsia="Arial"/>
        </w:rPr>
      </w:pPr>
      <w:r w:rsidRPr="00752108">
        <w:rPr>
          <w:rFonts w:eastAsia="Arial"/>
        </w:rPr>
        <w:t xml:space="preserve">22.3. </w:t>
      </w:r>
      <w:r w:rsidR="00CA253B" w:rsidRPr="00752108">
        <w:rPr>
          <w:rFonts w:eastAsia="Arial"/>
        </w:rPr>
        <w:t>Pretenzijos pateikimo perkančiajai organizacijai, prašymo pateikimo ar ieškinio pareiškimo teismui terminai nustatyti VPĮ 102 straipsnyje.</w:t>
      </w:r>
    </w:p>
    <w:p w14:paraId="1646DA1A" w14:textId="7504CE3F" w:rsidR="009B1639" w:rsidRPr="0036054C" w:rsidRDefault="009641A6" w:rsidP="009641A6">
      <w:pPr>
        <w:pStyle w:val="Sraopastraipa"/>
        <w:spacing w:line="240" w:lineRule="auto"/>
        <w:ind w:left="567"/>
        <w:jc w:val="center"/>
        <w:rPr>
          <w:rFonts w:cstheme="minorHAnsi"/>
        </w:rPr>
      </w:pPr>
      <w:r w:rsidRPr="0036054C">
        <w:rPr>
          <w:rFonts w:cstheme="minorHAnsi"/>
        </w:rPr>
        <w:t>_____________</w:t>
      </w:r>
    </w:p>
    <w:sectPr w:rsidR="009B1639" w:rsidRPr="0036054C" w:rsidSect="00F42204">
      <w:headerReference w:type="even" r:id="rId18"/>
      <w:headerReference w:type="default" r:id="rId19"/>
      <w:footerReference w:type="even" r:id="rId20"/>
      <w:footerReference w:type="default" r:id="rId21"/>
      <w:headerReference w:type="first" r:id="rId22"/>
      <w:footerReference w:type="first" r:id="rId23"/>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59DD98" w14:textId="77777777" w:rsidR="00D36535" w:rsidRDefault="00D36535" w:rsidP="00184B8C">
      <w:pPr>
        <w:spacing w:after="0" w:line="240" w:lineRule="auto"/>
      </w:pPr>
      <w:r>
        <w:separator/>
      </w:r>
    </w:p>
  </w:endnote>
  <w:endnote w:type="continuationSeparator" w:id="0">
    <w:p w14:paraId="234D96BF" w14:textId="77777777" w:rsidR="00D36535" w:rsidRDefault="00D36535" w:rsidP="00184B8C">
      <w:pPr>
        <w:spacing w:after="0" w:line="240" w:lineRule="auto"/>
      </w:pPr>
      <w:r>
        <w:continuationSeparator/>
      </w:r>
    </w:p>
  </w:endnote>
  <w:endnote w:type="continuationNotice" w:id="1">
    <w:p w14:paraId="04FFC038" w14:textId="77777777" w:rsidR="00D36535" w:rsidRDefault="00D3653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BA"/>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BA"/>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BA"/>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5F172F" w14:textId="77777777" w:rsidR="005131FB" w:rsidRDefault="005131FB">
    <w:pPr>
      <w:pStyle w:val="Por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35883743"/>
      <w:docPartObj>
        <w:docPartGallery w:val="Page Numbers (Bottom of Page)"/>
        <w:docPartUnique/>
      </w:docPartObj>
    </w:sdtPr>
    <w:sdtEndPr>
      <w:rPr>
        <w:noProof/>
      </w:rPr>
    </w:sdtEndPr>
    <w:sdtContent>
      <w:p w14:paraId="2C4242E3" w14:textId="0FF033C0" w:rsidR="005131FB" w:rsidRDefault="005131FB">
        <w:pPr>
          <w:pStyle w:val="Porat"/>
          <w:jc w:val="right"/>
        </w:pPr>
        <w:r>
          <w:fldChar w:fldCharType="begin"/>
        </w:r>
        <w:r>
          <w:instrText xml:space="preserve"> PAGE   \* MERGEFORMAT </w:instrText>
        </w:r>
        <w:r>
          <w:fldChar w:fldCharType="separate"/>
        </w:r>
        <w:r>
          <w:rPr>
            <w:noProof/>
          </w:rPr>
          <w:t>2</w:t>
        </w:r>
        <w:r>
          <w:rPr>
            <w:noProof/>
          </w:rPr>
          <w:fldChar w:fldCharType="end"/>
        </w:r>
      </w:p>
    </w:sdtContent>
  </w:sdt>
  <w:p w14:paraId="7C9CCC2C" w14:textId="77777777" w:rsidR="005131FB" w:rsidRDefault="005131FB">
    <w:pPr>
      <w:pStyle w:val="Pora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939A01" w14:textId="77777777" w:rsidR="005131FB" w:rsidRDefault="005131FB">
    <w:pPr>
      <w:pStyle w:val="Por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4BC906" w14:textId="77777777" w:rsidR="00D36535" w:rsidRDefault="00D36535" w:rsidP="00184B8C">
      <w:pPr>
        <w:spacing w:after="0" w:line="240" w:lineRule="auto"/>
      </w:pPr>
      <w:r>
        <w:separator/>
      </w:r>
    </w:p>
  </w:footnote>
  <w:footnote w:type="continuationSeparator" w:id="0">
    <w:p w14:paraId="48C5533A" w14:textId="77777777" w:rsidR="00D36535" w:rsidRDefault="00D36535" w:rsidP="00184B8C">
      <w:pPr>
        <w:spacing w:after="0" w:line="240" w:lineRule="auto"/>
      </w:pPr>
      <w:r>
        <w:continuationSeparator/>
      </w:r>
    </w:p>
  </w:footnote>
  <w:footnote w:type="continuationNotice" w:id="1">
    <w:p w14:paraId="647FF49F" w14:textId="77777777" w:rsidR="00D36535" w:rsidRDefault="00D36535">
      <w:pPr>
        <w:spacing w:after="0" w:line="240" w:lineRule="auto"/>
      </w:pPr>
    </w:p>
  </w:footnote>
  <w:footnote w:id="2">
    <w:p w14:paraId="50105DE5" w14:textId="15766847" w:rsidR="005131FB" w:rsidRPr="00521BD1" w:rsidRDefault="005131FB" w:rsidP="003A581E">
      <w:pPr>
        <w:pStyle w:val="Puslapioinaostekstas"/>
        <w:spacing w:after="0" w:line="240" w:lineRule="auto"/>
        <w:rPr>
          <w:sz w:val="18"/>
          <w:szCs w:val="18"/>
        </w:rPr>
      </w:pPr>
      <w:r w:rsidRPr="00427C59">
        <w:rPr>
          <w:rStyle w:val="Puslapioinaosnuoroda"/>
        </w:rPr>
        <w:footnoteRef/>
      </w:r>
      <w:r w:rsidRPr="00427C59">
        <w:t xml:space="preserve"> </w:t>
      </w:r>
      <w:r w:rsidR="002505F9" w:rsidRPr="002505F9">
        <w:t>Instrukcija: https://vpt.lrv.lt/lt/nauja-cvp-is-aktuali-nuo-2024-12-01/metodine-medziaga-instrukcijos/tiekejamsnaujaCVPIS/</w:t>
      </w:r>
    </w:p>
  </w:footnote>
  <w:footnote w:id="3">
    <w:p w14:paraId="7A193B2D" w14:textId="77777777" w:rsidR="0096465B" w:rsidRPr="00427C59" w:rsidRDefault="0096465B" w:rsidP="0096465B">
      <w:pPr>
        <w:pStyle w:val="Puslapioinaostekstas"/>
        <w:spacing w:after="0" w:line="240" w:lineRule="auto"/>
      </w:pPr>
      <w:r w:rsidRPr="00427C59">
        <w:rPr>
          <w:rStyle w:val="Puslapioinaosnuoroda"/>
        </w:rPr>
        <w:footnoteRef/>
      </w:r>
      <w:r w:rsidRPr="00427C59">
        <w:t xml:space="preserve"> </w:t>
      </w:r>
      <w:hyperlink r:id="rId1" w:history="1">
        <w:r w:rsidRPr="00DF0DDC">
          <w:rPr>
            <w:rStyle w:val="Hipersaitas"/>
          </w:rPr>
          <w:t>https://vpt.lrv.lt/uploads/vpt/documents/files/uzssisfravimo%20instrukcija(1).pdf</w:t>
        </w:r>
      </w:hyperlink>
    </w:p>
    <w:p w14:paraId="35001533" w14:textId="77777777" w:rsidR="0096465B" w:rsidRPr="00427C59" w:rsidRDefault="0096465B" w:rsidP="0096465B">
      <w:pPr>
        <w:pStyle w:val="Puslapioinaostekstas"/>
        <w:spacing w:after="0" w:line="240" w:lineRule="auto"/>
      </w:pPr>
    </w:p>
  </w:footnote>
  <w:footnote w:id="4">
    <w:p w14:paraId="7E97F38D" w14:textId="19D46AAF" w:rsidR="005131FB" w:rsidRPr="001601DD" w:rsidRDefault="005131FB">
      <w:pPr>
        <w:pStyle w:val="Puslapioinaostekstas"/>
      </w:pPr>
      <w:r w:rsidRPr="00386B47">
        <w:rPr>
          <w:rStyle w:val="Puslapioinaosnuoroda"/>
        </w:rPr>
        <w:footnoteRef/>
      </w:r>
      <w:r w:rsidRPr="00386B47">
        <w:t xml:space="preserve"> </w:t>
      </w:r>
      <w:hyperlink r:id="rId2" w:history="1">
        <w:r w:rsidRPr="00386B47">
          <w:rPr>
            <w:rStyle w:val="Hipersaitas"/>
            <w:rFonts w:ascii="Calibri" w:hAnsi="Calibri" w:cs="Calibri"/>
            <w:spacing w:val="2"/>
            <w:shd w:val="clear" w:color="auto" w:fill="FFFFFF"/>
          </w:rPr>
          <w:t>Pasiūlymų patikslinimo, papildymo ar paaiškinimo taisyklės</w:t>
        </w:r>
      </w:hyperlink>
      <w:r>
        <w:rPr>
          <w:rFonts w:ascii="Calibri" w:hAnsi="Calibri" w:cs="Calibri"/>
          <w:spacing w:val="2"/>
          <w:shd w:val="clear" w:color="auto" w:fill="FFFFFF"/>
        </w:rPr>
        <w:t>.</w:t>
      </w:r>
    </w:p>
  </w:footnote>
  <w:footnote w:id="5">
    <w:p w14:paraId="241C066F" w14:textId="452BCAD4" w:rsidR="00296AFA" w:rsidRPr="001601DD" w:rsidRDefault="00296AFA" w:rsidP="00296AFA">
      <w:pPr>
        <w:pStyle w:val="Puslapioinaostekstas"/>
      </w:pPr>
      <w:r>
        <w:rPr>
          <w:rStyle w:val="Puslapioinaosnuoroda"/>
        </w:rPr>
        <w:footnoteRef/>
      </w:r>
      <w:r w:rsidRPr="00662EFA">
        <w:t xml:space="preserve"> </w:t>
      </w:r>
      <w:hyperlink r:id="rId3" w:history="1">
        <w:r w:rsidRPr="00F00B52">
          <w:rPr>
            <w:rStyle w:val="Hipersaitas"/>
            <w:rFonts w:ascii="Calibri" w:hAnsi="Calibri" w:cs="Calibri"/>
            <w:spacing w:val="2"/>
            <w:shd w:val="clear" w:color="auto" w:fill="FFFFFF"/>
          </w:rPr>
          <w:t>Pasiūlymų</w:t>
        </w:r>
        <w:r w:rsidR="005932D9">
          <w:rPr>
            <w:rStyle w:val="Hipersaitas"/>
            <w:rFonts w:ascii="Calibri" w:hAnsi="Calibri" w:cs="Calibri"/>
            <w:spacing w:val="2"/>
            <w:shd w:val="clear" w:color="auto" w:fill="FFFFFF"/>
          </w:rPr>
          <w:t xml:space="preserve"> </w:t>
        </w:r>
        <w:r w:rsidRPr="00F00B52">
          <w:rPr>
            <w:rStyle w:val="Hipersaitas"/>
            <w:rFonts w:ascii="Calibri" w:hAnsi="Calibri" w:cs="Calibri"/>
            <w:spacing w:val="2"/>
            <w:shd w:val="clear" w:color="auto" w:fill="FFFFFF"/>
          </w:rPr>
          <w:t>patikslinimo, papildymo ar</w:t>
        </w:r>
        <w:r w:rsidR="005932D9">
          <w:rPr>
            <w:rStyle w:val="Hipersaitas"/>
            <w:rFonts w:ascii="Calibri" w:hAnsi="Calibri" w:cs="Calibri"/>
            <w:spacing w:val="2"/>
            <w:shd w:val="clear" w:color="auto" w:fill="FFFFFF"/>
          </w:rPr>
          <w:t xml:space="preserve"> </w:t>
        </w:r>
        <w:r w:rsidRPr="00F00B52">
          <w:rPr>
            <w:rStyle w:val="Hipersaitas"/>
            <w:rFonts w:ascii="Calibri" w:hAnsi="Calibri" w:cs="Calibri"/>
            <w:spacing w:val="2"/>
            <w:shd w:val="clear" w:color="auto" w:fill="FFFFFF"/>
          </w:rPr>
          <w:t>paaiškinimo taisyklės</w:t>
        </w:r>
      </w:hyperlink>
      <w:r>
        <w:rPr>
          <w:rFonts w:ascii="Calibri" w:hAnsi="Calibri" w:cs="Calibri"/>
          <w:spacing w:val="2"/>
          <w:shd w:val="clear" w:color="auto" w:fill="FFFFFF"/>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BC90CB" w14:textId="77777777" w:rsidR="005131FB" w:rsidRDefault="005131FB">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7B2DB389" w:rsidR="005131FB" w:rsidRDefault="005131FB">
    <w:pPr>
      <w:pStyle w:val="Antrats"/>
      <w:jc w:val="center"/>
    </w:pPr>
  </w:p>
  <w:p w14:paraId="7B015C11" w14:textId="77777777" w:rsidR="005131FB" w:rsidRDefault="005131FB">
    <w:pPr>
      <w:pStyle w:val="Antrat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0B36723C" w:rsidR="005131FB" w:rsidRPr="00731486" w:rsidRDefault="005131FB" w:rsidP="00731486">
    <w:pPr>
      <w:pStyle w:val="Antrat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3C88C14A"/>
    <w:lvl w:ilvl="0">
      <w:start w:val="14"/>
      <w:numFmt w:val="decimal"/>
      <w:lvlText w:val="%1."/>
      <w:lvlJc w:val="left"/>
      <w:pPr>
        <w:ind w:left="444" w:hanging="444"/>
      </w:pPr>
      <w:rPr>
        <w:rFonts w:hint="default"/>
      </w:rPr>
    </w:lvl>
    <w:lvl w:ilvl="1">
      <w:start w:val="1"/>
      <w:numFmt w:val="decimal"/>
      <w:suff w:val="space"/>
      <w:lvlText w:val="%1.%2."/>
      <w:lvlJc w:val="left"/>
      <w:pPr>
        <w:ind w:left="1011" w:hanging="444"/>
      </w:pPr>
      <w:rPr>
        <w:rFonts w:hint="default"/>
      </w:rPr>
    </w:lvl>
    <w:lvl w:ilvl="2">
      <w:start w:val="1"/>
      <w:numFmt w:val="decimal"/>
      <w:suff w:val="space"/>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60146CE4"/>
    <w:lvl w:ilvl="0">
      <w:start w:val="13"/>
      <w:numFmt w:val="decimal"/>
      <w:lvlText w:val="%1."/>
      <w:lvlJc w:val="left"/>
      <w:pPr>
        <w:ind w:left="444" w:hanging="444"/>
      </w:pPr>
      <w:rPr>
        <w:rFonts w:eastAsia="Arial" w:hint="default"/>
        <w:color w:val="000000" w:themeColor="text1"/>
      </w:rPr>
    </w:lvl>
    <w:lvl w:ilvl="1">
      <w:start w:val="4"/>
      <w:numFmt w:val="decimal"/>
      <w:suff w:val="space"/>
      <w:lvlText w:val="%1.%2."/>
      <w:lvlJc w:val="left"/>
      <w:pPr>
        <w:ind w:left="444"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A684BACE"/>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80F231BE"/>
    <w:lvl w:ilvl="0">
      <w:start w:val="4"/>
      <w:numFmt w:val="decimal"/>
      <w:lvlText w:val="%1."/>
      <w:lvlJc w:val="left"/>
      <w:pPr>
        <w:ind w:left="360" w:hanging="360"/>
      </w:pPr>
      <w:rPr>
        <w:rFonts w:hint="default"/>
        <w:b w:val="0"/>
        <w:bCs/>
      </w:rPr>
    </w:lvl>
    <w:lvl w:ilvl="1">
      <w:start w:val="1"/>
      <w:numFmt w:val="decimal"/>
      <w:suff w:val="space"/>
      <w:lvlText w:val="%1.%2."/>
      <w:lvlJc w:val="left"/>
      <w:pPr>
        <w:ind w:left="1211" w:hanging="360"/>
      </w:pPr>
      <w:rPr>
        <w:rFonts w:asciiTheme="minorHAnsi" w:hAnsiTheme="minorHAnsi" w:cstheme="minorHAnsi" w:hint="default"/>
        <w:i w:val="0"/>
        <w:iCs w:val="0"/>
        <w:color w:val="auto"/>
        <w:sz w:val="21"/>
        <w:szCs w:val="21"/>
      </w:rPr>
    </w:lvl>
    <w:lvl w:ilvl="2">
      <w:start w:val="1"/>
      <w:numFmt w:val="decimal"/>
      <w:suff w:val="space"/>
      <w:lvlText w:val="%1.%2.%3."/>
      <w:lvlJc w:val="left"/>
      <w:pPr>
        <w:ind w:left="1571" w:hanging="720"/>
      </w:pPr>
      <w:rPr>
        <w:rFonts w:hint="default"/>
        <w:i w:val="0"/>
        <w:iCs w:val="0"/>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97E814B6"/>
    <w:lvl w:ilvl="0">
      <w:start w:val="15"/>
      <w:numFmt w:val="decimal"/>
      <w:lvlText w:val="%1."/>
      <w:lvlJc w:val="left"/>
      <w:pPr>
        <w:ind w:left="444" w:hanging="444"/>
      </w:pPr>
      <w:rPr>
        <w:rFonts w:hint="default"/>
        <w:color w:val="000000" w:themeColor="text1"/>
      </w:rPr>
    </w:lvl>
    <w:lvl w:ilvl="1">
      <w:start w:val="1"/>
      <w:numFmt w:val="decimal"/>
      <w:suff w:val="space"/>
      <w:lvlText w:val="%1.%2."/>
      <w:lvlJc w:val="left"/>
      <w:pPr>
        <w:ind w:left="444" w:hanging="444"/>
      </w:pPr>
      <w:rPr>
        <w:rFonts w:hint="default"/>
        <w:color w:val="000000" w:themeColor="text1"/>
      </w:rPr>
    </w:lvl>
    <w:lvl w:ilvl="2">
      <w:start w:val="1"/>
      <w:numFmt w:val="decimal"/>
      <w:suff w:val="space"/>
      <w:lvlText w:val="%1.%2.%3."/>
      <w:lvlJc w:val="left"/>
      <w:pPr>
        <w:ind w:left="2138" w:hanging="720"/>
      </w:pPr>
      <w:rPr>
        <w:rFonts w:hint="default"/>
        <w:color w:val="auto"/>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6" w15:restartNumberingAfterBreak="0">
    <w:nsid w:val="44D03223"/>
    <w:multiLevelType w:val="multilevel"/>
    <w:tmpl w:val="BC105FEA"/>
    <w:lvl w:ilvl="0">
      <w:start w:val="7"/>
      <w:numFmt w:val="decimal"/>
      <w:lvlText w:val="%1."/>
      <w:lvlJc w:val="left"/>
      <w:pPr>
        <w:ind w:left="360" w:hanging="360"/>
      </w:pPr>
      <w:rPr>
        <w:rFonts w:hint="default"/>
        <w:sz w:val="40"/>
        <w:szCs w:val="40"/>
      </w:rPr>
    </w:lvl>
    <w:lvl w:ilvl="1">
      <w:start w:val="1"/>
      <w:numFmt w:val="decimal"/>
      <w:suff w:val="space"/>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7" w15:restartNumberingAfterBreak="0">
    <w:nsid w:val="459A6B71"/>
    <w:multiLevelType w:val="multilevel"/>
    <w:tmpl w:val="D750D4F2"/>
    <w:lvl w:ilvl="0">
      <w:start w:val="18"/>
      <w:numFmt w:val="decimal"/>
      <w:lvlText w:val="%1."/>
      <w:lvlJc w:val="left"/>
      <w:pPr>
        <w:ind w:left="612" w:hanging="612"/>
      </w:pPr>
      <w:rPr>
        <w:rFonts w:eastAsia="Times New Roman" w:hint="default"/>
        <w:color w:val="000000" w:themeColor="text1"/>
      </w:rPr>
    </w:lvl>
    <w:lvl w:ilvl="1">
      <w:start w:val="1"/>
      <w:numFmt w:val="decimal"/>
      <w:lvlText w:val="%1.%2."/>
      <w:lvlJc w:val="left"/>
      <w:pPr>
        <w:ind w:left="612" w:hanging="612"/>
      </w:pPr>
      <w:rPr>
        <w:rFonts w:eastAsia="Times New Roman" w:hint="default"/>
        <w:color w:val="000000" w:themeColor="text1"/>
      </w:rPr>
    </w:lvl>
    <w:lvl w:ilvl="2">
      <w:start w:val="2"/>
      <w:numFmt w:val="decimal"/>
      <w:suff w:val="space"/>
      <w:lvlText w:val="%1.%2.%3."/>
      <w:lvlJc w:val="left"/>
      <w:pPr>
        <w:ind w:left="2564"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38"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0"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1"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2"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3"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4"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6" w15:restartNumberingAfterBreak="0">
    <w:nsid w:val="5AA9444D"/>
    <w:multiLevelType w:val="multilevel"/>
    <w:tmpl w:val="14AC761C"/>
    <w:lvl w:ilvl="0">
      <w:start w:val="18"/>
      <w:numFmt w:val="decimal"/>
      <w:lvlText w:val="%1."/>
      <w:lvlJc w:val="left"/>
      <w:pPr>
        <w:ind w:left="612" w:hanging="612"/>
      </w:pPr>
      <w:rPr>
        <w:rFonts w:eastAsia="Times New Roman" w:hint="default"/>
        <w:color w:val="000000" w:themeColor="text1"/>
      </w:rPr>
    </w:lvl>
    <w:lvl w:ilvl="1">
      <w:start w:val="1"/>
      <w:numFmt w:val="decimal"/>
      <w:lvlText w:val="%1.%2."/>
      <w:lvlJc w:val="left"/>
      <w:pPr>
        <w:ind w:left="612" w:hanging="612"/>
      </w:pPr>
      <w:rPr>
        <w:rFonts w:eastAsia="Times New Roman" w:hint="default"/>
        <w:color w:val="000000" w:themeColor="text1"/>
      </w:rPr>
    </w:lvl>
    <w:lvl w:ilvl="2">
      <w:start w:val="2"/>
      <w:numFmt w:val="decimal"/>
      <w:suff w:val="space"/>
      <w:lvlText w:val="%1.%2.%3."/>
      <w:lvlJc w:val="left"/>
      <w:pPr>
        <w:ind w:left="2564" w:hanging="720"/>
      </w:pPr>
      <w:rPr>
        <w:rFonts w:eastAsia="Times New Roman" w:hint="default"/>
        <w:b w:val="0"/>
        <w:bCs w:val="0"/>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7"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8"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9"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1"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2"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3"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4"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5"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6"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8"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59"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0"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1"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2"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3"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4"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5"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6"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8"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69"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811512918">
    <w:abstractNumId w:val="62"/>
  </w:num>
  <w:num w:numId="2" w16cid:durableId="1448967870">
    <w:abstractNumId w:val="27"/>
  </w:num>
  <w:num w:numId="3" w16cid:durableId="734593078">
    <w:abstractNumId w:val="19"/>
  </w:num>
  <w:num w:numId="4" w16cid:durableId="1597053551">
    <w:abstractNumId w:val="39"/>
  </w:num>
  <w:num w:numId="5" w16cid:durableId="265120786">
    <w:abstractNumId w:val="14"/>
  </w:num>
  <w:num w:numId="6" w16cid:durableId="2030990174">
    <w:abstractNumId w:val="4"/>
  </w:num>
  <w:num w:numId="7" w16cid:durableId="1956905599">
    <w:abstractNumId w:val="43"/>
  </w:num>
  <w:num w:numId="8" w16cid:durableId="2125463741">
    <w:abstractNumId w:val="33"/>
  </w:num>
  <w:num w:numId="9" w16cid:durableId="1117988180">
    <w:abstractNumId w:val="31"/>
  </w:num>
  <w:num w:numId="10" w16cid:durableId="216167890">
    <w:abstractNumId w:val="36"/>
  </w:num>
  <w:num w:numId="11" w16cid:durableId="967475093">
    <w:abstractNumId w:val="15"/>
  </w:num>
  <w:num w:numId="12" w16cid:durableId="131364429">
    <w:abstractNumId w:val="54"/>
  </w:num>
  <w:num w:numId="13" w16cid:durableId="134108696">
    <w:abstractNumId w:val="28"/>
  </w:num>
  <w:num w:numId="14" w16cid:durableId="1515421014">
    <w:abstractNumId w:val="1"/>
  </w:num>
  <w:num w:numId="15" w16cid:durableId="1848009782">
    <w:abstractNumId w:val="7"/>
  </w:num>
  <w:num w:numId="16" w16cid:durableId="548804829">
    <w:abstractNumId w:val="45"/>
  </w:num>
  <w:num w:numId="17" w16cid:durableId="1208178157">
    <w:abstractNumId w:val="59"/>
  </w:num>
  <w:num w:numId="18" w16cid:durableId="418412203">
    <w:abstractNumId w:val="52"/>
  </w:num>
  <w:num w:numId="19" w16cid:durableId="418020573">
    <w:abstractNumId w:val="6"/>
  </w:num>
  <w:num w:numId="20" w16cid:durableId="1217935308">
    <w:abstractNumId w:val="48"/>
  </w:num>
  <w:num w:numId="21" w16cid:durableId="650796251">
    <w:abstractNumId w:val="42"/>
  </w:num>
  <w:num w:numId="22" w16cid:durableId="737214611">
    <w:abstractNumId w:val="21"/>
  </w:num>
  <w:num w:numId="23" w16cid:durableId="1063337172">
    <w:abstractNumId w:val="18"/>
  </w:num>
  <w:num w:numId="24" w16cid:durableId="1800612343">
    <w:abstractNumId w:val="44"/>
  </w:num>
  <w:num w:numId="25" w16cid:durableId="1537425583">
    <w:abstractNumId w:val="47"/>
  </w:num>
  <w:num w:numId="26" w16cid:durableId="736636610">
    <w:abstractNumId w:val="65"/>
  </w:num>
  <w:num w:numId="27" w16cid:durableId="1422795935">
    <w:abstractNumId w:val="49"/>
  </w:num>
  <w:num w:numId="28" w16cid:durableId="537398114">
    <w:abstractNumId w:val="56"/>
  </w:num>
  <w:num w:numId="29" w16cid:durableId="405886921">
    <w:abstractNumId w:val="13"/>
  </w:num>
  <w:num w:numId="30" w16cid:durableId="1698307429">
    <w:abstractNumId w:val="67"/>
  </w:num>
  <w:num w:numId="31" w16cid:durableId="1810703205">
    <w:abstractNumId w:val="20"/>
  </w:num>
  <w:num w:numId="32" w16cid:durableId="1697197493">
    <w:abstractNumId w:val="58"/>
  </w:num>
  <w:num w:numId="33" w16cid:durableId="734277708">
    <w:abstractNumId w:val="35"/>
  </w:num>
  <w:num w:numId="34" w16cid:durableId="1147555367">
    <w:abstractNumId w:val="64"/>
  </w:num>
  <w:num w:numId="35" w16cid:durableId="298731129">
    <w:abstractNumId w:val="17"/>
  </w:num>
  <w:num w:numId="36" w16cid:durableId="218051204">
    <w:abstractNumId w:val="24"/>
  </w:num>
  <w:num w:numId="37" w16cid:durableId="1350983775">
    <w:abstractNumId w:val="25"/>
  </w:num>
  <w:num w:numId="38" w16cid:durableId="1958247071">
    <w:abstractNumId w:val="2"/>
  </w:num>
  <w:num w:numId="39" w16cid:durableId="46152409">
    <w:abstractNumId w:val="5"/>
  </w:num>
  <w:num w:numId="40" w16cid:durableId="2006324525">
    <w:abstractNumId w:val="8"/>
  </w:num>
  <w:num w:numId="41" w16cid:durableId="1494180554">
    <w:abstractNumId w:val="53"/>
  </w:num>
  <w:num w:numId="42" w16cid:durableId="873808309">
    <w:abstractNumId w:val="32"/>
  </w:num>
  <w:num w:numId="43" w16cid:durableId="394814855">
    <w:abstractNumId w:val="9"/>
  </w:num>
  <w:num w:numId="44" w16cid:durableId="834492737">
    <w:abstractNumId w:val="50"/>
  </w:num>
  <w:num w:numId="45" w16cid:durableId="339477407">
    <w:abstractNumId w:val="0"/>
  </w:num>
  <w:num w:numId="46" w16cid:durableId="1037657389">
    <w:abstractNumId w:val="29"/>
  </w:num>
  <w:num w:numId="47" w16cid:durableId="2023236778">
    <w:abstractNumId w:val="61"/>
  </w:num>
  <w:num w:numId="48" w16cid:durableId="1684353268">
    <w:abstractNumId w:val="16"/>
  </w:num>
  <w:num w:numId="49" w16cid:durableId="1824082526">
    <w:abstractNumId w:val="10"/>
  </w:num>
  <w:num w:numId="50" w16cid:durableId="1857840761">
    <w:abstractNumId w:val="63"/>
  </w:num>
  <w:num w:numId="51" w16cid:durableId="436366772">
    <w:abstractNumId w:val="38"/>
  </w:num>
  <w:num w:numId="52" w16cid:durableId="1279946420">
    <w:abstractNumId w:val="66"/>
  </w:num>
  <w:num w:numId="53" w16cid:durableId="293408529">
    <w:abstractNumId w:val="3"/>
  </w:num>
  <w:num w:numId="54" w16cid:durableId="811367886">
    <w:abstractNumId w:val="60"/>
  </w:num>
  <w:num w:numId="55" w16cid:durableId="2033798708">
    <w:abstractNumId w:val="22"/>
  </w:num>
  <w:num w:numId="56" w16cid:durableId="1720326026">
    <w:abstractNumId w:val="55"/>
  </w:num>
  <w:num w:numId="57" w16cid:durableId="1924337080">
    <w:abstractNumId w:val="69"/>
  </w:num>
  <w:num w:numId="58" w16cid:durableId="326596051">
    <w:abstractNumId w:val="51"/>
  </w:num>
  <w:num w:numId="59" w16cid:durableId="1796286433">
    <w:abstractNumId w:val="57"/>
  </w:num>
  <w:num w:numId="60" w16cid:durableId="1033191852">
    <w:abstractNumId w:val="11"/>
  </w:num>
  <w:num w:numId="61" w16cid:durableId="803087103">
    <w:abstractNumId w:val="41"/>
  </w:num>
  <w:num w:numId="62" w16cid:durableId="2054038414">
    <w:abstractNumId w:val="68"/>
  </w:num>
  <w:num w:numId="63" w16cid:durableId="36592860">
    <w:abstractNumId w:val="40"/>
  </w:num>
  <w:num w:numId="64" w16cid:durableId="2056811680">
    <w:abstractNumId w:val="12"/>
  </w:num>
  <w:num w:numId="65" w16cid:durableId="530997975">
    <w:abstractNumId w:val="30"/>
  </w:num>
  <w:num w:numId="66" w16cid:durableId="1197351668">
    <w:abstractNumId w:val="34"/>
  </w:num>
  <w:num w:numId="67" w16cid:durableId="1516192157">
    <w:abstractNumId w:val="23"/>
  </w:num>
  <w:num w:numId="68" w16cid:durableId="1125932269">
    <w:abstractNumId w:val="46"/>
  </w:num>
  <w:num w:numId="69" w16cid:durableId="542331764">
    <w:abstractNumId w:val="26"/>
  </w:num>
  <w:num w:numId="70" w16cid:durableId="584998034">
    <w:abstractNumId w:val="26"/>
    <w:lvlOverride w:ilvl="0">
      <w:lvl w:ilvl="0">
        <w:start w:val="20"/>
        <w:numFmt w:val="none"/>
        <w:lvlText w:val="19."/>
        <w:lvlJc w:val="left"/>
        <w:pPr>
          <w:ind w:left="720" w:hanging="720"/>
        </w:pPr>
        <w:rPr>
          <w:rFonts w:eastAsia="Arial" w:hint="default"/>
          <w:b w:val="0"/>
          <w:bCs w:val="0"/>
          <w:color w:val="auto"/>
        </w:rPr>
      </w:lvl>
    </w:lvlOverride>
    <w:lvlOverride w:ilvl="1">
      <w:lvl w:ilvl="1">
        <w:start w:val="1"/>
        <w:numFmt w:val="decimal"/>
        <w:lvlText w:val="%1.%2."/>
        <w:lvlJc w:val="left"/>
        <w:pPr>
          <w:ind w:left="935" w:hanging="720"/>
        </w:pPr>
        <w:rPr>
          <w:rFonts w:eastAsia="Arial" w:hint="default"/>
          <w:color w:val="auto"/>
        </w:rPr>
      </w:lvl>
    </w:lvlOverride>
    <w:lvlOverride w:ilvl="2">
      <w:lvl w:ilvl="2">
        <w:start w:val="15"/>
        <w:numFmt w:val="decimal"/>
        <w:lvlText w:val="%1.%2.%3."/>
        <w:lvlJc w:val="left"/>
        <w:pPr>
          <w:ind w:left="1150" w:hanging="720"/>
        </w:pPr>
        <w:rPr>
          <w:rFonts w:eastAsia="Arial" w:hint="default"/>
          <w:color w:val="auto"/>
        </w:rPr>
      </w:lvl>
    </w:lvlOverride>
    <w:lvlOverride w:ilvl="3">
      <w:lvl w:ilvl="3">
        <w:start w:val="1"/>
        <w:numFmt w:val="decimal"/>
        <w:lvlText w:val="%1.%2.%3.%4."/>
        <w:lvlJc w:val="left"/>
        <w:pPr>
          <w:ind w:left="1365" w:hanging="720"/>
        </w:pPr>
        <w:rPr>
          <w:rFonts w:eastAsia="Arial" w:hint="default"/>
          <w:color w:val="7030A0"/>
        </w:rPr>
      </w:lvl>
    </w:lvlOverride>
    <w:lvlOverride w:ilvl="4">
      <w:lvl w:ilvl="4">
        <w:start w:val="1"/>
        <w:numFmt w:val="decimal"/>
        <w:lvlText w:val="%1.%2.%3.%4.%5."/>
        <w:lvlJc w:val="left"/>
        <w:pPr>
          <w:ind w:left="1940" w:hanging="1080"/>
        </w:pPr>
        <w:rPr>
          <w:rFonts w:eastAsia="Arial" w:hint="default"/>
          <w:color w:val="7030A0"/>
        </w:rPr>
      </w:lvl>
    </w:lvlOverride>
    <w:lvlOverride w:ilvl="5">
      <w:lvl w:ilvl="5">
        <w:start w:val="1"/>
        <w:numFmt w:val="decimal"/>
        <w:lvlText w:val="%1.%2.%3.%4.%5.%6."/>
        <w:lvlJc w:val="left"/>
        <w:pPr>
          <w:ind w:left="2155" w:hanging="1080"/>
        </w:pPr>
        <w:rPr>
          <w:rFonts w:eastAsia="Arial" w:hint="default"/>
          <w:color w:val="7030A0"/>
        </w:rPr>
      </w:lvl>
    </w:lvlOverride>
    <w:lvlOverride w:ilvl="6">
      <w:lvl w:ilvl="6">
        <w:start w:val="1"/>
        <w:numFmt w:val="decimal"/>
        <w:lvlText w:val="%1.%2.%3.%4.%5.%6.%7."/>
        <w:lvlJc w:val="left"/>
        <w:pPr>
          <w:ind w:left="2730" w:hanging="1440"/>
        </w:pPr>
        <w:rPr>
          <w:rFonts w:eastAsia="Arial" w:hint="default"/>
          <w:color w:val="7030A0"/>
        </w:rPr>
      </w:lvl>
    </w:lvlOverride>
    <w:lvlOverride w:ilvl="7">
      <w:lvl w:ilvl="7">
        <w:start w:val="1"/>
        <w:numFmt w:val="decimal"/>
        <w:lvlText w:val="%1.%2.%3.%4.%5.%6.%7.%8."/>
        <w:lvlJc w:val="left"/>
        <w:pPr>
          <w:ind w:left="2945" w:hanging="1440"/>
        </w:pPr>
        <w:rPr>
          <w:rFonts w:eastAsia="Arial" w:hint="default"/>
          <w:color w:val="7030A0"/>
        </w:rPr>
      </w:lvl>
    </w:lvlOverride>
    <w:lvlOverride w:ilvl="8">
      <w:lvl w:ilvl="8">
        <w:start w:val="1"/>
        <w:numFmt w:val="decimal"/>
        <w:lvlText w:val="%1.%2.%3.%4.%5.%6.%7.%8.%9."/>
        <w:lvlJc w:val="left"/>
        <w:pPr>
          <w:ind w:left="3160" w:hanging="1440"/>
        </w:pPr>
        <w:rPr>
          <w:rFonts w:eastAsia="Arial" w:hint="default"/>
          <w:color w:val="7030A0"/>
        </w:rPr>
      </w:lvl>
    </w:lvlOverride>
  </w:num>
  <w:num w:numId="71" w16cid:durableId="1473326563">
    <w:abstractNumId w:val="41"/>
    <w:lvlOverride w:ilvl="0">
      <w:lvl w:ilvl="0">
        <w:start w:val="23"/>
        <w:numFmt w:val="decimal"/>
        <w:lvlText w:val="%1."/>
        <w:lvlJc w:val="left"/>
        <w:pPr>
          <w:ind w:left="435" w:hanging="435"/>
        </w:pPr>
        <w:rPr>
          <w:rFonts w:hint="default"/>
          <w:b w:val="0"/>
          <w:bCs w:val="0"/>
        </w:rPr>
      </w:lvl>
    </w:lvlOverride>
    <w:lvlOverride w:ilvl="1">
      <w:lvl w:ilvl="1">
        <w:start w:val="1"/>
        <w:numFmt w:val="none"/>
        <w:lvlText w:val="21.1.."/>
        <w:lvlJc w:val="left"/>
        <w:pPr>
          <w:ind w:left="1145" w:hanging="435"/>
        </w:pPr>
        <w:rPr>
          <w:rFonts w:asciiTheme="minorHAnsi" w:hAnsiTheme="minorHAnsi" w:cstheme="minorHAnsi" w:hint="default"/>
          <w:color w:val="auto"/>
          <w:u w:val="none"/>
        </w:rPr>
      </w:lvl>
    </w:lvlOverride>
    <w:lvlOverride w:ilvl="2">
      <w:lvl w:ilvl="2">
        <w:start w:val="1"/>
        <w:numFmt w:val="decimal"/>
        <w:lvlText w:val="%1.%2.%3."/>
        <w:lvlJc w:val="left"/>
        <w:pPr>
          <w:ind w:left="1854" w:hanging="720"/>
        </w:pPr>
        <w:rPr>
          <w:rFonts w:hint="default"/>
        </w:rPr>
      </w:lvl>
    </w:lvlOverride>
    <w:lvlOverride w:ilvl="3">
      <w:lvl w:ilvl="3">
        <w:start w:val="1"/>
        <w:numFmt w:val="decimal"/>
        <w:lvlText w:val="%1.%2.%3.%4."/>
        <w:lvlJc w:val="left"/>
        <w:pPr>
          <w:ind w:left="2421" w:hanging="720"/>
        </w:pPr>
        <w:rPr>
          <w:rFonts w:hint="default"/>
        </w:rPr>
      </w:lvl>
    </w:lvlOverride>
    <w:lvlOverride w:ilvl="4">
      <w:lvl w:ilvl="4">
        <w:start w:val="1"/>
        <w:numFmt w:val="decimal"/>
        <w:lvlText w:val="%1.%2.%3.%4.%5."/>
        <w:lvlJc w:val="left"/>
        <w:pPr>
          <w:ind w:left="3348" w:hanging="1080"/>
        </w:pPr>
        <w:rPr>
          <w:rFonts w:hint="default"/>
        </w:rPr>
      </w:lvl>
    </w:lvlOverride>
    <w:lvlOverride w:ilvl="5">
      <w:lvl w:ilvl="5">
        <w:start w:val="1"/>
        <w:numFmt w:val="decimal"/>
        <w:lvlText w:val="%1.%2.%3.%4.%5.%6."/>
        <w:lvlJc w:val="left"/>
        <w:pPr>
          <w:ind w:left="3915" w:hanging="1080"/>
        </w:pPr>
        <w:rPr>
          <w:rFonts w:hint="default"/>
        </w:rPr>
      </w:lvl>
    </w:lvlOverride>
    <w:lvlOverride w:ilvl="6">
      <w:lvl w:ilvl="6">
        <w:start w:val="1"/>
        <w:numFmt w:val="decimal"/>
        <w:lvlText w:val="%1.%2.%3.%4.%5.%6.%7."/>
        <w:lvlJc w:val="left"/>
        <w:pPr>
          <w:ind w:left="4842" w:hanging="1440"/>
        </w:pPr>
        <w:rPr>
          <w:rFonts w:hint="default"/>
        </w:rPr>
      </w:lvl>
    </w:lvlOverride>
    <w:lvlOverride w:ilvl="7">
      <w:lvl w:ilvl="7">
        <w:start w:val="1"/>
        <w:numFmt w:val="decimal"/>
        <w:lvlText w:val="%1.%2.%3.%4.%5.%6.%7.%8."/>
        <w:lvlJc w:val="left"/>
        <w:pPr>
          <w:ind w:left="5409" w:hanging="1440"/>
        </w:pPr>
        <w:rPr>
          <w:rFonts w:hint="default"/>
        </w:rPr>
      </w:lvl>
    </w:lvlOverride>
    <w:lvlOverride w:ilvl="8">
      <w:lvl w:ilvl="8">
        <w:start w:val="1"/>
        <w:numFmt w:val="decimal"/>
        <w:lvlText w:val="%1.%2.%3.%4.%5.%6.%7.%8.%9."/>
        <w:lvlJc w:val="left"/>
        <w:pPr>
          <w:ind w:left="6336" w:hanging="1800"/>
        </w:pPr>
        <w:rPr>
          <w:rFonts w:hint="default"/>
        </w:rPr>
      </w:lvl>
    </w:lvlOverride>
  </w:num>
  <w:num w:numId="72" w16cid:durableId="863441114">
    <w:abstractNumId w:val="41"/>
    <w:lvlOverride w:ilvl="0">
      <w:lvl w:ilvl="0">
        <w:start w:val="23"/>
        <w:numFmt w:val="decimal"/>
        <w:lvlText w:val="%1."/>
        <w:lvlJc w:val="left"/>
        <w:pPr>
          <w:ind w:left="435" w:hanging="435"/>
        </w:pPr>
        <w:rPr>
          <w:rFonts w:hint="default"/>
          <w:b w:val="0"/>
          <w:bCs w:val="0"/>
        </w:rPr>
      </w:lvl>
    </w:lvlOverride>
    <w:lvlOverride w:ilvl="1">
      <w:lvl w:ilvl="1">
        <w:start w:val="1"/>
        <w:numFmt w:val="none"/>
        <w:lvlText w:val="21.1."/>
        <w:lvlJc w:val="left"/>
        <w:pPr>
          <w:ind w:left="1145" w:hanging="435"/>
        </w:pPr>
        <w:rPr>
          <w:rFonts w:asciiTheme="minorHAnsi" w:hAnsiTheme="minorHAnsi" w:cstheme="minorHAnsi" w:hint="default"/>
          <w:color w:val="auto"/>
          <w:u w:val="none"/>
        </w:rPr>
      </w:lvl>
    </w:lvlOverride>
    <w:lvlOverride w:ilvl="2">
      <w:lvl w:ilvl="2">
        <w:start w:val="1"/>
        <w:numFmt w:val="decimal"/>
        <w:lvlText w:val="%1.%2.%3."/>
        <w:lvlJc w:val="left"/>
        <w:pPr>
          <w:ind w:left="1854" w:hanging="720"/>
        </w:pPr>
        <w:rPr>
          <w:rFonts w:hint="default"/>
        </w:rPr>
      </w:lvl>
    </w:lvlOverride>
    <w:lvlOverride w:ilvl="3">
      <w:lvl w:ilvl="3">
        <w:start w:val="1"/>
        <w:numFmt w:val="decimal"/>
        <w:lvlText w:val="%1.%2.%3.%4."/>
        <w:lvlJc w:val="left"/>
        <w:pPr>
          <w:ind w:left="2421" w:hanging="720"/>
        </w:pPr>
        <w:rPr>
          <w:rFonts w:hint="default"/>
        </w:rPr>
      </w:lvl>
    </w:lvlOverride>
    <w:lvlOverride w:ilvl="4">
      <w:lvl w:ilvl="4">
        <w:start w:val="1"/>
        <w:numFmt w:val="decimal"/>
        <w:lvlText w:val="%1.%2.%3.%4.%5."/>
        <w:lvlJc w:val="left"/>
        <w:pPr>
          <w:ind w:left="3348" w:hanging="1080"/>
        </w:pPr>
        <w:rPr>
          <w:rFonts w:hint="default"/>
        </w:rPr>
      </w:lvl>
    </w:lvlOverride>
    <w:lvlOverride w:ilvl="5">
      <w:lvl w:ilvl="5">
        <w:start w:val="1"/>
        <w:numFmt w:val="decimal"/>
        <w:lvlText w:val="%1.%2.%3.%4.%5.%6."/>
        <w:lvlJc w:val="left"/>
        <w:pPr>
          <w:ind w:left="3915" w:hanging="1080"/>
        </w:pPr>
        <w:rPr>
          <w:rFonts w:hint="default"/>
        </w:rPr>
      </w:lvl>
    </w:lvlOverride>
    <w:lvlOverride w:ilvl="6">
      <w:lvl w:ilvl="6">
        <w:start w:val="1"/>
        <w:numFmt w:val="decimal"/>
        <w:lvlText w:val="%1.%2.%3.%4.%5.%6.%7."/>
        <w:lvlJc w:val="left"/>
        <w:pPr>
          <w:ind w:left="4842" w:hanging="1440"/>
        </w:pPr>
        <w:rPr>
          <w:rFonts w:hint="default"/>
        </w:rPr>
      </w:lvl>
    </w:lvlOverride>
    <w:lvlOverride w:ilvl="7">
      <w:lvl w:ilvl="7">
        <w:start w:val="1"/>
        <w:numFmt w:val="decimal"/>
        <w:lvlText w:val="%1.%2.%3.%4.%5.%6.%7.%8."/>
        <w:lvlJc w:val="left"/>
        <w:pPr>
          <w:ind w:left="5409" w:hanging="1440"/>
        </w:pPr>
        <w:rPr>
          <w:rFonts w:hint="default"/>
        </w:rPr>
      </w:lvl>
    </w:lvlOverride>
    <w:lvlOverride w:ilvl="8">
      <w:lvl w:ilvl="8">
        <w:start w:val="1"/>
        <w:numFmt w:val="decimal"/>
        <w:lvlText w:val="%1.%2.%3.%4.%5.%6.%7.%8.%9."/>
        <w:lvlJc w:val="left"/>
        <w:pPr>
          <w:ind w:left="6336" w:hanging="1800"/>
        </w:pPr>
        <w:rPr>
          <w:rFonts w:hint="default"/>
        </w:rPr>
      </w:lvl>
    </w:lvlOverride>
  </w:num>
  <w:num w:numId="73" w16cid:durableId="625817587">
    <w:abstractNumId w:val="37"/>
  </w:num>
  <w:num w:numId="74" w16cid:durableId="1960795265">
    <w:abstractNumId w:val="12"/>
    <w:lvlOverride w:ilvl="0">
      <w:lvl w:ilvl="0">
        <w:start w:val="14"/>
        <w:numFmt w:val="decimal"/>
        <w:lvlText w:val="%1."/>
        <w:lvlJc w:val="left"/>
        <w:pPr>
          <w:ind w:left="444" w:hanging="444"/>
        </w:pPr>
        <w:rPr>
          <w:rFonts w:hint="default"/>
        </w:rPr>
      </w:lvl>
    </w:lvlOverride>
    <w:lvlOverride w:ilvl="1">
      <w:lvl w:ilvl="1">
        <w:start w:val="1"/>
        <w:numFmt w:val="decimal"/>
        <w:suff w:val="space"/>
        <w:lvlText w:val="%1.5."/>
        <w:lvlJc w:val="left"/>
        <w:pPr>
          <w:ind w:left="1011" w:hanging="444"/>
        </w:pPr>
        <w:rPr>
          <w:rFonts w:hint="default"/>
        </w:rPr>
      </w:lvl>
    </w:lvlOverride>
    <w:lvlOverride w:ilvl="2">
      <w:lvl w:ilvl="2">
        <w:start w:val="1"/>
        <w:numFmt w:val="decimal"/>
        <w:suff w:val="space"/>
        <w:lvlText w:val="%1.%2.%3."/>
        <w:lvlJc w:val="left"/>
        <w:pPr>
          <w:ind w:left="1854" w:hanging="720"/>
        </w:pPr>
        <w:rPr>
          <w:rFonts w:hint="default"/>
        </w:rPr>
      </w:lvl>
    </w:lvlOverride>
    <w:lvlOverride w:ilvl="3">
      <w:lvl w:ilvl="3">
        <w:start w:val="1"/>
        <w:numFmt w:val="decimal"/>
        <w:lvlText w:val="%1.%2.%3.%4."/>
        <w:lvlJc w:val="left"/>
        <w:pPr>
          <w:ind w:left="2421" w:hanging="720"/>
        </w:pPr>
        <w:rPr>
          <w:rFonts w:hint="default"/>
        </w:rPr>
      </w:lvl>
    </w:lvlOverride>
    <w:lvlOverride w:ilvl="4">
      <w:lvl w:ilvl="4">
        <w:start w:val="1"/>
        <w:numFmt w:val="decimal"/>
        <w:lvlText w:val="%1.%2.%3.%4.%5."/>
        <w:lvlJc w:val="left"/>
        <w:pPr>
          <w:ind w:left="3348" w:hanging="1080"/>
        </w:pPr>
        <w:rPr>
          <w:rFonts w:hint="default"/>
        </w:rPr>
      </w:lvl>
    </w:lvlOverride>
    <w:lvlOverride w:ilvl="5">
      <w:lvl w:ilvl="5">
        <w:start w:val="1"/>
        <w:numFmt w:val="decimal"/>
        <w:lvlText w:val="%1.%2.%3.%4.%5.%6."/>
        <w:lvlJc w:val="left"/>
        <w:pPr>
          <w:ind w:left="3915" w:hanging="1080"/>
        </w:pPr>
        <w:rPr>
          <w:rFonts w:hint="default"/>
        </w:rPr>
      </w:lvl>
    </w:lvlOverride>
    <w:lvlOverride w:ilvl="6">
      <w:lvl w:ilvl="6">
        <w:start w:val="1"/>
        <w:numFmt w:val="decimal"/>
        <w:lvlText w:val="%1.%2.%3.%4.%5.%6.%7."/>
        <w:lvlJc w:val="left"/>
        <w:pPr>
          <w:ind w:left="4842" w:hanging="1440"/>
        </w:pPr>
        <w:rPr>
          <w:rFonts w:hint="default"/>
        </w:rPr>
      </w:lvl>
    </w:lvlOverride>
    <w:lvlOverride w:ilvl="7">
      <w:lvl w:ilvl="7">
        <w:start w:val="1"/>
        <w:numFmt w:val="decimal"/>
        <w:lvlText w:val="%1.%2.%3.%4.%5.%6.%7.%8."/>
        <w:lvlJc w:val="left"/>
        <w:pPr>
          <w:ind w:left="5409" w:hanging="1440"/>
        </w:pPr>
        <w:rPr>
          <w:rFonts w:hint="default"/>
        </w:rPr>
      </w:lvl>
    </w:lvlOverride>
    <w:lvlOverride w:ilvl="8">
      <w:lvl w:ilvl="8">
        <w:start w:val="1"/>
        <w:numFmt w:val="decimal"/>
        <w:lvlText w:val="%1.%2.%3.%4.%5.%6.%7.%8.%9."/>
        <w:lvlJc w:val="left"/>
        <w:pPr>
          <w:ind w:left="5976" w:hanging="1440"/>
        </w:pPr>
        <w:rPr>
          <w:rFonts w:hint="default"/>
        </w:rPr>
      </w:lvl>
    </w:lvlOverride>
  </w:num>
  <w:num w:numId="75" w16cid:durableId="2094737318">
    <w:abstractNumId w:val="34"/>
    <w:lvlOverride w:ilvl="0">
      <w:lvl w:ilvl="0">
        <w:start w:val="15"/>
        <w:numFmt w:val="decimal"/>
        <w:lvlText w:val="%1."/>
        <w:lvlJc w:val="left"/>
        <w:pPr>
          <w:ind w:left="444" w:hanging="444"/>
        </w:pPr>
        <w:rPr>
          <w:rFonts w:hint="default"/>
          <w:color w:val="000000" w:themeColor="text1"/>
        </w:rPr>
      </w:lvl>
    </w:lvlOverride>
    <w:lvlOverride w:ilvl="1">
      <w:lvl w:ilvl="1">
        <w:start w:val="1"/>
        <w:numFmt w:val="decimal"/>
        <w:suff w:val="space"/>
        <w:lvlText w:val="%1.%2."/>
        <w:lvlJc w:val="left"/>
        <w:pPr>
          <w:ind w:left="444" w:hanging="444"/>
        </w:pPr>
        <w:rPr>
          <w:rFonts w:hint="default"/>
          <w:color w:val="000000" w:themeColor="text1"/>
        </w:rPr>
      </w:lvl>
    </w:lvlOverride>
    <w:lvlOverride w:ilvl="2">
      <w:lvl w:ilvl="2">
        <w:start w:val="1"/>
        <w:numFmt w:val="decimal"/>
        <w:suff w:val="space"/>
        <w:lvlText w:val="%1.%2.4."/>
        <w:lvlJc w:val="left"/>
        <w:pPr>
          <w:ind w:left="2138" w:hanging="720"/>
        </w:pPr>
        <w:rPr>
          <w:rFonts w:hint="default"/>
          <w:color w:val="auto"/>
        </w:rPr>
      </w:lvl>
    </w:lvlOverride>
    <w:lvlOverride w:ilvl="3">
      <w:lvl w:ilvl="3">
        <w:start w:val="1"/>
        <w:numFmt w:val="decimal"/>
        <w:lvlText w:val="%1.%2.%3.%4."/>
        <w:lvlJc w:val="left"/>
        <w:pPr>
          <w:ind w:left="720" w:hanging="720"/>
        </w:pPr>
        <w:rPr>
          <w:rFonts w:hint="default"/>
          <w:color w:val="000000" w:themeColor="text1"/>
        </w:rPr>
      </w:lvl>
    </w:lvlOverride>
    <w:lvlOverride w:ilvl="4">
      <w:lvl w:ilvl="4">
        <w:start w:val="1"/>
        <w:numFmt w:val="decimal"/>
        <w:lvlText w:val="%1.%2.%3.%4.%5."/>
        <w:lvlJc w:val="left"/>
        <w:pPr>
          <w:ind w:left="1080" w:hanging="1080"/>
        </w:pPr>
        <w:rPr>
          <w:rFonts w:hint="default"/>
          <w:color w:val="000000" w:themeColor="text1"/>
        </w:rPr>
      </w:lvl>
    </w:lvlOverride>
    <w:lvlOverride w:ilvl="5">
      <w:lvl w:ilvl="5">
        <w:start w:val="1"/>
        <w:numFmt w:val="decimal"/>
        <w:lvlText w:val="%1.%2.%3.%4.%5.%6."/>
        <w:lvlJc w:val="left"/>
        <w:pPr>
          <w:ind w:left="1080" w:hanging="1080"/>
        </w:pPr>
        <w:rPr>
          <w:rFonts w:hint="default"/>
          <w:color w:val="000000" w:themeColor="text1"/>
        </w:rPr>
      </w:lvl>
    </w:lvlOverride>
    <w:lvlOverride w:ilvl="6">
      <w:lvl w:ilvl="6">
        <w:start w:val="1"/>
        <w:numFmt w:val="decimal"/>
        <w:lvlText w:val="%1.%2.%3.%4.%5.%6.%7."/>
        <w:lvlJc w:val="left"/>
        <w:pPr>
          <w:ind w:left="1440" w:hanging="1440"/>
        </w:pPr>
        <w:rPr>
          <w:rFonts w:hint="default"/>
          <w:color w:val="000000" w:themeColor="text1"/>
        </w:rPr>
      </w:lvl>
    </w:lvlOverride>
    <w:lvlOverride w:ilvl="7">
      <w:lvl w:ilvl="7">
        <w:start w:val="1"/>
        <w:numFmt w:val="decimal"/>
        <w:lvlText w:val="%1.%2.%3.%4.%5.%6.%7.%8."/>
        <w:lvlJc w:val="left"/>
        <w:pPr>
          <w:ind w:left="1440" w:hanging="1440"/>
        </w:pPr>
        <w:rPr>
          <w:rFonts w:hint="default"/>
          <w:color w:val="000000" w:themeColor="text1"/>
        </w:rPr>
      </w:lvl>
    </w:lvlOverride>
    <w:lvlOverride w:ilvl="8">
      <w:lvl w:ilvl="8">
        <w:start w:val="1"/>
        <w:numFmt w:val="decimal"/>
        <w:lvlText w:val="%1.%2.%3.%4.%5.%6.%7.%8.%9."/>
        <w:lvlJc w:val="left"/>
        <w:pPr>
          <w:ind w:left="1440" w:hanging="1440"/>
        </w:pPr>
        <w:rPr>
          <w:rFonts w:hint="default"/>
          <w:color w:val="000000" w:themeColor="text1"/>
        </w:rPr>
      </w:lvl>
    </w:lvlOverride>
  </w:num>
  <w:num w:numId="76" w16cid:durableId="211355604">
    <w:abstractNumId w:val="34"/>
    <w:lvlOverride w:ilvl="0">
      <w:lvl w:ilvl="0">
        <w:start w:val="15"/>
        <w:numFmt w:val="decimal"/>
        <w:lvlText w:val="%1."/>
        <w:lvlJc w:val="left"/>
        <w:pPr>
          <w:ind w:left="444" w:hanging="444"/>
        </w:pPr>
        <w:rPr>
          <w:rFonts w:hint="default"/>
          <w:color w:val="000000" w:themeColor="text1"/>
        </w:rPr>
      </w:lvl>
    </w:lvlOverride>
    <w:lvlOverride w:ilvl="1">
      <w:lvl w:ilvl="1">
        <w:start w:val="1"/>
        <w:numFmt w:val="decimal"/>
        <w:suff w:val="space"/>
        <w:lvlText w:val="%1.%2."/>
        <w:lvlJc w:val="left"/>
        <w:pPr>
          <w:ind w:left="444" w:hanging="444"/>
        </w:pPr>
        <w:rPr>
          <w:rFonts w:hint="default"/>
          <w:color w:val="000000" w:themeColor="text1"/>
        </w:rPr>
      </w:lvl>
    </w:lvlOverride>
    <w:lvlOverride w:ilvl="2">
      <w:lvl w:ilvl="2">
        <w:start w:val="1"/>
        <w:numFmt w:val="decimal"/>
        <w:suff w:val="space"/>
        <w:lvlText w:val="%3%1.%2.5."/>
        <w:lvlJc w:val="left"/>
        <w:pPr>
          <w:ind w:left="2138" w:hanging="720"/>
        </w:pPr>
        <w:rPr>
          <w:rFonts w:hint="default"/>
          <w:color w:val="auto"/>
        </w:rPr>
      </w:lvl>
    </w:lvlOverride>
    <w:lvlOverride w:ilvl="3">
      <w:lvl w:ilvl="3">
        <w:start w:val="1"/>
        <w:numFmt w:val="decimal"/>
        <w:lvlText w:val="%1.%2.%3.%4."/>
        <w:lvlJc w:val="left"/>
        <w:pPr>
          <w:ind w:left="720" w:hanging="720"/>
        </w:pPr>
        <w:rPr>
          <w:rFonts w:hint="default"/>
          <w:color w:val="000000" w:themeColor="text1"/>
        </w:rPr>
      </w:lvl>
    </w:lvlOverride>
    <w:lvlOverride w:ilvl="4">
      <w:lvl w:ilvl="4">
        <w:start w:val="1"/>
        <w:numFmt w:val="decimal"/>
        <w:lvlText w:val="%1.%2.%3.%4.%5."/>
        <w:lvlJc w:val="left"/>
        <w:pPr>
          <w:ind w:left="1080" w:hanging="1080"/>
        </w:pPr>
        <w:rPr>
          <w:rFonts w:hint="default"/>
          <w:color w:val="000000" w:themeColor="text1"/>
        </w:rPr>
      </w:lvl>
    </w:lvlOverride>
    <w:lvlOverride w:ilvl="5">
      <w:lvl w:ilvl="5">
        <w:start w:val="1"/>
        <w:numFmt w:val="decimal"/>
        <w:lvlText w:val="%1.%2.%3.%4.%5.%6."/>
        <w:lvlJc w:val="left"/>
        <w:pPr>
          <w:ind w:left="1080" w:hanging="1080"/>
        </w:pPr>
        <w:rPr>
          <w:rFonts w:hint="default"/>
          <w:color w:val="000000" w:themeColor="text1"/>
        </w:rPr>
      </w:lvl>
    </w:lvlOverride>
    <w:lvlOverride w:ilvl="6">
      <w:lvl w:ilvl="6">
        <w:start w:val="1"/>
        <w:numFmt w:val="decimal"/>
        <w:lvlText w:val="%1.%2.%3.%4.%5.%6.%7."/>
        <w:lvlJc w:val="left"/>
        <w:pPr>
          <w:ind w:left="1440" w:hanging="1440"/>
        </w:pPr>
        <w:rPr>
          <w:rFonts w:hint="default"/>
          <w:color w:val="000000" w:themeColor="text1"/>
        </w:rPr>
      </w:lvl>
    </w:lvlOverride>
    <w:lvlOverride w:ilvl="7">
      <w:lvl w:ilvl="7">
        <w:start w:val="1"/>
        <w:numFmt w:val="decimal"/>
        <w:lvlText w:val="%1.%2.%3.%4.%5.%6.%7.%8."/>
        <w:lvlJc w:val="left"/>
        <w:pPr>
          <w:ind w:left="1440" w:hanging="1440"/>
        </w:pPr>
        <w:rPr>
          <w:rFonts w:hint="default"/>
          <w:color w:val="000000" w:themeColor="text1"/>
        </w:rPr>
      </w:lvl>
    </w:lvlOverride>
    <w:lvlOverride w:ilvl="8">
      <w:lvl w:ilvl="8">
        <w:start w:val="1"/>
        <w:numFmt w:val="decimal"/>
        <w:lvlText w:val="%1.%2.%3.%4.%5.%6.%7.%8.%9."/>
        <w:lvlJc w:val="left"/>
        <w:pPr>
          <w:ind w:left="1440" w:hanging="1440"/>
        </w:pPr>
        <w:rPr>
          <w:rFonts w:hint="default"/>
          <w:color w:val="000000" w:themeColor="text1"/>
        </w:rPr>
      </w:lvl>
    </w:lvlOverride>
  </w:num>
  <w:num w:numId="77" w16cid:durableId="863398540">
    <w:abstractNumId w:val="34"/>
    <w:lvlOverride w:ilvl="0">
      <w:lvl w:ilvl="0">
        <w:start w:val="15"/>
        <w:numFmt w:val="decimal"/>
        <w:lvlText w:val="%1."/>
        <w:lvlJc w:val="left"/>
        <w:pPr>
          <w:ind w:left="444" w:hanging="444"/>
        </w:pPr>
        <w:rPr>
          <w:rFonts w:hint="default"/>
          <w:color w:val="000000" w:themeColor="text1"/>
        </w:rPr>
      </w:lvl>
    </w:lvlOverride>
    <w:lvlOverride w:ilvl="1">
      <w:lvl w:ilvl="1">
        <w:start w:val="1"/>
        <w:numFmt w:val="decimal"/>
        <w:suff w:val="space"/>
        <w:lvlText w:val="%1.%2."/>
        <w:lvlJc w:val="left"/>
        <w:pPr>
          <w:ind w:left="444" w:hanging="444"/>
        </w:pPr>
        <w:rPr>
          <w:rFonts w:hint="default"/>
          <w:color w:val="000000" w:themeColor="text1"/>
        </w:rPr>
      </w:lvl>
    </w:lvlOverride>
    <w:lvlOverride w:ilvl="2">
      <w:lvl w:ilvl="2">
        <w:start w:val="1"/>
        <w:numFmt w:val="decimal"/>
        <w:suff w:val="space"/>
        <w:lvlText w:val="%1.%2.5."/>
        <w:lvlJc w:val="left"/>
        <w:pPr>
          <w:ind w:left="2138" w:hanging="720"/>
        </w:pPr>
        <w:rPr>
          <w:rFonts w:hint="default"/>
          <w:color w:val="auto"/>
        </w:rPr>
      </w:lvl>
    </w:lvlOverride>
    <w:lvlOverride w:ilvl="3">
      <w:lvl w:ilvl="3">
        <w:start w:val="1"/>
        <w:numFmt w:val="decimal"/>
        <w:lvlText w:val="%1.%2.%3.%4."/>
        <w:lvlJc w:val="left"/>
        <w:pPr>
          <w:ind w:left="720" w:hanging="720"/>
        </w:pPr>
        <w:rPr>
          <w:rFonts w:hint="default"/>
          <w:color w:val="000000" w:themeColor="text1"/>
        </w:rPr>
      </w:lvl>
    </w:lvlOverride>
    <w:lvlOverride w:ilvl="4">
      <w:lvl w:ilvl="4">
        <w:start w:val="1"/>
        <w:numFmt w:val="decimal"/>
        <w:lvlText w:val="%1.%2.%3.%4.%5."/>
        <w:lvlJc w:val="left"/>
        <w:pPr>
          <w:ind w:left="1080" w:hanging="1080"/>
        </w:pPr>
        <w:rPr>
          <w:rFonts w:hint="default"/>
          <w:color w:val="000000" w:themeColor="text1"/>
        </w:rPr>
      </w:lvl>
    </w:lvlOverride>
    <w:lvlOverride w:ilvl="5">
      <w:lvl w:ilvl="5">
        <w:start w:val="1"/>
        <w:numFmt w:val="decimal"/>
        <w:lvlText w:val="%1.%2.%3.%4.%5.%6."/>
        <w:lvlJc w:val="left"/>
        <w:pPr>
          <w:ind w:left="1080" w:hanging="1080"/>
        </w:pPr>
        <w:rPr>
          <w:rFonts w:hint="default"/>
          <w:color w:val="000000" w:themeColor="text1"/>
        </w:rPr>
      </w:lvl>
    </w:lvlOverride>
    <w:lvlOverride w:ilvl="6">
      <w:lvl w:ilvl="6">
        <w:start w:val="1"/>
        <w:numFmt w:val="decimal"/>
        <w:lvlText w:val="%1.%2.%3.%4.%5.%6.%7."/>
        <w:lvlJc w:val="left"/>
        <w:pPr>
          <w:ind w:left="1440" w:hanging="1440"/>
        </w:pPr>
        <w:rPr>
          <w:rFonts w:hint="default"/>
          <w:color w:val="000000" w:themeColor="text1"/>
        </w:rPr>
      </w:lvl>
    </w:lvlOverride>
    <w:lvlOverride w:ilvl="7">
      <w:lvl w:ilvl="7">
        <w:start w:val="1"/>
        <w:numFmt w:val="decimal"/>
        <w:lvlText w:val="%1.%2.%3.%4.%5.%6.%7.%8."/>
        <w:lvlJc w:val="left"/>
        <w:pPr>
          <w:ind w:left="1440" w:hanging="1440"/>
        </w:pPr>
        <w:rPr>
          <w:rFonts w:hint="default"/>
          <w:color w:val="000000" w:themeColor="text1"/>
        </w:rPr>
      </w:lvl>
    </w:lvlOverride>
    <w:lvlOverride w:ilvl="8">
      <w:lvl w:ilvl="8">
        <w:start w:val="1"/>
        <w:numFmt w:val="decimal"/>
        <w:lvlText w:val="%1.%2.%3.%4.%5.%6.%7.%8.%9."/>
        <w:lvlJc w:val="left"/>
        <w:pPr>
          <w:ind w:left="1440" w:hanging="1440"/>
        </w:pPr>
        <w:rPr>
          <w:rFonts w:hint="default"/>
          <w:color w:val="000000" w:themeColor="text1"/>
        </w:rPr>
      </w:lvl>
    </w:lvlOverride>
  </w:num>
  <w:num w:numId="78" w16cid:durableId="431826983">
    <w:abstractNumId w:val="34"/>
    <w:lvlOverride w:ilvl="0">
      <w:lvl w:ilvl="0">
        <w:start w:val="15"/>
        <w:numFmt w:val="decimal"/>
        <w:lvlText w:val="%1."/>
        <w:lvlJc w:val="left"/>
        <w:pPr>
          <w:ind w:left="444" w:hanging="444"/>
        </w:pPr>
        <w:rPr>
          <w:rFonts w:hint="default"/>
          <w:color w:val="000000" w:themeColor="text1"/>
        </w:rPr>
      </w:lvl>
    </w:lvlOverride>
    <w:lvlOverride w:ilvl="1">
      <w:lvl w:ilvl="1">
        <w:start w:val="1"/>
        <w:numFmt w:val="decimal"/>
        <w:suff w:val="space"/>
        <w:lvlText w:val="%1.%2."/>
        <w:lvlJc w:val="left"/>
        <w:pPr>
          <w:ind w:left="444" w:hanging="444"/>
        </w:pPr>
        <w:rPr>
          <w:rFonts w:hint="default"/>
          <w:color w:val="000000" w:themeColor="text1"/>
        </w:rPr>
      </w:lvl>
    </w:lvlOverride>
    <w:lvlOverride w:ilvl="2">
      <w:lvl w:ilvl="2">
        <w:start w:val="1"/>
        <w:numFmt w:val="decimal"/>
        <w:suff w:val="space"/>
        <w:lvlText w:val="%1.%2.6."/>
        <w:lvlJc w:val="left"/>
        <w:pPr>
          <w:ind w:left="2138" w:hanging="720"/>
        </w:pPr>
        <w:rPr>
          <w:rFonts w:hint="default"/>
          <w:color w:val="auto"/>
        </w:rPr>
      </w:lvl>
    </w:lvlOverride>
    <w:lvlOverride w:ilvl="3">
      <w:lvl w:ilvl="3">
        <w:start w:val="1"/>
        <w:numFmt w:val="decimal"/>
        <w:lvlText w:val="%1.%2.%3.%4."/>
        <w:lvlJc w:val="left"/>
        <w:pPr>
          <w:ind w:left="720" w:hanging="720"/>
        </w:pPr>
        <w:rPr>
          <w:rFonts w:hint="default"/>
          <w:color w:val="000000" w:themeColor="text1"/>
        </w:rPr>
      </w:lvl>
    </w:lvlOverride>
    <w:lvlOverride w:ilvl="4">
      <w:lvl w:ilvl="4">
        <w:start w:val="1"/>
        <w:numFmt w:val="decimal"/>
        <w:lvlText w:val="%1.%2.%3.%4.%5."/>
        <w:lvlJc w:val="left"/>
        <w:pPr>
          <w:ind w:left="1080" w:hanging="1080"/>
        </w:pPr>
        <w:rPr>
          <w:rFonts w:hint="default"/>
          <w:color w:val="000000" w:themeColor="text1"/>
        </w:rPr>
      </w:lvl>
    </w:lvlOverride>
    <w:lvlOverride w:ilvl="5">
      <w:lvl w:ilvl="5">
        <w:start w:val="1"/>
        <w:numFmt w:val="decimal"/>
        <w:lvlText w:val="%1.%2.%3.%4.%5.%6."/>
        <w:lvlJc w:val="left"/>
        <w:pPr>
          <w:ind w:left="1080" w:hanging="1080"/>
        </w:pPr>
        <w:rPr>
          <w:rFonts w:hint="default"/>
          <w:color w:val="000000" w:themeColor="text1"/>
        </w:rPr>
      </w:lvl>
    </w:lvlOverride>
    <w:lvlOverride w:ilvl="6">
      <w:lvl w:ilvl="6">
        <w:start w:val="1"/>
        <w:numFmt w:val="decimal"/>
        <w:lvlText w:val="%1.%2.%3.%4.%5.%6.%7."/>
        <w:lvlJc w:val="left"/>
        <w:pPr>
          <w:ind w:left="1440" w:hanging="1440"/>
        </w:pPr>
        <w:rPr>
          <w:rFonts w:hint="default"/>
          <w:color w:val="000000" w:themeColor="text1"/>
        </w:rPr>
      </w:lvl>
    </w:lvlOverride>
    <w:lvlOverride w:ilvl="7">
      <w:lvl w:ilvl="7">
        <w:start w:val="1"/>
        <w:numFmt w:val="decimal"/>
        <w:lvlText w:val="%1.%2.%3.%4.%5.%6.%7.%8."/>
        <w:lvlJc w:val="left"/>
        <w:pPr>
          <w:ind w:left="1440" w:hanging="1440"/>
        </w:pPr>
        <w:rPr>
          <w:rFonts w:hint="default"/>
          <w:color w:val="000000" w:themeColor="text1"/>
        </w:rPr>
      </w:lvl>
    </w:lvlOverride>
    <w:lvlOverride w:ilvl="8">
      <w:lvl w:ilvl="8">
        <w:start w:val="1"/>
        <w:numFmt w:val="decimal"/>
        <w:lvlText w:val="%1.%2.%3.%4.%5.%6.%7.%8.%9."/>
        <w:lvlJc w:val="left"/>
        <w:pPr>
          <w:ind w:left="1440" w:hanging="1440"/>
        </w:pPr>
        <w:rPr>
          <w:rFonts w:hint="default"/>
          <w:color w:val="000000" w:themeColor="text1"/>
        </w:rPr>
      </w:lvl>
    </w:lvlOverride>
  </w:num>
  <w:num w:numId="79" w16cid:durableId="1296134997">
    <w:abstractNumId w:val="34"/>
    <w:lvlOverride w:ilvl="0">
      <w:lvl w:ilvl="0">
        <w:start w:val="15"/>
        <w:numFmt w:val="decimal"/>
        <w:lvlText w:val="%1."/>
        <w:lvlJc w:val="left"/>
        <w:pPr>
          <w:ind w:left="444" w:hanging="444"/>
        </w:pPr>
        <w:rPr>
          <w:rFonts w:hint="default"/>
          <w:color w:val="000000" w:themeColor="text1"/>
        </w:rPr>
      </w:lvl>
    </w:lvlOverride>
    <w:lvlOverride w:ilvl="1">
      <w:lvl w:ilvl="1">
        <w:start w:val="1"/>
        <w:numFmt w:val="decimal"/>
        <w:suff w:val="space"/>
        <w:lvlText w:val="%1.%2."/>
        <w:lvlJc w:val="left"/>
        <w:pPr>
          <w:ind w:left="444" w:hanging="444"/>
        </w:pPr>
        <w:rPr>
          <w:rFonts w:hint="default"/>
          <w:color w:val="000000" w:themeColor="text1"/>
        </w:rPr>
      </w:lvl>
    </w:lvlOverride>
    <w:lvlOverride w:ilvl="2">
      <w:lvl w:ilvl="2">
        <w:start w:val="1"/>
        <w:numFmt w:val="decimal"/>
        <w:suff w:val="space"/>
        <w:lvlText w:val="%1.%2.7."/>
        <w:lvlJc w:val="left"/>
        <w:pPr>
          <w:ind w:left="2138" w:hanging="720"/>
        </w:pPr>
        <w:rPr>
          <w:rFonts w:hint="default"/>
          <w:color w:val="auto"/>
        </w:rPr>
      </w:lvl>
    </w:lvlOverride>
    <w:lvlOverride w:ilvl="3">
      <w:lvl w:ilvl="3">
        <w:start w:val="1"/>
        <w:numFmt w:val="decimal"/>
        <w:lvlText w:val="%1.%2.%3.%4."/>
        <w:lvlJc w:val="left"/>
        <w:pPr>
          <w:ind w:left="720" w:hanging="720"/>
        </w:pPr>
        <w:rPr>
          <w:rFonts w:hint="default"/>
          <w:color w:val="000000" w:themeColor="text1"/>
        </w:rPr>
      </w:lvl>
    </w:lvlOverride>
    <w:lvlOverride w:ilvl="4">
      <w:lvl w:ilvl="4">
        <w:start w:val="1"/>
        <w:numFmt w:val="decimal"/>
        <w:lvlText w:val="%1.%2.%3.%4.%5."/>
        <w:lvlJc w:val="left"/>
        <w:pPr>
          <w:ind w:left="1080" w:hanging="1080"/>
        </w:pPr>
        <w:rPr>
          <w:rFonts w:hint="default"/>
          <w:color w:val="000000" w:themeColor="text1"/>
        </w:rPr>
      </w:lvl>
    </w:lvlOverride>
    <w:lvlOverride w:ilvl="5">
      <w:lvl w:ilvl="5">
        <w:start w:val="1"/>
        <w:numFmt w:val="decimal"/>
        <w:lvlText w:val="%1.%2.%3.%4.%5.%6."/>
        <w:lvlJc w:val="left"/>
        <w:pPr>
          <w:ind w:left="1080" w:hanging="1080"/>
        </w:pPr>
        <w:rPr>
          <w:rFonts w:hint="default"/>
          <w:color w:val="000000" w:themeColor="text1"/>
        </w:rPr>
      </w:lvl>
    </w:lvlOverride>
    <w:lvlOverride w:ilvl="6">
      <w:lvl w:ilvl="6">
        <w:start w:val="1"/>
        <w:numFmt w:val="decimal"/>
        <w:lvlText w:val="%1.%2.%3.%4.%5.%6.%7."/>
        <w:lvlJc w:val="left"/>
        <w:pPr>
          <w:ind w:left="1440" w:hanging="1440"/>
        </w:pPr>
        <w:rPr>
          <w:rFonts w:hint="default"/>
          <w:color w:val="000000" w:themeColor="text1"/>
        </w:rPr>
      </w:lvl>
    </w:lvlOverride>
    <w:lvlOverride w:ilvl="7">
      <w:lvl w:ilvl="7">
        <w:start w:val="1"/>
        <w:numFmt w:val="decimal"/>
        <w:lvlText w:val="%1.%2.%3.%4.%5.%6.%7.%8."/>
        <w:lvlJc w:val="left"/>
        <w:pPr>
          <w:ind w:left="1440" w:hanging="1440"/>
        </w:pPr>
        <w:rPr>
          <w:rFonts w:hint="default"/>
          <w:color w:val="000000" w:themeColor="text1"/>
        </w:rPr>
      </w:lvl>
    </w:lvlOverride>
    <w:lvlOverride w:ilvl="8">
      <w:lvl w:ilvl="8">
        <w:start w:val="1"/>
        <w:numFmt w:val="decimal"/>
        <w:lvlText w:val="%1.%2.%3.%4.%5.%6.%7.%8.%9."/>
        <w:lvlJc w:val="left"/>
        <w:pPr>
          <w:ind w:left="1440" w:hanging="1440"/>
        </w:pPr>
        <w:rPr>
          <w:rFonts w:hint="default"/>
          <w:color w:val="000000" w:themeColor="text1"/>
        </w:rPr>
      </w:lvl>
    </w:lvlOverride>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F96"/>
    <w:rsid w:val="00002326"/>
    <w:rsid w:val="00003376"/>
    <w:rsid w:val="000040C9"/>
    <w:rsid w:val="00004EA8"/>
    <w:rsid w:val="00006D59"/>
    <w:rsid w:val="00007474"/>
    <w:rsid w:val="0001099D"/>
    <w:rsid w:val="0001253C"/>
    <w:rsid w:val="00012EF7"/>
    <w:rsid w:val="000142E7"/>
    <w:rsid w:val="00014E76"/>
    <w:rsid w:val="00017391"/>
    <w:rsid w:val="000200BB"/>
    <w:rsid w:val="00020201"/>
    <w:rsid w:val="00020815"/>
    <w:rsid w:val="0002257E"/>
    <w:rsid w:val="0002270D"/>
    <w:rsid w:val="00023F1C"/>
    <w:rsid w:val="000245D7"/>
    <w:rsid w:val="00026B2A"/>
    <w:rsid w:val="00027502"/>
    <w:rsid w:val="000275A5"/>
    <w:rsid w:val="00030210"/>
    <w:rsid w:val="0003043E"/>
    <w:rsid w:val="00031BC0"/>
    <w:rsid w:val="0003210B"/>
    <w:rsid w:val="0003273E"/>
    <w:rsid w:val="00032741"/>
    <w:rsid w:val="00033D57"/>
    <w:rsid w:val="00036E1E"/>
    <w:rsid w:val="00037E55"/>
    <w:rsid w:val="00040AD4"/>
    <w:rsid w:val="0004348B"/>
    <w:rsid w:val="00044118"/>
    <w:rsid w:val="00045E37"/>
    <w:rsid w:val="0004601B"/>
    <w:rsid w:val="000467E8"/>
    <w:rsid w:val="00046C2D"/>
    <w:rsid w:val="0005090B"/>
    <w:rsid w:val="000525F8"/>
    <w:rsid w:val="00052AD6"/>
    <w:rsid w:val="00054583"/>
    <w:rsid w:val="0005492E"/>
    <w:rsid w:val="00055528"/>
    <w:rsid w:val="00056162"/>
    <w:rsid w:val="00056903"/>
    <w:rsid w:val="00056AB2"/>
    <w:rsid w:val="00057A33"/>
    <w:rsid w:val="00057BEB"/>
    <w:rsid w:val="00057E6D"/>
    <w:rsid w:val="00060F03"/>
    <w:rsid w:val="000610AF"/>
    <w:rsid w:val="000610C2"/>
    <w:rsid w:val="00061722"/>
    <w:rsid w:val="000628CF"/>
    <w:rsid w:val="0006621B"/>
    <w:rsid w:val="000708A7"/>
    <w:rsid w:val="000710E1"/>
    <w:rsid w:val="00072152"/>
    <w:rsid w:val="000722ED"/>
    <w:rsid w:val="000728B5"/>
    <w:rsid w:val="00073742"/>
    <w:rsid w:val="00073E2A"/>
    <w:rsid w:val="00074A5F"/>
    <w:rsid w:val="00075178"/>
    <w:rsid w:val="00080EA9"/>
    <w:rsid w:val="0008106D"/>
    <w:rsid w:val="00081172"/>
    <w:rsid w:val="00081B52"/>
    <w:rsid w:val="00081E87"/>
    <w:rsid w:val="00083847"/>
    <w:rsid w:val="000843D4"/>
    <w:rsid w:val="0008496A"/>
    <w:rsid w:val="000865F0"/>
    <w:rsid w:val="00087A29"/>
    <w:rsid w:val="00087BEA"/>
    <w:rsid w:val="000902B9"/>
    <w:rsid w:val="0009032A"/>
    <w:rsid w:val="000908B7"/>
    <w:rsid w:val="00091E31"/>
    <w:rsid w:val="000928A2"/>
    <w:rsid w:val="00092CAA"/>
    <w:rsid w:val="00093729"/>
    <w:rsid w:val="00093A56"/>
    <w:rsid w:val="00094BD9"/>
    <w:rsid w:val="0009509F"/>
    <w:rsid w:val="00095357"/>
    <w:rsid w:val="000958A1"/>
    <w:rsid w:val="00095A9D"/>
    <w:rsid w:val="00096C33"/>
    <w:rsid w:val="000A01C6"/>
    <w:rsid w:val="000A04CD"/>
    <w:rsid w:val="000A0824"/>
    <w:rsid w:val="000A0F15"/>
    <w:rsid w:val="000A1DED"/>
    <w:rsid w:val="000A2728"/>
    <w:rsid w:val="000A56C0"/>
    <w:rsid w:val="000B155A"/>
    <w:rsid w:val="000B1BEF"/>
    <w:rsid w:val="000B1F50"/>
    <w:rsid w:val="000B569A"/>
    <w:rsid w:val="000B621E"/>
    <w:rsid w:val="000B682E"/>
    <w:rsid w:val="000B7061"/>
    <w:rsid w:val="000B768A"/>
    <w:rsid w:val="000C019D"/>
    <w:rsid w:val="000C05AE"/>
    <w:rsid w:val="000C066D"/>
    <w:rsid w:val="000C154E"/>
    <w:rsid w:val="000C3301"/>
    <w:rsid w:val="000C3A86"/>
    <w:rsid w:val="000C46B1"/>
    <w:rsid w:val="000C5FC5"/>
    <w:rsid w:val="000C6DA8"/>
    <w:rsid w:val="000C712D"/>
    <w:rsid w:val="000D2D99"/>
    <w:rsid w:val="000D3DE1"/>
    <w:rsid w:val="000D4804"/>
    <w:rsid w:val="000D4D30"/>
    <w:rsid w:val="000D64F4"/>
    <w:rsid w:val="000D6EBE"/>
    <w:rsid w:val="000D7475"/>
    <w:rsid w:val="000E0614"/>
    <w:rsid w:val="000E0616"/>
    <w:rsid w:val="000E1A0E"/>
    <w:rsid w:val="000E1D48"/>
    <w:rsid w:val="000E24C2"/>
    <w:rsid w:val="000E292D"/>
    <w:rsid w:val="000E296B"/>
    <w:rsid w:val="000E33C1"/>
    <w:rsid w:val="000E4CB8"/>
    <w:rsid w:val="000E5176"/>
    <w:rsid w:val="000E56BE"/>
    <w:rsid w:val="000E6E1F"/>
    <w:rsid w:val="000F0295"/>
    <w:rsid w:val="000F0ACB"/>
    <w:rsid w:val="000F33F6"/>
    <w:rsid w:val="000F3CD1"/>
    <w:rsid w:val="000F4EFD"/>
    <w:rsid w:val="000F6ED0"/>
    <w:rsid w:val="000F73F6"/>
    <w:rsid w:val="00100093"/>
    <w:rsid w:val="001018C3"/>
    <w:rsid w:val="00103B3F"/>
    <w:rsid w:val="00104337"/>
    <w:rsid w:val="0010436F"/>
    <w:rsid w:val="0010507E"/>
    <w:rsid w:val="00105B37"/>
    <w:rsid w:val="00106525"/>
    <w:rsid w:val="00106833"/>
    <w:rsid w:val="0010699E"/>
    <w:rsid w:val="00107B35"/>
    <w:rsid w:val="00110BAD"/>
    <w:rsid w:val="0011144A"/>
    <w:rsid w:val="00111D1B"/>
    <w:rsid w:val="00111D58"/>
    <w:rsid w:val="0011253F"/>
    <w:rsid w:val="00112894"/>
    <w:rsid w:val="00113A9B"/>
    <w:rsid w:val="00114ADA"/>
    <w:rsid w:val="00115A62"/>
    <w:rsid w:val="00115BCB"/>
    <w:rsid w:val="00116535"/>
    <w:rsid w:val="001200CF"/>
    <w:rsid w:val="00121B85"/>
    <w:rsid w:val="001224CC"/>
    <w:rsid w:val="00124E66"/>
    <w:rsid w:val="00124F7C"/>
    <w:rsid w:val="00125209"/>
    <w:rsid w:val="00125AA0"/>
    <w:rsid w:val="00125F48"/>
    <w:rsid w:val="00127198"/>
    <w:rsid w:val="001311B9"/>
    <w:rsid w:val="0013191B"/>
    <w:rsid w:val="00131A02"/>
    <w:rsid w:val="00131D55"/>
    <w:rsid w:val="001327BD"/>
    <w:rsid w:val="00132E80"/>
    <w:rsid w:val="00133FB8"/>
    <w:rsid w:val="00134086"/>
    <w:rsid w:val="001344F9"/>
    <w:rsid w:val="00134551"/>
    <w:rsid w:val="00135152"/>
    <w:rsid w:val="00136A2F"/>
    <w:rsid w:val="00136CCA"/>
    <w:rsid w:val="00137610"/>
    <w:rsid w:val="00140105"/>
    <w:rsid w:val="00140C2C"/>
    <w:rsid w:val="00140C7E"/>
    <w:rsid w:val="00140E81"/>
    <w:rsid w:val="00141B3C"/>
    <w:rsid w:val="00141DA0"/>
    <w:rsid w:val="00143182"/>
    <w:rsid w:val="00143590"/>
    <w:rsid w:val="00143A69"/>
    <w:rsid w:val="00144F6E"/>
    <w:rsid w:val="00145569"/>
    <w:rsid w:val="001456E6"/>
    <w:rsid w:val="0014610F"/>
    <w:rsid w:val="0014792C"/>
    <w:rsid w:val="00147D60"/>
    <w:rsid w:val="00151783"/>
    <w:rsid w:val="0015202B"/>
    <w:rsid w:val="0015286A"/>
    <w:rsid w:val="00152AA1"/>
    <w:rsid w:val="00153D89"/>
    <w:rsid w:val="00154399"/>
    <w:rsid w:val="00155DD9"/>
    <w:rsid w:val="001561AC"/>
    <w:rsid w:val="00156462"/>
    <w:rsid w:val="0015662B"/>
    <w:rsid w:val="001601DD"/>
    <w:rsid w:val="001607B7"/>
    <w:rsid w:val="00160DEF"/>
    <w:rsid w:val="00161291"/>
    <w:rsid w:val="001612C5"/>
    <w:rsid w:val="00161C6F"/>
    <w:rsid w:val="00162A4D"/>
    <w:rsid w:val="00162CEA"/>
    <w:rsid w:val="001645CD"/>
    <w:rsid w:val="001659A8"/>
    <w:rsid w:val="0016638E"/>
    <w:rsid w:val="0017028B"/>
    <w:rsid w:val="001712A5"/>
    <w:rsid w:val="00171E3A"/>
    <w:rsid w:val="00172D74"/>
    <w:rsid w:val="001738DA"/>
    <w:rsid w:val="001771B3"/>
    <w:rsid w:val="00177EEF"/>
    <w:rsid w:val="001820CE"/>
    <w:rsid w:val="00182132"/>
    <w:rsid w:val="00183510"/>
    <w:rsid w:val="00184228"/>
    <w:rsid w:val="00184298"/>
    <w:rsid w:val="00184B8C"/>
    <w:rsid w:val="0018777D"/>
    <w:rsid w:val="00187801"/>
    <w:rsid w:val="001903C8"/>
    <w:rsid w:val="00190AD0"/>
    <w:rsid w:val="001913B6"/>
    <w:rsid w:val="00191478"/>
    <w:rsid w:val="00191ECC"/>
    <w:rsid w:val="00192326"/>
    <w:rsid w:val="00192E23"/>
    <w:rsid w:val="00192E44"/>
    <w:rsid w:val="00194E7F"/>
    <w:rsid w:val="00195538"/>
    <w:rsid w:val="001A30E6"/>
    <w:rsid w:val="001A3BDC"/>
    <w:rsid w:val="001A44BB"/>
    <w:rsid w:val="001A44DE"/>
    <w:rsid w:val="001A50DD"/>
    <w:rsid w:val="001A5502"/>
    <w:rsid w:val="001A5E31"/>
    <w:rsid w:val="001B062B"/>
    <w:rsid w:val="001B1857"/>
    <w:rsid w:val="001B1A27"/>
    <w:rsid w:val="001B1EAA"/>
    <w:rsid w:val="001B2343"/>
    <w:rsid w:val="001B2791"/>
    <w:rsid w:val="001B2C5C"/>
    <w:rsid w:val="001B32C4"/>
    <w:rsid w:val="001B4814"/>
    <w:rsid w:val="001C042F"/>
    <w:rsid w:val="001C159B"/>
    <w:rsid w:val="001C174C"/>
    <w:rsid w:val="001C2367"/>
    <w:rsid w:val="001C4325"/>
    <w:rsid w:val="001C47B3"/>
    <w:rsid w:val="001C4E93"/>
    <w:rsid w:val="001C4ED3"/>
    <w:rsid w:val="001C4EF6"/>
    <w:rsid w:val="001C5104"/>
    <w:rsid w:val="001C6058"/>
    <w:rsid w:val="001C63E7"/>
    <w:rsid w:val="001C726B"/>
    <w:rsid w:val="001C7C31"/>
    <w:rsid w:val="001D13AE"/>
    <w:rsid w:val="001D1F8D"/>
    <w:rsid w:val="001D21EF"/>
    <w:rsid w:val="001D2EBD"/>
    <w:rsid w:val="001D30F3"/>
    <w:rsid w:val="001D37DD"/>
    <w:rsid w:val="001D4298"/>
    <w:rsid w:val="001D456B"/>
    <w:rsid w:val="001D47BD"/>
    <w:rsid w:val="001D4D1C"/>
    <w:rsid w:val="001D569E"/>
    <w:rsid w:val="001D5DF3"/>
    <w:rsid w:val="001D5F7B"/>
    <w:rsid w:val="001E22F0"/>
    <w:rsid w:val="001E2BBC"/>
    <w:rsid w:val="001E2E48"/>
    <w:rsid w:val="001E3900"/>
    <w:rsid w:val="001E4373"/>
    <w:rsid w:val="001E4975"/>
    <w:rsid w:val="001E4B9D"/>
    <w:rsid w:val="001E4FD5"/>
    <w:rsid w:val="001E6189"/>
    <w:rsid w:val="001E7D26"/>
    <w:rsid w:val="001F00A9"/>
    <w:rsid w:val="001F0E50"/>
    <w:rsid w:val="001F20C8"/>
    <w:rsid w:val="001F2EBA"/>
    <w:rsid w:val="001F31F9"/>
    <w:rsid w:val="001F387F"/>
    <w:rsid w:val="001F467D"/>
    <w:rsid w:val="001F4A0C"/>
    <w:rsid w:val="001F4CCC"/>
    <w:rsid w:val="001F7D75"/>
    <w:rsid w:val="002003D2"/>
    <w:rsid w:val="00201D86"/>
    <w:rsid w:val="00203F77"/>
    <w:rsid w:val="0020403C"/>
    <w:rsid w:val="0020427A"/>
    <w:rsid w:val="0020438E"/>
    <w:rsid w:val="002053A4"/>
    <w:rsid w:val="00206673"/>
    <w:rsid w:val="0020755B"/>
    <w:rsid w:val="00207964"/>
    <w:rsid w:val="002079D0"/>
    <w:rsid w:val="00207B5A"/>
    <w:rsid w:val="00207E8B"/>
    <w:rsid w:val="00211083"/>
    <w:rsid w:val="00212023"/>
    <w:rsid w:val="00212086"/>
    <w:rsid w:val="002125EB"/>
    <w:rsid w:val="002128E6"/>
    <w:rsid w:val="002136B1"/>
    <w:rsid w:val="0021380F"/>
    <w:rsid w:val="00213EE8"/>
    <w:rsid w:val="002140CD"/>
    <w:rsid w:val="0021410B"/>
    <w:rsid w:val="0021543A"/>
    <w:rsid w:val="002165A8"/>
    <w:rsid w:val="00216BC7"/>
    <w:rsid w:val="00216FE6"/>
    <w:rsid w:val="002178CA"/>
    <w:rsid w:val="002205B4"/>
    <w:rsid w:val="00221642"/>
    <w:rsid w:val="00221671"/>
    <w:rsid w:val="00221C39"/>
    <w:rsid w:val="00221DB1"/>
    <w:rsid w:val="00223660"/>
    <w:rsid w:val="002243B7"/>
    <w:rsid w:val="002270B4"/>
    <w:rsid w:val="002279FF"/>
    <w:rsid w:val="00227C13"/>
    <w:rsid w:val="002304CB"/>
    <w:rsid w:val="00231C51"/>
    <w:rsid w:val="00231F80"/>
    <w:rsid w:val="002329B6"/>
    <w:rsid w:val="00233DC5"/>
    <w:rsid w:val="0023463B"/>
    <w:rsid w:val="0023566E"/>
    <w:rsid w:val="00236783"/>
    <w:rsid w:val="00236908"/>
    <w:rsid w:val="0023690B"/>
    <w:rsid w:val="002372C4"/>
    <w:rsid w:val="00237916"/>
    <w:rsid w:val="00237DE7"/>
    <w:rsid w:val="00240906"/>
    <w:rsid w:val="00243C06"/>
    <w:rsid w:val="00243CEC"/>
    <w:rsid w:val="00243DF5"/>
    <w:rsid w:val="00244A8E"/>
    <w:rsid w:val="00245D4C"/>
    <w:rsid w:val="00245E30"/>
    <w:rsid w:val="002500E0"/>
    <w:rsid w:val="002505F9"/>
    <w:rsid w:val="00250894"/>
    <w:rsid w:val="00250D55"/>
    <w:rsid w:val="002511A4"/>
    <w:rsid w:val="00251518"/>
    <w:rsid w:val="0025229C"/>
    <w:rsid w:val="002523C3"/>
    <w:rsid w:val="002532C8"/>
    <w:rsid w:val="0025492F"/>
    <w:rsid w:val="00254D55"/>
    <w:rsid w:val="00254EF3"/>
    <w:rsid w:val="00255B44"/>
    <w:rsid w:val="002602BC"/>
    <w:rsid w:val="002619DC"/>
    <w:rsid w:val="002627AC"/>
    <w:rsid w:val="002635BC"/>
    <w:rsid w:val="0026387A"/>
    <w:rsid w:val="00263E18"/>
    <w:rsid w:val="0026494F"/>
    <w:rsid w:val="00265AAA"/>
    <w:rsid w:val="00265DEB"/>
    <w:rsid w:val="0026625C"/>
    <w:rsid w:val="0026697A"/>
    <w:rsid w:val="00266AD3"/>
    <w:rsid w:val="00266F91"/>
    <w:rsid w:val="00266F9B"/>
    <w:rsid w:val="002671F7"/>
    <w:rsid w:val="002676D9"/>
    <w:rsid w:val="0026789D"/>
    <w:rsid w:val="00271039"/>
    <w:rsid w:val="002719CB"/>
    <w:rsid w:val="00271FFE"/>
    <w:rsid w:val="002729FC"/>
    <w:rsid w:val="00272D3A"/>
    <w:rsid w:val="00272E43"/>
    <w:rsid w:val="00272E87"/>
    <w:rsid w:val="00274314"/>
    <w:rsid w:val="00275B34"/>
    <w:rsid w:val="00275BF1"/>
    <w:rsid w:val="0027625F"/>
    <w:rsid w:val="002764AF"/>
    <w:rsid w:val="00276D19"/>
    <w:rsid w:val="002771B9"/>
    <w:rsid w:val="00277A86"/>
    <w:rsid w:val="00277C30"/>
    <w:rsid w:val="002804E8"/>
    <w:rsid w:val="0028148E"/>
    <w:rsid w:val="00281FA2"/>
    <w:rsid w:val="00283264"/>
    <w:rsid w:val="00284629"/>
    <w:rsid w:val="00284FA1"/>
    <w:rsid w:val="00285359"/>
    <w:rsid w:val="00285A41"/>
    <w:rsid w:val="00286905"/>
    <w:rsid w:val="00287518"/>
    <w:rsid w:val="00287DFA"/>
    <w:rsid w:val="00290AAC"/>
    <w:rsid w:val="00291AAC"/>
    <w:rsid w:val="0029377E"/>
    <w:rsid w:val="00293983"/>
    <w:rsid w:val="00293A9E"/>
    <w:rsid w:val="00296AFA"/>
    <w:rsid w:val="002972AB"/>
    <w:rsid w:val="00297722"/>
    <w:rsid w:val="00297B15"/>
    <w:rsid w:val="00297ECE"/>
    <w:rsid w:val="002A0BD7"/>
    <w:rsid w:val="002A1247"/>
    <w:rsid w:val="002A1347"/>
    <w:rsid w:val="002A1A81"/>
    <w:rsid w:val="002A1D0F"/>
    <w:rsid w:val="002A1E1D"/>
    <w:rsid w:val="002A1E62"/>
    <w:rsid w:val="002A2008"/>
    <w:rsid w:val="002A2220"/>
    <w:rsid w:val="002A328F"/>
    <w:rsid w:val="002A341E"/>
    <w:rsid w:val="002A4B50"/>
    <w:rsid w:val="002A7469"/>
    <w:rsid w:val="002A78CC"/>
    <w:rsid w:val="002A7B7A"/>
    <w:rsid w:val="002B0301"/>
    <w:rsid w:val="002B0D92"/>
    <w:rsid w:val="002B0DE8"/>
    <w:rsid w:val="002B0F26"/>
    <w:rsid w:val="002B0F6D"/>
    <w:rsid w:val="002B2897"/>
    <w:rsid w:val="002B36E3"/>
    <w:rsid w:val="002B3B4B"/>
    <w:rsid w:val="002B5239"/>
    <w:rsid w:val="002B56AA"/>
    <w:rsid w:val="002B57BA"/>
    <w:rsid w:val="002B5F7F"/>
    <w:rsid w:val="002B6211"/>
    <w:rsid w:val="002B6BFF"/>
    <w:rsid w:val="002B6D88"/>
    <w:rsid w:val="002B7A24"/>
    <w:rsid w:val="002B7BD6"/>
    <w:rsid w:val="002C05D9"/>
    <w:rsid w:val="002C0BCB"/>
    <w:rsid w:val="002C0E7D"/>
    <w:rsid w:val="002C1010"/>
    <w:rsid w:val="002C1220"/>
    <w:rsid w:val="002C13DD"/>
    <w:rsid w:val="002C1C8D"/>
    <w:rsid w:val="002C1F03"/>
    <w:rsid w:val="002C22EE"/>
    <w:rsid w:val="002C2BEF"/>
    <w:rsid w:val="002C2C0B"/>
    <w:rsid w:val="002C32D3"/>
    <w:rsid w:val="002C3735"/>
    <w:rsid w:val="002C40F7"/>
    <w:rsid w:val="002C46FF"/>
    <w:rsid w:val="002C5213"/>
    <w:rsid w:val="002C6823"/>
    <w:rsid w:val="002C6879"/>
    <w:rsid w:val="002C7C26"/>
    <w:rsid w:val="002C7C8F"/>
    <w:rsid w:val="002D26C1"/>
    <w:rsid w:val="002D2F15"/>
    <w:rsid w:val="002D30A6"/>
    <w:rsid w:val="002D3427"/>
    <w:rsid w:val="002D354F"/>
    <w:rsid w:val="002D3AD8"/>
    <w:rsid w:val="002D4DC4"/>
    <w:rsid w:val="002D5106"/>
    <w:rsid w:val="002D6033"/>
    <w:rsid w:val="002D7C98"/>
    <w:rsid w:val="002E0932"/>
    <w:rsid w:val="002E1158"/>
    <w:rsid w:val="002E3546"/>
    <w:rsid w:val="002E3FC2"/>
    <w:rsid w:val="002E43A7"/>
    <w:rsid w:val="002E478B"/>
    <w:rsid w:val="002E6718"/>
    <w:rsid w:val="002E776C"/>
    <w:rsid w:val="002E7F5E"/>
    <w:rsid w:val="002F0585"/>
    <w:rsid w:val="002F0CA8"/>
    <w:rsid w:val="002F231C"/>
    <w:rsid w:val="002F3075"/>
    <w:rsid w:val="002F3A30"/>
    <w:rsid w:val="002F3E48"/>
    <w:rsid w:val="002F460C"/>
    <w:rsid w:val="002F4632"/>
    <w:rsid w:val="002F4BEF"/>
    <w:rsid w:val="002F53B9"/>
    <w:rsid w:val="002F58DE"/>
    <w:rsid w:val="002F6339"/>
    <w:rsid w:val="003002CA"/>
    <w:rsid w:val="003010B0"/>
    <w:rsid w:val="00301737"/>
    <w:rsid w:val="003030A7"/>
    <w:rsid w:val="00303286"/>
    <w:rsid w:val="0030478B"/>
    <w:rsid w:val="00304DEE"/>
    <w:rsid w:val="00305A06"/>
    <w:rsid w:val="00306217"/>
    <w:rsid w:val="00307901"/>
    <w:rsid w:val="00310514"/>
    <w:rsid w:val="003106D7"/>
    <w:rsid w:val="0031208F"/>
    <w:rsid w:val="003123AB"/>
    <w:rsid w:val="00312874"/>
    <w:rsid w:val="00312AF5"/>
    <w:rsid w:val="00312ED5"/>
    <w:rsid w:val="0031417F"/>
    <w:rsid w:val="0031459A"/>
    <w:rsid w:val="00314E29"/>
    <w:rsid w:val="0031614A"/>
    <w:rsid w:val="0031646D"/>
    <w:rsid w:val="003201A8"/>
    <w:rsid w:val="00320843"/>
    <w:rsid w:val="00320F9E"/>
    <w:rsid w:val="00322F49"/>
    <w:rsid w:val="00323F1A"/>
    <w:rsid w:val="00325D65"/>
    <w:rsid w:val="00325EF5"/>
    <w:rsid w:val="00326253"/>
    <w:rsid w:val="00327949"/>
    <w:rsid w:val="003301BC"/>
    <w:rsid w:val="00331A80"/>
    <w:rsid w:val="00333288"/>
    <w:rsid w:val="00333B46"/>
    <w:rsid w:val="00333DA7"/>
    <w:rsid w:val="0033466F"/>
    <w:rsid w:val="0033609F"/>
    <w:rsid w:val="0033793C"/>
    <w:rsid w:val="003403E2"/>
    <w:rsid w:val="00341E2A"/>
    <w:rsid w:val="00342665"/>
    <w:rsid w:val="00343F61"/>
    <w:rsid w:val="003443A5"/>
    <w:rsid w:val="003449CF"/>
    <w:rsid w:val="00344B67"/>
    <w:rsid w:val="00344CBA"/>
    <w:rsid w:val="00344EB8"/>
    <w:rsid w:val="003452A8"/>
    <w:rsid w:val="0034549D"/>
    <w:rsid w:val="0034585B"/>
    <w:rsid w:val="003465F6"/>
    <w:rsid w:val="00347E51"/>
    <w:rsid w:val="003511DA"/>
    <w:rsid w:val="003513DE"/>
    <w:rsid w:val="0035166C"/>
    <w:rsid w:val="00351AAB"/>
    <w:rsid w:val="00351B90"/>
    <w:rsid w:val="003521A8"/>
    <w:rsid w:val="00352D37"/>
    <w:rsid w:val="00352DB6"/>
    <w:rsid w:val="00352F44"/>
    <w:rsid w:val="00353376"/>
    <w:rsid w:val="00356893"/>
    <w:rsid w:val="00357468"/>
    <w:rsid w:val="00357B84"/>
    <w:rsid w:val="00357D40"/>
    <w:rsid w:val="0036054C"/>
    <w:rsid w:val="00360F8D"/>
    <w:rsid w:val="003610B1"/>
    <w:rsid w:val="003630EF"/>
    <w:rsid w:val="00364D6D"/>
    <w:rsid w:val="00365F07"/>
    <w:rsid w:val="0036600E"/>
    <w:rsid w:val="00367671"/>
    <w:rsid w:val="003676DC"/>
    <w:rsid w:val="00370D99"/>
    <w:rsid w:val="0037113E"/>
    <w:rsid w:val="00371215"/>
    <w:rsid w:val="003713CD"/>
    <w:rsid w:val="003735E4"/>
    <w:rsid w:val="0038274D"/>
    <w:rsid w:val="00382786"/>
    <w:rsid w:val="00382D16"/>
    <w:rsid w:val="003839B2"/>
    <w:rsid w:val="003844B9"/>
    <w:rsid w:val="003844CE"/>
    <w:rsid w:val="003868BC"/>
    <w:rsid w:val="00386B47"/>
    <w:rsid w:val="00387BD7"/>
    <w:rsid w:val="003905C5"/>
    <w:rsid w:val="003909D4"/>
    <w:rsid w:val="003915E2"/>
    <w:rsid w:val="00391F1F"/>
    <w:rsid w:val="00392102"/>
    <w:rsid w:val="00394793"/>
    <w:rsid w:val="00394F54"/>
    <w:rsid w:val="00395B68"/>
    <w:rsid w:val="0039612F"/>
    <w:rsid w:val="003963B1"/>
    <w:rsid w:val="00396585"/>
    <w:rsid w:val="003A091B"/>
    <w:rsid w:val="003A10D5"/>
    <w:rsid w:val="003A2DFD"/>
    <w:rsid w:val="003A3619"/>
    <w:rsid w:val="003A462A"/>
    <w:rsid w:val="003A581E"/>
    <w:rsid w:val="003A6EFE"/>
    <w:rsid w:val="003A6F0E"/>
    <w:rsid w:val="003B02D5"/>
    <w:rsid w:val="003B0862"/>
    <w:rsid w:val="003B1B0B"/>
    <w:rsid w:val="003B2097"/>
    <w:rsid w:val="003B2115"/>
    <w:rsid w:val="003B2188"/>
    <w:rsid w:val="003B359D"/>
    <w:rsid w:val="003B4336"/>
    <w:rsid w:val="003B48D1"/>
    <w:rsid w:val="003B51C6"/>
    <w:rsid w:val="003B65D5"/>
    <w:rsid w:val="003B7208"/>
    <w:rsid w:val="003B7A08"/>
    <w:rsid w:val="003C06FA"/>
    <w:rsid w:val="003C0EC4"/>
    <w:rsid w:val="003C10E1"/>
    <w:rsid w:val="003C2A4B"/>
    <w:rsid w:val="003C31EF"/>
    <w:rsid w:val="003C62FB"/>
    <w:rsid w:val="003C722B"/>
    <w:rsid w:val="003C7810"/>
    <w:rsid w:val="003C7B3F"/>
    <w:rsid w:val="003C7D03"/>
    <w:rsid w:val="003D0544"/>
    <w:rsid w:val="003D223D"/>
    <w:rsid w:val="003D2CCD"/>
    <w:rsid w:val="003D30C7"/>
    <w:rsid w:val="003D3124"/>
    <w:rsid w:val="003D3A46"/>
    <w:rsid w:val="003D57D4"/>
    <w:rsid w:val="003D5FBA"/>
    <w:rsid w:val="003D65E3"/>
    <w:rsid w:val="003D6DF9"/>
    <w:rsid w:val="003E0CC2"/>
    <w:rsid w:val="003E0F11"/>
    <w:rsid w:val="003E15BF"/>
    <w:rsid w:val="003E2A30"/>
    <w:rsid w:val="003E450F"/>
    <w:rsid w:val="003E547E"/>
    <w:rsid w:val="003E58E5"/>
    <w:rsid w:val="003E6FCA"/>
    <w:rsid w:val="003F2C97"/>
    <w:rsid w:val="003F3056"/>
    <w:rsid w:val="003F4EA6"/>
    <w:rsid w:val="003F5002"/>
    <w:rsid w:val="003F549D"/>
    <w:rsid w:val="003F6310"/>
    <w:rsid w:val="003F702A"/>
    <w:rsid w:val="003F713B"/>
    <w:rsid w:val="003F7F69"/>
    <w:rsid w:val="00400C75"/>
    <w:rsid w:val="00401307"/>
    <w:rsid w:val="00401ED3"/>
    <w:rsid w:val="004024CA"/>
    <w:rsid w:val="004052FF"/>
    <w:rsid w:val="00405CE1"/>
    <w:rsid w:val="00406974"/>
    <w:rsid w:val="00406EFE"/>
    <w:rsid w:val="004070C3"/>
    <w:rsid w:val="00407EFE"/>
    <w:rsid w:val="00410657"/>
    <w:rsid w:val="00412548"/>
    <w:rsid w:val="00412615"/>
    <w:rsid w:val="0041281F"/>
    <w:rsid w:val="004129C0"/>
    <w:rsid w:val="004133B8"/>
    <w:rsid w:val="00413A36"/>
    <w:rsid w:val="00413DE5"/>
    <w:rsid w:val="00415DAE"/>
    <w:rsid w:val="00415EE2"/>
    <w:rsid w:val="00416992"/>
    <w:rsid w:val="0042055F"/>
    <w:rsid w:val="00422308"/>
    <w:rsid w:val="00422936"/>
    <w:rsid w:val="004249BB"/>
    <w:rsid w:val="00427C59"/>
    <w:rsid w:val="00427D99"/>
    <w:rsid w:val="00430D74"/>
    <w:rsid w:val="004312EA"/>
    <w:rsid w:val="004316AF"/>
    <w:rsid w:val="004319DE"/>
    <w:rsid w:val="0043234D"/>
    <w:rsid w:val="00432C6B"/>
    <w:rsid w:val="0043319B"/>
    <w:rsid w:val="0043468B"/>
    <w:rsid w:val="0043481F"/>
    <w:rsid w:val="00435364"/>
    <w:rsid w:val="00435CDE"/>
    <w:rsid w:val="00435E1D"/>
    <w:rsid w:val="0043697F"/>
    <w:rsid w:val="004402EC"/>
    <w:rsid w:val="004403E3"/>
    <w:rsid w:val="00440684"/>
    <w:rsid w:val="004414F0"/>
    <w:rsid w:val="00441A1C"/>
    <w:rsid w:val="0044264F"/>
    <w:rsid w:val="004431FB"/>
    <w:rsid w:val="00443B7A"/>
    <w:rsid w:val="004443FD"/>
    <w:rsid w:val="004445ED"/>
    <w:rsid w:val="00445063"/>
    <w:rsid w:val="004458DB"/>
    <w:rsid w:val="00447C7C"/>
    <w:rsid w:val="004501B3"/>
    <w:rsid w:val="0045108B"/>
    <w:rsid w:val="00452028"/>
    <w:rsid w:val="00452668"/>
    <w:rsid w:val="004526DC"/>
    <w:rsid w:val="0045295F"/>
    <w:rsid w:val="004529C7"/>
    <w:rsid w:val="004537E1"/>
    <w:rsid w:val="0045385D"/>
    <w:rsid w:val="00453FB6"/>
    <w:rsid w:val="00453FF9"/>
    <w:rsid w:val="00454CBF"/>
    <w:rsid w:val="00454F8B"/>
    <w:rsid w:val="004552FD"/>
    <w:rsid w:val="00455CB4"/>
    <w:rsid w:val="00457209"/>
    <w:rsid w:val="00460123"/>
    <w:rsid w:val="00460513"/>
    <w:rsid w:val="0046097B"/>
    <w:rsid w:val="00460CAF"/>
    <w:rsid w:val="00461DF2"/>
    <w:rsid w:val="00463532"/>
    <w:rsid w:val="00463C52"/>
    <w:rsid w:val="0046498E"/>
    <w:rsid w:val="00464BA6"/>
    <w:rsid w:val="00465B40"/>
    <w:rsid w:val="00470474"/>
    <w:rsid w:val="004705A6"/>
    <w:rsid w:val="00471E3D"/>
    <w:rsid w:val="0047296D"/>
    <w:rsid w:val="00473905"/>
    <w:rsid w:val="00473986"/>
    <w:rsid w:val="00473C00"/>
    <w:rsid w:val="004764AD"/>
    <w:rsid w:val="00480065"/>
    <w:rsid w:val="00481A2B"/>
    <w:rsid w:val="00482CCE"/>
    <w:rsid w:val="004838FC"/>
    <w:rsid w:val="00483C4B"/>
    <w:rsid w:val="00483CD3"/>
    <w:rsid w:val="0048499E"/>
    <w:rsid w:val="00484C79"/>
    <w:rsid w:val="00485EA7"/>
    <w:rsid w:val="004866CF"/>
    <w:rsid w:val="00486A6B"/>
    <w:rsid w:val="00490EC9"/>
    <w:rsid w:val="00491785"/>
    <w:rsid w:val="004919D8"/>
    <w:rsid w:val="004920BD"/>
    <w:rsid w:val="00492F3F"/>
    <w:rsid w:val="004931BD"/>
    <w:rsid w:val="004931C0"/>
    <w:rsid w:val="004937F0"/>
    <w:rsid w:val="004938EF"/>
    <w:rsid w:val="004939FA"/>
    <w:rsid w:val="00493F27"/>
    <w:rsid w:val="00494213"/>
    <w:rsid w:val="00494AF8"/>
    <w:rsid w:val="004957A4"/>
    <w:rsid w:val="00495C60"/>
    <w:rsid w:val="00497030"/>
    <w:rsid w:val="004970A5"/>
    <w:rsid w:val="004A04F3"/>
    <w:rsid w:val="004A0B9E"/>
    <w:rsid w:val="004A0D5F"/>
    <w:rsid w:val="004A0E79"/>
    <w:rsid w:val="004A153C"/>
    <w:rsid w:val="004A1911"/>
    <w:rsid w:val="004A2B22"/>
    <w:rsid w:val="004A4CD8"/>
    <w:rsid w:val="004A7D51"/>
    <w:rsid w:val="004B0C1E"/>
    <w:rsid w:val="004B10C2"/>
    <w:rsid w:val="004B1BBE"/>
    <w:rsid w:val="004B373D"/>
    <w:rsid w:val="004B3A2A"/>
    <w:rsid w:val="004B3D00"/>
    <w:rsid w:val="004B4AD4"/>
    <w:rsid w:val="004B5EB3"/>
    <w:rsid w:val="004B6AE8"/>
    <w:rsid w:val="004B75EF"/>
    <w:rsid w:val="004B79F7"/>
    <w:rsid w:val="004C0374"/>
    <w:rsid w:val="004C0947"/>
    <w:rsid w:val="004C0AED"/>
    <w:rsid w:val="004C316D"/>
    <w:rsid w:val="004C3576"/>
    <w:rsid w:val="004C3B3C"/>
    <w:rsid w:val="004C4CE7"/>
    <w:rsid w:val="004C5E67"/>
    <w:rsid w:val="004C688D"/>
    <w:rsid w:val="004C7FAD"/>
    <w:rsid w:val="004D096F"/>
    <w:rsid w:val="004D162B"/>
    <w:rsid w:val="004D35BA"/>
    <w:rsid w:val="004D37DE"/>
    <w:rsid w:val="004D3870"/>
    <w:rsid w:val="004D4249"/>
    <w:rsid w:val="004D4F03"/>
    <w:rsid w:val="004D5097"/>
    <w:rsid w:val="004D7FF6"/>
    <w:rsid w:val="004E11A9"/>
    <w:rsid w:val="004E12FD"/>
    <w:rsid w:val="004E23B3"/>
    <w:rsid w:val="004E4D52"/>
    <w:rsid w:val="004E516E"/>
    <w:rsid w:val="004E561D"/>
    <w:rsid w:val="004E6CAA"/>
    <w:rsid w:val="004F0D26"/>
    <w:rsid w:val="004F1433"/>
    <w:rsid w:val="004F1EBC"/>
    <w:rsid w:val="004F261E"/>
    <w:rsid w:val="004F2F8A"/>
    <w:rsid w:val="004F363E"/>
    <w:rsid w:val="004F41B2"/>
    <w:rsid w:val="004F5A82"/>
    <w:rsid w:val="004F6A9A"/>
    <w:rsid w:val="004F7303"/>
    <w:rsid w:val="00502760"/>
    <w:rsid w:val="00502EDB"/>
    <w:rsid w:val="00503053"/>
    <w:rsid w:val="00504B6C"/>
    <w:rsid w:val="00504F21"/>
    <w:rsid w:val="00505108"/>
    <w:rsid w:val="00505737"/>
    <w:rsid w:val="00505A89"/>
    <w:rsid w:val="00510A25"/>
    <w:rsid w:val="00511858"/>
    <w:rsid w:val="00512540"/>
    <w:rsid w:val="005128C8"/>
    <w:rsid w:val="00512D8D"/>
    <w:rsid w:val="00513186"/>
    <w:rsid w:val="005131FB"/>
    <w:rsid w:val="0051437B"/>
    <w:rsid w:val="00514C95"/>
    <w:rsid w:val="00515411"/>
    <w:rsid w:val="005157AB"/>
    <w:rsid w:val="00515CD8"/>
    <w:rsid w:val="00515FF5"/>
    <w:rsid w:val="00516FB5"/>
    <w:rsid w:val="00520DC8"/>
    <w:rsid w:val="00520EB4"/>
    <w:rsid w:val="00521BD1"/>
    <w:rsid w:val="00521D31"/>
    <w:rsid w:val="00522D12"/>
    <w:rsid w:val="00523392"/>
    <w:rsid w:val="00523AE4"/>
    <w:rsid w:val="00523B19"/>
    <w:rsid w:val="00524505"/>
    <w:rsid w:val="005254BA"/>
    <w:rsid w:val="00525C53"/>
    <w:rsid w:val="00525F1B"/>
    <w:rsid w:val="00526EAB"/>
    <w:rsid w:val="00527A99"/>
    <w:rsid w:val="005300B2"/>
    <w:rsid w:val="0053096C"/>
    <w:rsid w:val="005310C7"/>
    <w:rsid w:val="00531211"/>
    <w:rsid w:val="00532A68"/>
    <w:rsid w:val="0053390F"/>
    <w:rsid w:val="0053459F"/>
    <w:rsid w:val="00534F3E"/>
    <w:rsid w:val="0053575D"/>
    <w:rsid w:val="00537267"/>
    <w:rsid w:val="005429E6"/>
    <w:rsid w:val="00544A79"/>
    <w:rsid w:val="00546124"/>
    <w:rsid w:val="00546446"/>
    <w:rsid w:val="00546674"/>
    <w:rsid w:val="00546B00"/>
    <w:rsid w:val="00546C35"/>
    <w:rsid w:val="00546DF5"/>
    <w:rsid w:val="0054715D"/>
    <w:rsid w:val="00550D6F"/>
    <w:rsid w:val="00550DAE"/>
    <w:rsid w:val="005514AF"/>
    <w:rsid w:val="005516F2"/>
    <w:rsid w:val="0055533A"/>
    <w:rsid w:val="00556425"/>
    <w:rsid w:val="005606BB"/>
    <w:rsid w:val="00562050"/>
    <w:rsid w:val="0056232B"/>
    <w:rsid w:val="0056407E"/>
    <w:rsid w:val="00566B1F"/>
    <w:rsid w:val="005678DA"/>
    <w:rsid w:val="0057055E"/>
    <w:rsid w:val="00571E2A"/>
    <w:rsid w:val="00572234"/>
    <w:rsid w:val="005727C9"/>
    <w:rsid w:val="00573B59"/>
    <w:rsid w:val="0057419F"/>
    <w:rsid w:val="005742BD"/>
    <w:rsid w:val="00575F61"/>
    <w:rsid w:val="00576D63"/>
    <w:rsid w:val="0057743E"/>
    <w:rsid w:val="0057767D"/>
    <w:rsid w:val="00580B90"/>
    <w:rsid w:val="00581DB7"/>
    <w:rsid w:val="00583FF5"/>
    <w:rsid w:val="0058562F"/>
    <w:rsid w:val="00586AB5"/>
    <w:rsid w:val="005873FA"/>
    <w:rsid w:val="00587F77"/>
    <w:rsid w:val="00591826"/>
    <w:rsid w:val="005919EC"/>
    <w:rsid w:val="00592D0F"/>
    <w:rsid w:val="00592E03"/>
    <w:rsid w:val="005932D9"/>
    <w:rsid w:val="00593370"/>
    <w:rsid w:val="00596927"/>
    <w:rsid w:val="0059788A"/>
    <w:rsid w:val="005A1672"/>
    <w:rsid w:val="005A2020"/>
    <w:rsid w:val="005A21DD"/>
    <w:rsid w:val="005A2905"/>
    <w:rsid w:val="005A4991"/>
    <w:rsid w:val="005A5078"/>
    <w:rsid w:val="005A6C34"/>
    <w:rsid w:val="005A6D1F"/>
    <w:rsid w:val="005A7017"/>
    <w:rsid w:val="005A796A"/>
    <w:rsid w:val="005A7E92"/>
    <w:rsid w:val="005B0836"/>
    <w:rsid w:val="005B08B2"/>
    <w:rsid w:val="005B0B13"/>
    <w:rsid w:val="005B16A7"/>
    <w:rsid w:val="005B23D0"/>
    <w:rsid w:val="005B25A1"/>
    <w:rsid w:val="005B27F5"/>
    <w:rsid w:val="005B420D"/>
    <w:rsid w:val="005B6583"/>
    <w:rsid w:val="005B6794"/>
    <w:rsid w:val="005B6B8A"/>
    <w:rsid w:val="005B7934"/>
    <w:rsid w:val="005C012C"/>
    <w:rsid w:val="005C0A84"/>
    <w:rsid w:val="005C0E87"/>
    <w:rsid w:val="005C19EA"/>
    <w:rsid w:val="005C225B"/>
    <w:rsid w:val="005C3114"/>
    <w:rsid w:val="005C31A3"/>
    <w:rsid w:val="005C3D37"/>
    <w:rsid w:val="005C45CC"/>
    <w:rsid w:val="005C4A90"/>
    <w:rsid w:val="005C5406"/>
    <w:rsid w:val="005D018D"/>
    <w:rsid w:val="005D07B7"/>
    <w:rsid w:val="005D0F23"/>
    <w:rsid w:val="005D1B2D"/>
    <w:rsid w:val="005D1BB0"/>
    <w:rsid w:val="005D1F26"/>
    <w:rsid w:val="005D3659"/>
    <w:rsid w:val="005D4167"/>
    <w:rsid w:val="005D5CAA"/>
    <w:rsid w:val="005D608C"/>
    <w:rsid w:val="005D6A55"/>
    <w:rsid w:val="005D77A3"/>
    <w:rsid w:val="005E0815"/>
    <w:rsid w:val="005E1E99"/>
    <w:rsid w:val="005E3990"/>
    <w:rsid w:val="005E4DE9"/>
    <w:rsid w:val="005E5758"/>
    <w:rsid w:val="005E6024"/>
    <w:rsid w:val="005E64CD"/>
    <w:rsid w:val="005F09F0"/>
    <w:rsid w:val="005F0F4B"/>
    <w:rsid w:val="005F1F10"/>
    <w:rsid w:val="005F1F5A"/>
    <w:rsid w:val="005F315E"/>
    <w:rsid w:val="005F3A2D"/>
    <w:rsid w:val="005F5B23"/>
    <w:rsid w:val="005F6243"/>
    <w:rsid w:val="005F6D8B"/>
    <w:rsid w:val="005F7FD6"/>
    <w:rsid w:val="00600814"/>
    <w:rsid w:val="006010BF"/>
    <w:rsid w:val="0060171A"/>
    <w:rsid w:val="0060174B"/>
    <w:rsid w:val="00601932"/>
    <w:rsid w:val="00602695"/>
    <w:rsid w:val="006031CB"/>
    <w:rsid w:val="00603D01"/>
    <w:rsid w:val="00603DC2"/>
    <w:rsid w:val="006051CD"/>
    <w:rsid w:val="00605323"/>
    <w:rsid w:val="0060577A"/>
    <w:rsid w:val="006060D4"/>
    <w:rsid w:val="00606AC7"/>
    <w:rsid w:val="00606E5F"/>
    <w:rsid w:val="00607064"/>
    <w:rsid w:val="006116E6"/>
    <w:rsid w:val="0061200B"/>
    <w:rsid w:val="0061274D"/>
    <w:rsid w:val="00612D8D"/>
    <w:rsid w:val="006153EE"/>
    <w:rsid w:val="006164CA"/>
    <w:rsid w:val="00616D35"/>
    <w:rsid w:val="0061777B"/>
    <w:rsid w:val="00617CF3"/>
    <w:rsid w:val="00617EAE"/>
    <w:rsid w:val="0062234A"/>
    <w:rsid w:val="006226C5"/>
    <w:rsid w:val="00623E18"/>
    <w:rsid w:val="00625B7C"/>
    <w:rsid w:val="00627F0B"/>
    <w:rsid w:val="0063217F"/>
    <w:rsid w:val="00632735"/>
    <w:rsid w:val="00633579"/>
    <w:rsid w:val="006338F6"/>
    <w:rsid w:val="006345F7"/>
    <w:rsid w:val="006364B5"/>
    <w:rsid w:val="006374DE"/>
    <w:rsid w:val="00640CAC"/>
    <w:rsid w:val="006428D7"/>
    <w:rsid w:val="00642903"/>
    <w:rsid w:val="00642ED6"/>
    <w:rsid w:val="006436B1"/>
    <w:rsid w:val="00643A01"/>
    <w:rsid w:val="00643CC7"/>
    <w:rsid w:val="00645B8B"/>
    <w:rsid w:val="006460BE"/>
    <w:rsid w:val="00646BD7"/>
    <w:rsid w:val="00647CFD"/>
    <w:rsid w:val="00647F2F"/>
    <w:rsid w:val="00650083"/>
    <w:rsid w:val="00650438"/>
    <w:rsid w:val="00651F88"/>
    <w:rsid w:val="00652260"/>
    <w:rsid w:val="00652477"/>
    <w:rsid w:val="00652BFB"/>
    <w:rsid w:val="006531B7"/>
    <w:rsid w:val="00655C31"/>
    <w:rsid w:val="00655E57"/>
    <w:rsid w:val="00656D90"/>
    <w:rsid w:val="006570D7"/>
    <w:rsid w:val="0065756E"/>
    <w:rsid w:val="0066006B"/>
    <w:rsid w:val="00660302"/>
    <w:rsid w:val="00660402"/>
    <w:rsid w:val="0066078A"/>
    <w:rsid w:val="00660F2D"/>
    <w:rsid w:val="00662B7B"/>
    <w:rsid w:val="00662D25"/>
    <w:rsid w:val="00665288"/>
    <w:rsid w:val="00665C08"/>
    <w:rsid w:val="0066698D"/>
    <w:rsid w:val="00666D88"/>
    <w:rsid w:val="00670AEE"/>
    <w:rsid w:val="00671AE0"/>
    <w:rsid w:val="0067348B"/>
    <w:rsid w:val="00673FEB"/>
    <w:rsid w:val="006748A5"/>
    <w:rsid w:val="00675CD7"/>
    <w:rsid w:val="00680A03"/>
    <w:rsid w:val="00680F76"/>
    <w:rsid w:val="006818EA"/>
    <w:rsid w:val="006848D7"/>
    <w:rsid w:val="00684917"/>
    <w:rsid w:val="006858D1"/>
    <w:rsid w:val="00686D05"/>
    <w:rsid w:val="0069135A"/>
    <w:rsid w:val="00691516"/>
    <w:rsid w:val="00693225"/>
    <w:rsid w:val="00693AFD"/>
    <w:rsid w:val="0069432C"/>
    <w:rsid w:val="00695886"/>
    <w:rsid w:val="006959C3"/>
    <w:rsid w:val="0069629B"/>
    <w:rsid w:val="00696417"/>
    <w:rsid w:val="00696BAD"/>
    <w:rsid w:val="006A087C"/>
    <w:rsid w:val="006A3302"/>
    <w:rsid w:val="006A3662"/>
    <w:rsid w:val="006A3D82"/>
    <w:rsid w:val="006A43BA"/>
    <w:rsid w:val="006A47D3"/>
    <w:rsid w:val="006A523A"/>
    <w:rsid w:val="006A6454"/>
    <w:rsid w:val="006A6FA1"/>
    <w:rsid w:val="006A7342"/>
    <w:rsid w:val="006A79AE"/>
    <w:rsid w:val="006B11E3"/>
    <w:rsid w:val="006B14DC"/>
    <w:rsid w:val="006B1EBA"/>
    <w:rsid w:val="006B2391"/>
    <w:rsid w:val="006B26EA"/>
    <w:rsid w:val="006B2A49"/>
    <w:rsid w:val="006B3843"/>
    <w:rsid w:val="006B4D24"/>
    <w:rsid w:val="006B5699"/>
    <w:rsid w:val="006B57DE"/>
    <w:rsid w:val="006B6A10"/>
    <w:rsid w:val="006C0191"/>
    <w:rsid w:val="006C03A8"/>
    <w:rsid w:val="006C062D"/>
    <w:rsid w:val="006C0D6A"/>
    <w:rsid w:val="006C12FC"/>
    <w:rsid w:val="006C2160"/>
    <w:rsid w:val="006C2391"/>
    <w:rsid w:val="006C244E"/>
    <w:rsid w:val="006C2594"/>
    <w:rsid w:val="006C3DE6"/>
    <w:rsid w:val="006C4983"/>
    <w:rsid w:val="006C4D0E"/>
    <w:rsid w:val="006C5B6A"/>
    <w:rsid w:val="006C5BA6"/>
    <w:rsid w:val="006C6DD1"/>
    <w:rsid w:val="006C7FDB"/>
    <w:rsid w:val="006D0448"/>
    <w:rsid w:val="006D2B02"/>
    <w:rsid w:val="006D423F"/>
    <w:rsid w:val="006D467B"/>
    <w:rsid w:val="006D5455"/>
    <w:rsid w:val="006D58E5"/>
    <w:rsid w:val="006D59D2"/>
    <w:rsid w:val="006D5B80"/>
    <w:rsid w:val="006D60F2"/>
    <w:rsid w:val="006E10CF"/>
    <w:rsid w:val="006E21BC"/>
    <w:rsid w:val="006E2B86"/>
    <w:rsid w:val="006E2F9C"/>
    <w:rsid w:val="006E3316"/>
    <w:rsid w:val="006E3539"/>
    <w:rsid w:val="006E3A3E"/>
    <w:rsid w:val="006E3C2D"/>
    <w:rsid w:val="006E4D9C"/>
    <w:rsid w:val="006E62B9"/>
    <w:rsid w:val="006E6C1C"/>
    <w:rsid w:val="006E749E"/>
    <w:rsid w:val="006E7B08"/>
    <w:rsid w:val="006E7E97"/>
    <w:rsid w:val="006F02CE"/>
    <w:rsid w:val="006F05A1"/>
    <w:rsid w:val="006F14A8"/>
    <w:rsid w:val="006F1547"/>
    <w:rsid w:val="006F2481"/>
    <w:rsid w:val="006F33FF"/>
    <w:rsid w:val="006F4FD2"/>
    <w:rsid w:val="006F51DD"/>
    <w:rsid w:val="006F5F05"/>
    <w:rsid w:val="006F5FE3"/>
    <w:rsid w:val="006F6095"/>
    <w:rsid w:val="006F6B0F"/>
    <w:rsid w:val="006F6E57"/>
    <w:rsid w:val="006F76E3"/>
    <w:rsid w:val="0070094C"/>
    <w:rsid w:val="00700FEB"/>
    <w:rsid w:val="007016E5"/>
    <w:rsid w:val="00702AD1"/>
    <w:rsid w:val="00702C71"/>
    <w:rsid w:val="00704703"/>
    <w:rsid w:val="007049A5"/>
    <w:rsid w:val="007054E5"/>
    <w:rsid w:val="00705951"/>
    <w:rsid w:val="00705A3B"/>
    <w:rsid w:val="00706747"/>
    <w:rsid w:val="0070677A"/>
    <w:rsid w:val="00707C73"/>
    <w:rsid w:val="00707F55"/>
    <w:rsid w:val="007102AC"/>
    <w:rsid w:val="007108CA"/>
    <w:rsid w:val="00710CAA"/>
    <w:rsid w:val="007116D2"/>
    <w:rsid w:val="00711768"/>
    <w:rsid w:val="00711969"/>
    <w:rsid w:val="00711BB8"/>
    <w:rsid w:val="00711F03"/>
    <w:rsid w:val="00713282"/>
    <w:rsid w:val="00713E0E"/>
    <w:rsid w:val="0071479C"/>
    <w:rsid w:val="00714D95"/>
    <w:rsid w:val="00714EE4"/>
    <w:rsid w:val="007154FB"/>
    <w:rsid w:val="00715DC1"/>
    <w:rsid w:val="00717824"/>
    <w:rsid w:val="007203A2"/>
    <w:rsid w:val="00721833"/>
    <w:rsid w:val="00721A0C"/>
    <w:rsid w:val="00721FB5"/>
    <w:rsid w:val="00723389"/>
    <w:rsid w:val="00724D6E"/>
    <w:rsid w:val="007267C1"/>
    <w:rsid w:val="00730ADC"/>
    <w:rsid w:val="00731486"/>
    <w:rsid w:val="00731552"/>
    <w:rsid w:val="007319BC"/>
    <w:rsid w:val="0073207A"/>
    <w:rsid w:val="00732576"/>
    <w:rsid w:val="007325AC"/>
    <w:rsid w:val="007328DD"/>
    <w:rsid w:val="0073330B"/>
    <w:rsid w:val="00733C5F"/>
    <w:rsid w:val="007345B6"/>
    <w:rsid w:val="007349AC"/>
    <w:rsid w:val="0073511E"/>
    <w:rsid w:val="007358F3"/>
    <w:rsid w:val="0073627E"/>
    <w:rsid w:val="00741461"/>
    <w:rsid w:val="007414BC"/>
    <w:rsid w:val="00741A76"/>
    <w:rsid w:val="0074240B"/>
    <w:rsid w:val="0074318A"/>
    <w:rsid w:val="00743792"/>
    <w:rsid w:val="0074655B"/>
    <w:rsid w:val="00746B52"/>
    <w:rsid w:val="00747094"/>
    <w:rsid w:val="00747140"/>
    <w:rsid w:val="00747D87"/>
    <w:rsid w:val="00750B40"/>
    <w:rsid w:val="00752108"/>
    <w:rsid w:val="00755E44"/>
    <w:rsid w:val="00755F89"/>
    <w:rsid w:val="00756B05"/>
    <w:rsid w:val="0075716B"/>
    <w:rsid w:val="00757569"/>
    <w:rsid w:val="00757CC8"/>
    <w:rsid w:val="0076184F"/>
    <w:rsid w:val="00762BE7"/>
    <w:rsid w:val="00762FE5"/>
    <w:rsid w:val="0076409C"/>
    <w:rsid w:val="0076524F"/>
    <w:rsid w:val="00767024"/>
    <w:rsid w:val="00767DB4"/>
    <w:rsid w:val="00770DC9"/>
    <w:rsid w:val="007726A5"/>
    <w:rsid w:val="00772B8B"/>
    <w:rsid w:val="00774BFC"/>
    <w:rsid w:val="00775334"/>
    <w:rsid w:val="00775435"/>
    <w:rsid w:val="00775970"/>
    <w:rsid w:val="0077627A"/>
    <w:rsid w:val="007764F7"/>
    <w:rsid w:val="00776872"/>
    <w:rsid w:val="00776BE3"/>
    <w:rsid w:val="00776DD7"/>
    <w:rsid w:val="00777030"/>
    <w:rsid w:val="0077729F"/>
    <w:rsid w:val="00780D27"/>
    <w:rsid w:val="007820E5"/>
    <w:rsid w:val="00782A36"/>
    <w:rsid w:val="00782FF3"/>
    <w:rsid w:val="00783330"/>
    <w:rsid w:val="00783E88"/>
    <w:rsid w:val="007845E8"/>
    <w:rsid w:val="00784BA0"/>
    <w:rsid w:val="00785640"/>
    <w:rsid w:val="00785703"/>
    <w:rsid w:val="0078700D"/>
    <w:rsid w:val="00790770"/>
    <w:rsid w:val="00791522"/>
    <w:rsid w:val="007923A7"/>
    <w:rsid w:val="00792EA9"/>
    <w:rsid w:val="007930EB"/>
    <w:rsid w:val="00793210"/>
    <w:rsid w:val="00794118"/>
    <w:rsid w:val="007944F8"/>
    <w:rsid w:val="00796B6D"/>
    <w:rsid w:val="00797462"/>
    <w:rsid w:val="007A011E"/>
    <w:rsid w:val="007A1B36"/>
    <w:rsid w:val="007A20E9"/>
    <w:rsid w:val="007A289C"/>
    <w:rsid w:val="007A3A73"/>
    <w:rsid w:val="007A7B95"/>
    <w:rsid w:val="007A7CB0"/>
    <w:rsid w:val="007B006D"/>
    <w:rsid w:val="007B05B6"/>
    <w:rsid w:val="007B093E"/>
    <w:rsid w:val="007B14C8"/>
    <w:rsid w:val="007B182B"/>
    <w:rsid w:val="007B1E50"/>
    <w:rsid w:val="007B20B3"/>
    <w:rsid w:val="007B28D5"/>
    <w:rsid w:val="007B2A75"/>
    <w:rsid w:val="007B7B09"/>
    <w:rsid w:val="007C0618"/>
    <w:rsid w:val="007C0B43"/>
    <w:rsid w:val="007C1A32"/>
    <w:rsid w:val="007C1DDC"/>
    <w:rsid w:val="007C23E2"/>
    <w:rsid w:val="007C2435"/>
    <w:rsid w:val="007C24B8"/>
    <w:rsid w:val="007C2E60"/>
    <w:rsid w:val="007C342F"/>
    <w:rsid w:val="007C50B5"/>
    <w:rsid w:val="007C50E8"/>
    <w:rsid w:val="007C624E"/>
    <w:rsid w:val="007D03AF"/>
    <w:rsid w:val="007D0678"/>
    <w:rsid w:val="007D08F0"/>
    <w:rsid w:val="007D10F2"/>
    <w:rsid w:val="007D1308"/>
    <w:rsid w:val="007D1A46"/>
    <w:rsid w:val="007D2A0B"/>
    <w:rsid w:val="007D2D72"/>
    <w:rsid w:val="007D2FCA"/>
    <w:rsid w:val="007D3873"/>
    <w:rsid w:val="007D3FB1"/>
    <w:rsid w:val="007D692D"/>
    <w:rsid w:val="007D70CE"/>
    <w:rsid w:val="007E086E"/>
    <w:rsid w:val="007E1CE5"/>
    <w:rsid w:val="007E2E4E"/>
    <w:rsid w:val="007E4D59"/>
    <w:rsid w:val="007E69DB"/>
    <w:rsid w:val="007E75F2"/>
    <w:rsid w:val="007E7C50"/>
    <w:rsid w:val="007F042B"/>
    <w:rsid w:val="007F09F3"/>
    <w:rsid w:val="007F1290"/>
    <w:rsid w:val="007F2495"/>
    <w:rsid w:val="007F43CE"/>
    <w:rsid w:val="007F4418"/>
    <w:rsid w:val="007F608B"/>
    <w:rsid w:val="00800334"/>
    <w:rsid w:val="0080179B"/>
    <w:rsid w:val="00802206"/>
    <w:rsid w:val="00802C35"/>
    <w:rsid w:val="0080351B"/>
    <w:rsid w:val="00804213"/>
    <w:rsid w:val="0080510E"/>
    <w:rsid w:val="0080557B"/>
    <w:rsid w:val="00807534"/>
    <w:rsid w:val="00811199"/>
    <w:rsid w:val="00811EA6"/>
    <w:rsid w:val="008125AE"/>
    <w:rsid w:val="008141A6"/>
    <w:rsid w:val="0081426D"/>
    <w:rsid w:val="00814649"/>
    <w:rsid w:val="0081483B"/>
    <w:rsid w:val="008149CC"/>
    <w:rsid w:val="00814C42"/>
    <w:rsid w:val="0081522F"/>
    <w:rsid w:val="00815FA7"/>
    <w:rsid w:val="008175F2"/>
    <w:rsid w:val="00817FBF"/>
    <w:rsid w:val="008238F6"/>
    <w:rsid w:val="008239D7"/>
    <w:rsid w:val="00824C7A"/>
    <w:rsid w:val="00824E5D"/>
    <w:rsid w:val="0082642E"/>
    <w:rsid w:val="008267F0"/>
    <w:rsid w:val="00826CDA"/>
    <w:rsid w:val="00826EA2"/>
    <w:rsid w:val="00827DEF"/>
    <w:rsid w:val="00830D4C"/>
    <w:rsid w:val="00830E42"/>
    <w:rsid w:val="008316DE"/>
    <w:rsid w:val="00831F17"/>
    <w:rsid w:val="00832FEA"/>
    <w:rsid w:val="00834639"/>
    <w:rsid w:val="00836954"/>
    <w:rsid w:val="00840D7F"/>
    <w:rsid w:val="00840EBC"/>
    <w:rsid w:val="00841D18"/>
    <w:rsid w:val="00841F76"/>
    <w:rsid w:val="00842819"/>
    <w:rsid w:val="00842C76"/>
    <w:rsid w:val="00843380"/>
    <w:rsid w:val="00843B85"/>
    <w:rsid w:val="00845F8C"/>
    <w:rsid w:val="00846085"/>
    <w:rsid w:val="00847DE3"/>
    <w:rsid w:val="00852169"/>
    <w:rsid w:val="00852411"/>
    <w:rsid w:val="00852B48"/>
    <w:rsid w:val="0085456D"/>
    <w:rsid w:val="00856D1E"/>
    <w:rsid w:val="00857E50"/>
    <w:rsid w:val="0086118D"/>
    <w:rsid w:val="00862E84"/>
    <w:rsid w:val="0086367A"/>
    <w:rsid w:val="00864D04"/>
    <w:rsid w:val="0086511C"/>
    <w:rsid w:val="00865C4D"/>
    <w:rsid w:val="00867299"/>
    <w:rsid w:val="00870B2C"/>
    <w:rsid w:val="00870F28"/>
    <w:rsid w:val="00870F7B"/>
    <w:rsid w:val="00871640"/>
    <w:rsid w:val="00871F89"/>
    <w:rsid w:val="008726F2"/>
    <w:rsid w:val="0087296B"/>
    <w:rsid w:val="008739F9"/>
    <w:rsid w:val="008741EC"/>
    <w:rsid w:val="00874B45"/>
    <w:rsid w:val="0087506E"/>
    <w:rsid w:val="00875CE2"/>
    <w:rsid w:val="00875E17"/>
    <w:rsid w:val="00877ECD"/>
    <w:rsid w:val="00880460"/>
    <w:rsid w:val="00882CD2"/>
    <w:rsid w:val="0088319F"/>
    <w:rsid w:val="008840C6"/>
    <w:rsid w:val="008855EE"/>
    <w:rsid w:val="008856F4"/>
    <w:rsid w:val="00885E25"/>
    <w:rsid w:val="00886153"/>
    <w:rsid w:val="008872A2"/>
    <w:rsid w:val="0089161A"/>
    <w:rsid w:val="0089209B"/>
    <w:rsid w:val="008929F8"/>
    <w:rsid w:val="00892B2A"/>
    <w:rsid w:val="00892C0E"/>
    <w:rsid w:val="00893714"/>
    <w:rsid w:val="008938D2"/>
    <w:rsid w:val="00893DD8"/>
    <w:rsid w:val="0089530A"/>
    <w:rsid w:val="008A0BF1"/>
    <w:rsid w:val="008A154B"/>
    <w:rsid w:val="008A169C"/>
    <w:rsid w:val="008A1A9D"/>
    <w:rsid w:val="008A3DE3"/>
    <w:rsid w:val="008A4184"/>
    <w:rsid w:val="008A4252"/>
    <w:rsid w:val="008A4E3C"/>
    <w:rsid w:val="008A5706"/>
    <w:rsid w:val="008A5767"/>
    <w:rsid w:val="008A5C61"/>
    <w:rsid w:val="008A79EC"/>
    <w:rsid w:val="008B01FF"/>
    <w:rsid w:val="008B05E5"/>
    <w:rsid w:val="008B2EC2"/>
    <w:rsid w:val="008B2EE2"/>
    <w:rsid w:val="008B350F"/>
    <w:rsid w:val="008B365C"/>
    <w:rsid w:val="008B4268"/>
    <w:rsid w:val="008B492E"/>
    <w:rsid w:val="008B4EEA"/>
    <w:rsid w:val="008B5AAC"/>
    <w:rsid w:val="008B5EB5"/>
    <w:rsid w:val="008B68F2"/>
    <w:rsid w:val="008B69BB"/>
    <w:rsid w:val="008C1967"/>
    <w:rsid w:val="008C221A"/>
    <w:rsid w:val="008C2EB7"/>
    <w:rsid w:val="008C2F1C"/>
    <w:rsid w:val="008C479E"/>
    <w:rsid w:val="008C510C"/>
    <w:rsid w:val="008C5611"/>
    <w:rsid w:val="008C5789"/>
    <w:rsid w:val="008C5A33"/>
    <w:rsid w:val="008C6859"/>
    <w:rsid w:val="008C74DD"/>
    <w:rsid w:val="008D07A2"/>
    <w:rsid w:val="008D0E70"/>
    <w:rsid w:val="008D1E83"/>
    <w:rsid w:val="008D23D3"/>
    <w:rsid w:val="008D2620"/>
    <w:rsid w:val="008D5577"/>
    <w:rsid w:val="008D6AC7"/>
    <w:rsid w:val="008D74E5"/>
    <w:rsid w:val="008D796F"/>
    <w:rsid w:val="008E1401"/>
    <w:rsid w:val="008E1C8F"/>
    <w:rsid w:val="008E262D"/>
    <w:rsid w:val="008E38C8"/>
    <w:rsid w:val="008E53F2"/>
    <w:rsid w:val="008E5499"/>
    <w:rsid w:val="008E6CB3"/>
    <w:rsid w:val="008F176C"/>
    <w:rsid w:val="008F3ABE"/>
    <w:rsid w:val="008F3BD8"/>
    <w:rsid w:val="008F4A51"/>
    <w:rsid w:val="008F4DA5"/>
    <w:rsid w:val="008F5A57"/>
    <w:rsid w:val="008F7425"/>
    <w:rsid w:val="00901E7F"/>
    <w:rsid w:val="00903504"/>
    <w:rsid w:val="00904A65"/>
    <w:rsid w:val="00904BFB"/>
    <w:rsid w:val="00906615"/>
    <w:rsid w:val="00907965"/>
    <w:rsid w:val="009118CF"/>
    <w:rsid w:val="00912CFF"/>
    <w:rsid w:val="00913301"/>
    <w:rsid w:val="009134F1"/>
    <w:rsid w:val="009148FC"/>
    <w:rsid w:val="009158EB"/>
    <w:rsid w:val="009160C8"/>
    <w:rsid w:val="0091670C"/>
    <w:rsid w:val="00916D72"/>
    <w:rsid w:val="009171F2"/>
    <w:rsid w:val="0091759D"/>
    <w:rsid w:val="009211FE"/>
    <w:rsid w:val="009218CB"/>
    <w:rsid w:val="00922B48"/>
    <w:rsid w:val="0092457A"/>
    <w:rsid w:val="00925628"/>
    <w:rsid w:val="00925820"/>
    <w:rsid w:val="00925CB4"/>
    <w:rsid w:val="009269CC"/>
    <w:rsid w:val="009274A1"/>
    <w:rsid w:val="00930B71"/>
    <w:rsid w:val="00931074"/>
    <w:rsid w:val="00931BB5"/>
    <w:rsid w:val="00933D53"/>
    <w:rsid w:val="00935A7D"/>
    <w:rsid w:val="00936849"/>
    <w:rsid w:val="00937267"/>
    <w:rsid w:val="00937B13"/>
    <w:rsid w:val="009409F2"/>
    <w:rsid w:val="009421FD"/>
    <w:rsid w:val="00942402"/>
    <w:rsid w:val="0094304E"/>
    <w:rsid w:val="009433B6"/>
    <w:rsid w:val="00943653"/>
    <w:rsid w:val="0094444A"/>
    <w:rsid w:val="009446EC"/>
    <w:rsid w:val="00945597"/>
    <w:rsid w:val="009464AA"/>
    <w:rsid w:val="0094655D"/>
    <w:rsid w:val="00947376"/>
    <w:rsid w:val="00950154"/>
    <w:rsid w:val="00950BCD"/>
    <w:rsid w:val="0095148C"/>
    <w:rsid w:val="0095201F"/>
    <w:rsid w:val="00952037"/>
    <w:rsid w:val="0095359F"/>
    <w:rsid w:val="00955444"/>
    <w:rsid w:val="00956652"/>
    <w:rsid w:val="00957D4C"/>
    <w:rsid w:val="00960BF1"/>
    <w:rsid w:val="00962030"/>
    <w:rsid w:val="0096276B"/>
    <w:rsid w:val="0096375D"/>
    <w:rsid w:val="009641A6"/>
    <w:rsid w:val="009643DC"/>
    <w:rsid w:val="0096465B"/>
    <w:rsid w:val="00965223"/>
    <w:rsid w:val="00965B89"/>
    <w:rsid w:val="00965EC6"/>
    <w:rsid w:val="00967011"/>
    <w:rsid w:val="00967578"/>
    <w:rsid w:val="0096762C"/>
    <w:rsid w:val="00967C76"/>
    <w:rsid w:val="00970C78"/>
    <w:rsid w:val="00971ECA"/>
    <w:rsid w:val="009733F0"/>
    <w:rsid w:val="00973CE7"/>
    <w:rsid w:val="0097402B"/>
    <w:rsid w:val="00975242"/>
    <w:rsid w:val="009758F9"/>
    <w:rsid w:val="00975EB0"/>
    <w:rsid w:val="0097614D"/>
    <w:rsid w:val="0097670E"/>
    <w:rsid w:val="00976EF6"/>
    <w:rsid w:val="0097764E"/>
    <w:rsid w:val="00977730"/>
    <w:rsid w:val="00977F30"/>
    <w:rsid w:val="00980704"/>
    <w:rsid w:val="009856B1"/>
    <w:rsid w:val="00985E5A"/>
    <w:rsid w:val="00986B80"/>
    <w:rsid w:val="00986D0A"/>
    <w:rsid w:val="00987A97"/>
    <w:rsid w:val="009910DC"/>
    <w:rsid w:val="0099206B"/>
    <w:rsid w:val="009924CF"/>
    <w:rsid w:val="009927D7"/>
    <w:rsid w:val="009952E8"/>
    <w:rsid w:val="009953FD"/>
    <w:rsid w:val="00996127"/>
    <w:rsid w:val="009964D6"/>
    <w:rsid w:val="0099712C"/>
    <w:rsid w:val="009A075C"/>
    <w:rsid w:val="009A14D9"/>
    <w:rsid w:val="009A1F2F"/>
    <w:rsid w:val="009A2F12"/>
    <w:rsid w:val="009A30D3"/>
    <w:rsid w:val="009A3E19"/>
    <w:rsid w:val="009A6403"/>
    <w:rsid w:val="009B0555"/>
    <w:rsid w:val="009B0FCE"/>
    <w:rsid w:val="009B147B"/>
    <w:rsid w:val="009B1639"/>
    <w:rsid w:val="009B181C"/>
    <w:rsid w:val="009B1BFA"/>
    <w:rsid w:val="009B30BC"/>
    <w:rsid w:val="009B3E1A"/>
    <w:rsid w:val="009B46A4"/>
    <w:rsid w:val="009B70F6"/>
    <w:rsid w:val="009B7B8D"/>
    <w:rsid w:val="009C1122"/>
    <w:rsid w:val="009C1700"/>
    <w:rsid w:val="009C33E4"/>
    <w:rsid w:val="009C3C93"/>
    <w:rsid w:val="009C619B"/>
    <w:rsid w:val="009C749B"/>
    <w:rsid w:val="009C7D76"/>
    <w:rsid w:val="009D0A84"/>
    <w:rsid w:val="009D0D7C"/>
    <w:rsid w:val="009D0FD3"/>
    <w:rsid w:val="009D1783"/>
    <w:rsid w:val="009D2028"/>
    <w:rsid w:val="009D33A2"/>
    <w:rsid w:val="009D39E4"/>
    <w:rsid w:val="009D451C"/>
    <w:rsid w:val="009D456A"/>
    <w:rsid w:val="009D4E7A"/>
    <w:rsid w:val="009D551D"/>
    <w:rsid w:val="009D57D1"/>
    <w:rsid w:val="009D580A"/>
    <w:rsid w:val="009D592A"/>
    <w:rsid w:val="009D5950"/>
    <w:rsid w:val="009D5AA9"/>
    <w:rsid w:val="009D5C1F"/>
    <w:rsid w:val="009D6E53"/>
    <w:rsid w:val="009D71D2"/>
    <w:rsid w:val="009D77DC"/>
    <w:rsid w:val="009E0599"/>
    <w:rsid w:val="009E271F"/>
    <w:rsid w:val="009E4489"/>
    <w:rsid w:val="009E5171"/>
    <w:rsid w:val="009E5F87"/>
    <w:rsid w:val="009E61EB"/>
    <w:rsid w:val="009E65E8"/>
    <w:rsid w:val="009E6C85"/>
    <w:rsid w:val="009E70BF"/>
    <w:rsid w:val="009E7402"/>
    <w:rsid w:val="009E798F"/>
    <w:rsid w:val="009E7D12"/>
    <w:rsid w:val="009F0116"/>
    <w:rsid w:val="009F4F7F"/>
    <w:rsid w:val="009F5271"/>
    <w:rsid w:val="009F5855"/>
    <w:rsid w:val="009F5F3C"/>
    <w:rsid w:val="009F5F87"/>
    <w:rsid w:val="009F6DF7"/>
    <w:rsid w:val="00A00B69"/>
    <w:rsid w:val="00A014EC"/>
    <w:rsid w:val="00A0284D"/>
    <w:rsid w:val="00A03192"/>
    <w:rsid w:val="00A03CBC"/>
    <w:rsid w:val="00A041F7"/>
    <w:rsid w:val="00A04B94"/>
    <w:rsid w:val="00A0567E"/>
    <w:rsid w:val="00A05830"/>
    <w:rsid w:val="00A067A6"/>
    <w:rsid w:val="00A06F17"/>
    <w:rsid w:val="00A119AF"/>
    <w:rsid w:val="00A12717"/>
    <w:rsid w:val="00A1586E"/>
    <w:rsid w:val="00A15EFB"/>
    <w:rsid w:val="00A16516"/>
    <w:rsid w:val="00A16683"/>
    <w:rsid w:val="00A21986"/>
    <w:rsid w:val="00A22D5C"/>
    <w:rsid w:val="00A22E77"/>
    <w:rsid w:val="00A2327D"/>
    <w:rsid w:val="00A24BEB"/>
    <w:rsid w:val="00A27C03"/>
    <w:rsid w:val="00A31110"/>
    <w:rsid w:val="00A316B2"/>
    <w:rsid w:val="00A31AC5"/>
    <w:rsid w:val="00A34345"/>
    <w:rsid w:val="00A34752"/>
    <w:rsid w:val="00A35847"/>
    <w:rsid w:val="00A37501"/>
    <w:rsid w:val="00A40857"/>
    <w:rsid w:val="00A41615"/>
    <w:rsid w:val="00A41702"/>
    <w:rsid w:val="00A41902"/>
    <w:rsid w:val="00A4223F"/>
    <w:rsid w:val="00A42E93"/>
    <w:rsid w:val="00A4586C"/>
    <w:rsid w:val="00A46525"/>
    <w:rsid w:val="00A47BFD"/>
    <w:rsid w:val="00A5130A"/>
    <w:rsid w:val="00A5386A"/>
    <w:rsid w:val="00A544A4"/>
    <w:rsid w:val="00A54826"/>
    <w:rsid w:val="00A54B9E"/>
    <w:rsid w:val="00A55460"/>
    <w:rsid w:val="00A5601C"/>
    <w:rsid w:val="00A56A38"/>
    <w:rsid w:val="00A56ED4"/>
    <w:rsid w:val="00A56F8E"/>
    <w:rsid w:val="00A604C6"/>
    <w:rsid w:val="00A60B54"/>
    <w:rsid w:val="00A60C9C"/>
    <w:rsid w:val="00A6382D"/>
    <w:rsid w:val="00A6417E"/>
    <w:rsid w:val="00A641C9"/>
    <w:rsid w:val="00A64D20"/>
    <w:rsid w:val="00A65C9E"/>
    <w:rsid w:val="00A66DBC"/>
    <w:rsid w:val="00A676BC"/>
    <w:rsid w:val="00A6798B"/>
    <w:rsid w:val="00A70C2A"/>
    <w:rsid w:val="00A70ED5"/>
    <w:rsid w:val="00A71A9E"/>
    <w:rsid w:val="00A72B5F"/>
    <w:rsid w:val="00A73265"/>
    <w:rsid w:val="00A73B61"/>
    <w:rsid w:val="00A7497F"/>
    <w:rsid w:val="00A749CA"/>
    <w:rsid w:val="00A77D61"/>
    <w:rsid w:val="00A80AF6"/>
    <w:rsid w:val="00A816CA"/>
    <w:rsid w:val="00A847BD"/>
    <w:rsid w:val="00A84A4D"/>
    <w:rsid w:val="00A84B43"/>
    <w:rsid w:val="00A84E76"/>
    <w:rsid w:val="00A85A92"/>
    <w:rsid w:val="00A85C5D"/>
    <w:rsid w:val="00A86655"/>
    <w:rsid w:val="00A86ABB"/>
    <w:rsid w:val="00A87616"/>
    <w:rsid w:val="00A87644"/>
    <w:rsid w:val="00A906BC"/>
    <w:rsid w:val="00A90B6C"/>
    <w:rsid w:val="00A91C27"/>
    <w:rsid w:val="00A92674"/>
    <w:rsid w:val="00A93550"/>
    <w:rsid w:val="00A9475C"/>
    <w:rsid w:val="00A95474"/>
    <w:rsid w:val="00A95B7A"/>
    <w:rsid w:val="00A96550"/>
    <w:rsid w:val="00A96E4C"/>
    <w:rsid w:val="00A9751F"/>
    <w:rsid w:val="00AA1761"/>
    <w:rsid w:val="00AA23B4"/>
    <w:rsid w:val="00AA24E6"/>
    <w:rsid w:val="00AA27E2"/>
    <w:rsid w:val="00AA4AAF"/>
    <w:rsid w:val="00AA4E03"/>
    <w:rsid w:val="00AA4ECD"/>
    <w:rsid w:val="00AA530F"/>
    <w:rsid w:val="00AA611D"/>
    <w:rsid w:val="00AA69A4"/>
    <w:rsid w:val="00AA6E6C"/>
    <w:rsid w:val="00AA7C7A"/>
    <w:rsid w:val="00AA7DAD"/>
    <w:rsid w:val="00AB024B"/>
    <w:rsid w:val="00AB04C3"/>
    <w:rsid w:val="00AB0BB5"/>
    <w:rsid w:val="00AB1A89"/>
    <w:rsid w:val="00AB2E98"/>
    <w:rsid w:val="00AB378C"/>
    <w:rsid w:val="00AB40FC"/>
    <w:rsid w:val="00AB5368"/>
    <w:rsid w:val="00AB54F2"/>
    <w:rsid w:val="00AB5E1C"/>
    <w:rsid w:val="00AB6C06"/>
    <w:rsid w:val="00AC0209"/>
    <w:rsid w:val="00AC0273"/>
    <w:rsid w:val="00AC0B38"/>
    <w:rsid w:val="00AC17FB"/>
    <w:rsid w:val="00AC324D"/>
    <w:rsid w:val="00AC3A11"/>
    <w:rsid w:val="00AC4024"/>
    <w:rsid w:val="00AC4A02"/>
    <w:rsid w:val="00AC4CE3"/>
    <w:rsid w:val="00AC4D5E"/>
    <w:rsid w:val="00AC4E60"/>
    <w:rsid w:val="00AC561B"/>
    <w:rsid w:val="00AC5FB3"/>
    <w:rsid w:val="00AC6F6A"/>
    <w:rsid w:val="00AC70D5"/>
    <w:rsid w:val="00AC7C53"/>
    <w:rsid w:val="00AD0216"/>
    <w:rsid w:val="00AD0B33"/>
    <w:rsid w:val="00AD1631"/>
    <w:rsid w:val="00AD1676"/>
    <w:rsid w:val="00AD1A4D"/>
    <w:rsid w:val="00AD1F50"/>
    <w:rsid w:val="00AD3197"/>
    <w:rsid w:val="00AD3798"/>
    <w:rsid w:val="00AD498B"/>
    <w:rsid w:val="00AD5543"/>
    <w:rsid w:val="00AD5E4E"/>
    <w:rsid w:val="00AD60FB"/>
    <w:rsid w:val="00AD62A2"/>
    <w:rsid w:val="00AE00E1"/>
    <w:rsid w:val="00AE00F0"/>
    <w:rsid w:val="00AE07E1"/>
    <w:rsid w:val="00AE1739"/>
    <w:rsid w:val="00AE1833"/>
    <w:rsid w:val="00AE22AE"/>
    <w:rsid w:val="00AE6656"/>
    <w:rsid w:val="00AF012A"/>
    <w:rsid w:val="00AF187B"/>
    <w:rsid w:val="00AF20C8"/>
    <w:rsid w:val="00AF2A10"/>
    <w:rsid w:val="00AF499F"/>
    <w:rsid w:val="00AF5CB4"/>
    <w:rsid w:val="00AF6336"/>
    <w:rsid w:val="00AF6E87"/>
    <w:rsid w:val="00AF7940"/>
    <w:rsid w:val="00B02004"/>
    <w:rsid w:val="00B030E4"/>
    <w:rsid w:val="00B03E3E"/>
    <w:rsid w:val="00B0503F"/>
    <w:rsid w:val="00B05C07"/>
    <w:rsid w:val="00B07267"/>
    <w:rsid w:val="00B0780B"/>
    <w:rsid w:val="00B10F05"/>
    <w:rsid w:val="00B11626"/>
    <w:rsid w:val="00B12345"/>
    <w:rsid w:val="00B13AB9"/>
    <w:rsid w:val="00B145C9"/>
    <w:rsid w:val="00B14FE7"/>
    <w:rsid w:val="00B16F3E"/>
    <w:rsid w:val="00B172B5"/>
    <w:rsid w:val="00B20E01"/>
    <w:rsid w:val="00B211B1"/>
    <w:rsid w:val="00B22BD0"/>
    <w:rsid w:val="00B22C1C"/>
    <w:rsid w:val="00B2371B"/>
    <w:rsid w:val="00B24236"/>
    <w:rsid w:val="00B24EBA"/>
    <w:rsid w:val="00B2596B"/>
    <w:rsid w:val="00B26B91"/>
    <w:rsid w:val="00B27278"/>
    <w:rsid w:val="00B30BDB"/>
    <w:rsid w:val="00B32EC0"/>
    <w:rsid w:val="00B35914"/>
    <w:rsid w:val="00B36544"/>
    <w:rsid w:val="00B37174"/>
    <w:rsid w:val="00B37675"/>
    <w:rsid w:val="00B378BB"/>
    <w:rsid w:val="00B408C8"/>
    <w:rsid w:val="00B427F8"/>
    <w:rsid w:val="00B42DA9"/>
    <w:rsid w:val="00B45028"/>
    <w:rsid w:val="00B45D49"/>
    <w:rsid w:val="00B467CB"/>
    <w:rsid w:val="00B475D7"/>
    <w:rsid w:val="00B4781E"/>
    <w:rsid w:val="00B47A01"/>
    <w:rsid w:val="00B50AB5"/>
    <w:rsid w:val="00B51958"/>
    <w:rsid w:val="00B52E7F"/>
    <w:rsid w:val="00B52FAC"/>
    <w:rsid w:val="00B54FDF"/>
    <w:rsid w:val="00B55A89"/>
    <w:rsid w:val="00B560DF"/>
    <w:rsid w:val="00B56914"/>
    <w:rsid w:val="00B56EFF"/>
    <w:rsid w:val="00B60A16"/>
    <w:rsid w:val="00B60EC4"/>
    <w:rsid w:val="00B6126A"/>
    <w:rsid w:val="00B628E8"/>
    <w:rsid w:val="00B6308C"/>
    <w:rsid w:val="00B63226"/>
    <w:rsid w:val="00B66116"/>
    <w:rsid w:val="00B668D3"/>
    <w:rsid w:val="00B70098"/>
    <w:rsid w:val="00B7030B"/>
    <w:rsid w:val="00B71A72"/>
    <w:rsid w:val="00B72034"/>
    <w:rsid w:val="00B72EDB"/>
    <w:rsid w:val="00B7725A"/>
    <w:rsid w:val="00B7766C"/>
    <w:rsid w:val="00B77D06"/>
    <w:rsid w:val="00B807A4"/>
    <w:rsid w:val="00B80882"/>
    <w:rsid w:val="00B80EBB"/>
    <w:rsid w:val="00B80FAA"/>
    <w:rsid w:val="00B8186C"/>
    <w:rsid w:val="00B82137"/>
    <w:rsid w:val="00B83191"/>
    <w:rsid w:val="00B833C7"/>
    <w:rsid w:val="00B84B2D"/>
    <w:rsid w:val="00B84C5F"/>
    <w:rsid w:val="00B8579C"/>
    <w:rsid w:val="00B87417"/>
    <w:rsid w:val="00B8747C"/>
    <w:rsid w:val="00B90C3D"/>
    <w:rsid w:val="00B90F42"/>
    <w:rsid w:val="00B9171E"/>
    <w:rsid w:val="00B9179D"/>
    <w:rsid w:val="00B91DAC"/>
    <w:rsid w:val="00B92B08"/>
    <w:rsid w:val="00B938FC"/>
    <w:rsid w:val="00B94E3C"/>
    <w:rsid w:val="00B96861"/>
    <w:rsid w:val="00B97DF3"/>
    <w:rsid w:val="00BA364A"/>
    <w:rsid w:val="00BA3CFD"/>
    <w:rsid w:val="00BA4165"/>
    <w:rsid w:val="00BA67BE"/>
    <w:rsid w:val="00BA72D0"/>
    <w:rsid w:val="00BB01D9"/>
    <w:rsid w:val="00BB0701"/>
    <w:rsid w:val="00BB15A5"/>
    <w:rsid w:val="00BB2ACC"/>
    <w:rsid w:val="00BB30D9"/>
    <w:rsid w:val="00BB465C"/>
    <w:rsid w:val="00BB53DA"/>
    <w:rsid w:val="00BB5D41"/>
    <w:rsid w:val="00BB68ED"/>
    <w:rsid w:val="00BB6982"/>
    <w:rsid w:val="00BC07AA"/>
    <w:rsid w:val="00BC206F"/>
    <w:rsid w:val="00BC3EFB"/>
    <w:rsid w:val="00BC4565"/>
    <w:rsid w:val="00BC57E1"/>
    <w:rsid w:val="00BC5FD9"/>
    <w:rsid w:val="00BC65F1"/>
    <w:rsid w:val="00BC6C69"/>
    <w:rsid w:val="00BC71F4"/>
    <w:rsid w:val="00BC7DF0"/>
    <w:rsid w:val="00BC7ED0"/>
    <w:rsid w:val="00BD0214"/>
    <w:rsid w:val="00BD0A01"/>
    <w:rsid w:val="00BD18A4"/>
    <w:rsid w:val="00BD4106"/>
    <w:rsid w:val="00BD434F"/>
    <w:rsid w:val="00BD4AF1"/>
    <w:rsid w:val="00BD6528"/>
    <w:rsid w:val="00BD7CC4"/>
    <w:rsid w:val="00BD7E10"/>
    <w:rsid w:val="00BE078B"/>
    <w:rsid w:val="00BE1E32"/>
    <w:rsid w:val="00BE48C1"/>
    <w:rsid w:val="00BE4C38"/>
    <w:rsid w:val="00BE53B0"/>
    <w:rsid w:val="00BE5C8B"/>
    <w:rsid w:val="00BE5D1E"/>
    <w:rsid w:val="00BE73B2"/>
    <w:rsid w:val="00BE7D2E"/>
    <w:rsid w:val="00BF21DC"/>
    <w:rsid w:val="00BF25BF"/>
    <w:rsid w:val="00BF27D4"/>
    <w:rsid w:val="00BF3EFA"/>
    <w:rsid w:val="00BF5F20"/>
    <w:rsid w:val="00BF60AD"/>
    <w:rsid w:val="00BF6C9E"/>
    <w:rsid w:val="00C00143"/>
    <w:rsid w:val="00C00EA0"/>
    <w:rsid w:val="00C0176E"/>
    <w:rsid w:val="00C0320D"/>
    <w:rsid w:val="00C03816"/>
    <w:rsid w:val="00C03930"/>
    <w:rsid w:val="00C03FFC"/>
    <w:rsid w:val="00C04104"/>
    <w:rsid w:val="00C06D84"/>
    <w:rsid w:val="00C074AA"/>
    <w:rsid w:val="00C07B94"/>
    <w:rsid w:val="00C10DC0"/>
    <w:rsid w:val="00C115D1"/>
    <w:rsid w:val="00C12076"/>
    <w:rsid w:val="00C12605"/>
    <w:rsid w:val="00C13468"/>
    <w:rsid w:val="00C13752"/>
    <w:rsid w:val="00C13F6E"/>
    <w:rsid w:val="00C149D4"/>
    <w:rsid w:val="00C15329"/>
    <w:rsid w:val="00C16BC0"/>
    <w:rsid w:val="00C16E42"/>
    <w:rsid w:val="00C17332"/>
    <w:rsid w:val="00C175F8"/>
    <w:rsid w:val="00C17B65"/>
    <w:rsid w:val="00C201C0"/>
    <w:rsid w:val="00C2131C"/>
    <w:rsid w:val="00C21E22"/>
    <w:rsid w:val="00C21EA1"/>
    <w:rsid w:val="00C24983"/>
    <w:rsid w:val="00C2551B"/>
    <w:rsid w:val="00C26502"/>
    <w:rsid w:val="00C27D4E"/>
    <w:rsid w:val="00C30039"/>
    <w:rsid w:val="00C30139"/>
    <w:rsid w:val="00C30186"/>
    <w:rsid w:val="00C32CE0"/>
    <w:rsid w:val="00C33AA2"/>
    <w:rsid w:val="00C357EE"/>
    <w:rsid w:val="00C35A46"/>
    <w:rsid w:val="00C35D32"/>
    <w:rsid w:val="00C35E58"/>
    <w:rsid w:val="00C36A61"/>
    <w:rsid w:val="00C36BF3"/>
    <w:rsid w:val="00C37CE5"/>
    <w:rsid w:val="00C406E5"/>
    <w:rsid w:val="00C4312C"/>
    <w:rsid w:val="00C459A7"/>
    <w:rsid w:val="00C47621"/>
    <w:rsid w:val="00C502CF"/>
    <w:rsid w:val="00C50CDE"/>
    <w:rsid w:val="00C51029"/>
    <w:rsid w:val="00C51530"/>
    <w:rsid w:val="00C5295D"/>
    <w:rsid w:val="00C52DEA"/>
    <w:rsid w:val="00C54C08"/>
    <w:rsid w:val="00C54D46"/>
    <w:rsid w:val="00C55C40"/>
    <w:rsid w:val="00C55EF9"/>
    <w:rsid w:val="00C56CC8"/>
    <w:rsid w:val="00C57498"/>
    <w:rsid w:val="00C604E7"/>
    <w:rsid w:val="00C60843"/>
    <w:rsid w:val="00C60DCC"/>
    <w:rsid w:val="00C60E95"/>
    <w:rsid w:val="00C61AAC"/>
    <w:rsid w:val="00C625CC"/>
    <w:rsid w:val="00C62A26"/>
    <w:rsid w:val="00C62D04"/>
    <w:rsid w:val="00C6326A"/>
    <w:rsid w:val="00C6476B"/>
    <w:rsid w:val="00C64C0E"/>
    <w:rsid w:val="00C64DA5"/>
    <w:rsid w:val="00C65415"/>
    <w:rsid w:val="00C65834"/>
    <w:rsid w:val="00C6588F"/>
    <w:rsid w:val="00C67CB1"/>
    <w:rsid w:val="00C70013"/>
    <w:rsid w:val="00C70A03"/>
    <w:rsid w:val="00C71978"/>
    <w:rsid w:val="00C71E82"/>
    <w:rsid w:val="00C73208"/>
    <w:rsid w:val="00C737C3"/>
    <w:rsid w:val="00C74D0D"/>
    <w:rsid w:val="00C74F6C"/>
    <w:rsid w:val="00C77170"/>
    <w:rsid w:val="00C77C15"/>
    <w:rsid w:val="00C8037C"/>
    <w:rsid w:val="00C80904"/>
    <w:rsid w:val="00C81FD6"/>
    <w:rsid w:val="00C828B0"/>
    <w:rsid w:val="00C82B44"/>
    <w:rsid w:val="00C8347E"/>
    <w:rsid w:val="00C8375D"/>
    <w:rsid w:val="00C84298"/>
    <w:rsid w:val="00C84FB3"/>
    <w:rsid w:val="00C854B0"/>
    <w:rsid w:val="00C865D6"/>
    <w:rsid w:val="00C868E9"/>
    <w:rsid w:val="00C86E07"/>
    <w:rsid w:val="00C87899"/>
    <w:rsid w:val="00C90264"/>
    <w:rsid w:val="00C9067D"/>
    <w:rsid w:val="00C90AA0"/>
    <w:rsid w:val="00C91EDF"/>
    <w:rsid w:val="00C92E1D"/>
    <w:rsid w:val="00C93038"/>
    <w:rsid w:val="00C93171"/>
    <w:rsid w:val="00C9386D"/>
    <w:rsid w:val="00C939FC"/>
    <w:rsid w:val="00C949E4"/>
    <w:rsid w:val="00C9524B"/>
    <w:rsid w:val="00C9578C"/>
    <w:rsid w:val="00C960E7"/>
    <w:rsid w:val="00CA013A"/>
    <w:rsid w:val="00CA0145"/>
    <w:rsid w:val="00CA09FD"/>
    <w:rsid w:val="00CA253B"/>
    <w:rsid w:val="00CA2A5A"/>
    <w:rsid w:val="00CA31B4"/>
    <w:rsid w:val="00CA3CC2"/>
    <w:rsid w:val="00CA4CB9"/>
    <w:rsid w:val="00CA5DEC"/>
    <w:rsid w:val="00CA62EE"/>
    <w:rsid w:val="00CB1F6A"/>
    <w:rsid w:val="00CB261B"/>
    <w:rsid w:val="00CB3080"/>
    <w:rsid w:val="00CB378C"/>
    <w:rsid w:val="00CB3866"/>
    <w:rsid w:val="00CB62D3"/>
    <w:rsid w:val="00CB799F"/>
    <w:rsid w:val="00CC02B9"/>
    <w:rsid w:val="00CC0624"/>
    <w:rsid w:val="00CC13ED"/>
    <w:rsid w:val="00CC15AB"/>
    <w:rsid w:val="00CC1D43"/>
    <w:rsid w:val="00CC24A6"/>
    <w:rsid w:val="00CC3944"/>
    <w:rsid w:val="00CC3CB1"/>
    <w:rsid w:val="00CC53E7"/>
    <w:rsid w:val="00CC54A3"/>
    <w:rsid w:val="00CC5934"/>
    <w:rsid w:val="00CC68EE"/>
    <w:rsid w:val="00CC7022"/>
    <w:rsid w:val="00CC73F8"/>
    <w:rsid w:val="00CD02E8"/>
    <w:rsid w:val="00CD0BCC"/>
    <w:rsid w:val="00CD1E46"/>
    <w:rsid w:val="00CD302B"/>
    <w:rsid w:val="00CD323E"/>
    <w:rsid w:val="00CD5584"/>
    <w:rsid w:val="00CD5785"/>
    <w:rsid w:val="00CD6935"/>
    <w:rsid w:val="00CD6F03"/>
    <w:rsid w:val="00CD7B0A"/>
    <w:rsid w:val="00CE0130"/>
    <w:rsid w:val="00CE0F25"/>
    <w:rsid w:val="00CE232C"/>
    <w:rsid w:val="00CE2976"/>
    <w:rsid w:val="00CE309B"/>
    <w:rsid w:val="00CE351F"/>
    <w:rsid w:val="00CE3BD7"/>
    <w:rsid w:val="00CE4A29"/>
    <w:rsid w:val="00CE4A4B"/>
    <w:rsid w:val="00CE4FDC"/>
    <w:rsid w:val="00CE5279"/>
    <w:rsid w:val="00CF07EB"/>
    <w:rsid w:val="00CF1A5B"/>
    <w:rsid w:val="00CF2E50"/>
    <w:rsid w:val="00CF2E75"/>
    <w:rsid w:val="00CF4261"/>
    <w:rsid w:val="00CF4305"/>
    <w:rsid w:val="00CF556D"/>
    <w:rsid w:val="00CF5D3D"/>
    <w:rsid w:val="00CF6DFC"/>
    <w:rsid w:val="00CF6F00"/>
    <w:rsid w:val="00CF71B6"/>
    <w:rsid w:val="00CF77DA"/>
    <w:rsid w:val="00CF7C20"/>
    <w:rsid w:val="00D00C5D"/>
    <w:rsid w:val="00D01E81"/>
    <w:rsid w:val="00D04276"/>
    <w:rsid w:val="00D05CB1"/>
    <w:rsid w:val="00D05DE0"/>
    <w:rsid w:val="00D0743C"/>
    <w:rsid w:val="00D0749B"/>
    <w:rsid w:val="00D0785C"/>
    <w:rsid w:val="00D10A81"/>
    <w:rsid w:val="00D11782"/>
    <w:rsid w:val="00D119BF"/>
    <w:rsid w:val="00D11FFC"/>
    <w:rsid w:val="00D12618"/>
    <w:rsid w:val="00D13C95"/>
    <w:rsid w:val="00D14597"/>
    <w:rsid w:val="00D14A27"/>
    <w:rsid w:val="00D15795"/>
    <w:rsid w:val="00D162E1"/>
    <w:rsid w:val="00D16D2A"/>
    <w:rsid w:val="00D17C2E"/>
    <w:rsid w:val="00D22862"/>
    <w:rsid w:val="00D22B30"/>
    <w:rsid w:val="00D231AE"/>
    <w:rsid w:val="00D23B9D"/>
    <w:rsid w:val="00D25099"/>
    <w:rsid w:val="00D27F3C"/>
    <w:rsid w:val="00D3237B"/>
    <w:rsid w:val="00D325FB"/>
    <w:rsid w:val="00D336AE"/>
    <w:rsid w:val="00D351C2"/>
    <w:rsid w:val="00D35A82"/>
    <w:rsid w:val="00D35BCA"/>
    <w:rsid w:val="00D36535"/>
    <w:rsid w:val="00D36681"/>
    <w:rsid w:val="00D369B9"/>
    <w:rsid w:val="00D36A03"/>
    <w:rsid w:val="00D36BAE"/>
    <w:rsid w:val="00D40B53"/>
    <w:rsid w:val="00D40FD7"/>
    <w:rsid w:val="00D425A6"/>
    <w:rsid w:val="00D44073"/>
    <w:rsid w:val="00D44A40"/>
    <w:rsid w:val="00D45803"/>
    <w:rsid w:val="00D45AAD"/>
    <w:rsid w:val="00D4644F"/>
    <w:rsid w:val="00D47217"/>
    <w:rsid w:val="00D52017"/>
    <w:rsid w:val="00D5251F"/>
    <w:rsid w:val="00D531A6"/>
    <w:rsid w:val="00D54011"/>
    <w:rsid w:val="00D54F3B"/>
    <w:rsid w:val="00D551A2"/>
    <w:rsid w:val="00D55ACF"/>
    <w:rsid w:val="00D56D3C"/>
    <w:rsid w:val="00D57BDA"/>
    <w:rsid w:val="00D60BA3"/>
    <w:rsid w:val="00D6142A"/>
    <w:rsid w:val="00D62204"/>
    <w:rsid w:val="00D63D78"/>
    <w:rsid w:val="00D6453B"/>
    <w:rsid w:val="00D65FB2"/>
    <w:rsid w:val="00D66940"/>
    <w:rsid w:val="00D67036"/>
    <w:rsid w:val="00D671B8"/>
    <w:rsid w:val="00D70FC3"/>
    <w:rsid w:val="00D71FEB"/>
    <w:rsid w:val="00D72B4E"/>
    <w:rsid w:val="00D7337A"/>
    <w:rsid w:val="00D746E4"/>
    <w:rsid w:val="00D74C29"/>
    <w:rsid w:val="00D74E65"/>
    <w:rsid w:val="00D76B4F"/>
    <w:rsid w:val="00D7778A"/>
    <w:rsid w:val="00D80178"/>
    <w:rsid w:val="00D80282"/>
    <w:rsid w:val="00D815C5"/>
    <w:rsid w:val="00D84579"/>
    <w:rsid w:val="00D845E4"/>
    <w:rsid w:val="00D85AE8"/>
    <w:rsid w:val="00D86381"/>
    <w:rsid w:val="00D93875"/>
    <w:rsid w:val="00D93DD0"/>
    <w:rsid w:val="00D95360"/>
    <w:rsid w:val="00D9593D"/>
    <w:rsid w:val="00D95D76"/>
    <w:rsid w:val="00D97F1F"/>
    <w:rsid w:val="00DA0581"/>
    <w:rsid w:val="00DA077E"/>
    <w:rsid w:val="00DA07AB"/>
    <w:rsid w:val="00DA0B0E"/>
    <w:rsid w:val="00DA114F"/>
    <w:rsid w:val="00DA23F4"/>
    <w:rsid w:val="00DA2B37"/>
    <w:rsid w:val="00DA2FFB"/>
    <w:rsid w:val="00DA41A6"/>
    <w:rsid w:val="00DA41C2"/>
    <w:rsid w:val="00DA42AC"/>
    <w:rsid w:val="00DA5113"/>
    <w:rsid w:val="00DA5328"/>
    <w:rsid w:val="00DB06BA"/>
    <w:rsid w:val="00DB0E22"/>
    <w:rsid w:val="00DB2841"/>
    <w:rsid w:val="00DB2CF0"/>
    <w:rsid w:val="00DB341F"/>
    <w:rsid w:val="00DB446F"/>
    <w:rsid w:val="00DB483E"/>
    <w:rsid w:val="00DB7964"/>
    <w:rsid w:val="00DB7F69"/>
    <w:rsid w:val="00DC1D3E"/>
    <w:rsid w:val="00DC26B9"/>
    <w:rsid w:val="00DC2FF9"/>
    <w:rsid w:val="00DC3093"/>
    <w:rsid w:val="00DC3CC2"/>
    <w:rsid w:val="00DC4CB1"/>
    <w:rsid w:val="00DC67C0"/>
    <w:rsid w:val="00DC732D"/>
    <w:rsid w:val="00DC770A"/>
    <w:rsid w:val="00DC793C"/>
    <w:rsid w:val="00DD0F8D"/>
    <w:rsid w:val="00DD1B85"/>
    <w:rsid w:val="00DD1D0D"/>
    <w:rsid w:val="00DD235E"/>
    <w:rsid w:val="00DD3B47"/>
    <w:rsid w:val="00DD3BBD"/>
    <w:rsid w:val="00DD3D02"/>
    <w:rsid w:val="00DD6987"/>
    <w:rsid w:val="00DD713A"/>
    <w:rsid w:val="00DD744A"/>
    <w:rsid w:val="00DE0637"/>
    <w:rsid w:val="00DE1794"/>
    <w:rsid w:val="00DE3271"/>
    <w:rsid w:val="00DE429F"/>
    <w:rsid w:val="00DE4488"/>
    <w:rsid w:val="00DE63FB"/>
    <w:rsid w:val="00DE6A26"/>
    <w:rsid w:val="00DE7032"/>
    <w:rsid w:val="00DF0343"/>
    <w:rsid w:val="00DF1C90"/>
    <w:rsid w:val="00DF2432"/>
    <w:rsid w:val="00DF2AB0"/>
    <w:rsid w:val="00DF2D7F"/>
    <w:rsid w:val="00DF3A99"/>
    <w:rsid w:val="00DF3F68"/>
    <w:rsid w:val="00DF4761"/>
    <w:rsid w:val="00DF4EC1"/>
    <w:rsid w:val="00DF6C6C"/>
    <w:rsid w:val="00DF72D8"/>
    <w:rsid w:val="00DF793C"/>
    <w:rsid w:val="00DF7AC4"/>
    <w:rsid w:val="00DF7AD3"/>
    <w:rsid w:val="00E01ABF"/>
    <w:rsid w:val="00E0396C"/>
    <w:rsid w:val="00E03FE7"/>
    <w:rsid w:val="00E04347"/>
    <w:rsid w:val="00E0530A"/>
    <w:rsid w:val="00E056CD"/>
    <w:rsid w:val="00E06172"/>
    <w:rsid w:val="00E10317"/>
    <w:rsid w:val="00E10586"/>
    <w:rsid w:val="00E11AFE"/>
    <w:rsid w:val="00E12BDF"/>
    <w:rsid w:val="00E12EE8"/>
    <w:rsid w:val="00E12EF1"/>
    <w:rsid w:val="00E1412E"/>
    <w:rsid w:val="00E14170"/>
    <w:rsid w:val="00E14F61"/>
    <w:rsid w:val="00E160B2"/>
    <w:rsid w:val="00E16C26"/>
    <w:rsid w:val="00E2166B"/>
    <w:rsid w:val="00E21BBF"/>
    <w:rsid w:val="00E21FE8"/>
    <w:rsid w:val="00E22555"/>
    <w:rsid w:val="00E23497"/>
    <w:rsid w:val="00E2488F"/>
    <w:rsid w:val="00E248A7"/>
    <w:rsid w:val="00E250C6"/>
    <w:rsid w:val="00E25C8B"/>
    <w:rsid w:val="00E25D26"/>
    <w:rsid w:val="00E26039"/>
    <w:rsid w:val="00E30334"/>
    <w:rsid w:val="00E311BC"/>
    <w:rsid w:val="00E319F3"/>
    <w:rsid w:val="00E33365"/>
    <w:rsid w:val="00E344EF"/>
    <w:rsid w:val="00E34687"/>
    <w:rsid w:val="00E35784"/>
    <w:rsid w:val="00E36011"/>
    <w:rsid w:val="00E3674D"/>
    <w:rsid w:val="00E370EE"/>
    <w:rsid w:val="00E37239"/>
    <w:rsid w:val="00E377BB"/>
    <w:rsid w:val="00E37B22"/>
    <w:rsid w:val="00E37F27"/>
    <w:rsid w:val="00E409EC"/>
    <w:rsid w:val="00E41483"/>
    <w:rsid w:val="00E4248E"/>
    <w:rsid w:val="00E43697"/>
    <w:rsid w:val="00E43A37"/>
    <w:rsid w:val="00E43C0B"/>
    <w:rsid w:val="00E441C1"/>
    <w:rsid w:val="00E44B35"/>
    <w:rsid w:val="00E458A9"/>
    <w:rsid w:val="00E45939"/>
    <w:rsid w:val="00E471BC"/>
    <w:rsid w:val="00E50587"/>
    <w:rsid w:val="00E51A2A"/>
    <w:rsid w:val="00E554A4"/>
    <w:rsid w:val="00E558EC"/>
    <w:rsid w:val="00E55E31"/>
    <w:rsid w:val="00E57130"/>
    <w:rsid w:val="00E5778A"/>
    <w:rsid w:val="00E577EB"/>
    <w:rsid w:val="00E57B9A"/>
    <w:rsid w:val="00E60FAC"/>
    <w:rsid w:val="00E631D5"/>
    <w:rsid w:val="00E678D0"/>
    <w:rsid w:val="00E70F48"/>
    <w:rsid w:val="00E7166C"/>
    <w:rsid w:val="00E7184D"/>
    <w:rsid w:val="00E72E41"/>
    <w:rsid w:val="00E74F2B"/>
    <w:rsid w:val="00E7514B"/>
    <w:rsid w:val="00E76A55"/>
    <w:rsid w:val="00E76DFC"/>
    <w:rsid w:val="00E772C5"/>
    <w:rsid w:val="00E775C2"/>
    <w:rsid w:val="00E81AF0"/>
    <w:rsid w:val="00E81F8D"/>
    <w:rsid w:val="00E83594"/>
    <w:rsid w:val="00E840B8"/>
    <w:rsid w:val="00E868F2"/>
    <w:rsid w:val="00E90569"/>
    <w:rsid w:val="00E90B75"/>
    <w:rsid w:val="00E91B54"/>
    <w:rsid w:val="00E92DF6"/>
    <w:rsid w:val="00E94B94"/>
    <w:rsid w:val="00E94DCA"/>
    <w:rsid w:val="00E952FC"/>
    <w:rsid w:val="00E95669"/>
    <w:rsid w:val="00E95BA3"/>
    <w:rsid w:val="00E962D5"/>
    <w:rsid w:val="00E975DE"/>
    <w:rsid w:val="00EA00D7"/>
    <w:rsid w:val="00EA039B"/>
    <w:rsid w:val="00EA10F3"/>
    <w:rsid w:val="00EA17D1"/>
    <w:rsid w:val="00EA185B"/>
    <w:rsid w:val="00EA37C5"/>
    <w:rsid w:val="00EA4065"/>
    <w:rsid w:val="00EA5A9F"/>
    <w:rsid w:val="00EA6583"/>
    <w:rsid w:val="00EA6ECA"/>
    <w:rsid w:val="00EA7753"/>
    <w:rsid w:val="00EA7AAC"/>
    <w:rsid w:val="00EA7D73"/>
    <w:rsid w:val="00EB053D"/>
    <w:rsid w:val="00EB0874"/>
    <w:rsid w:val="00EB15A0"/>
    <w:rsid w:val="00EB1719"/>
    <w:rsid w:val="00EB225B"/>
    <w:rsid w:val="00EB2E96"/>
    <w:rsid w:val="00EB3C35"/>
    <w:rsid w:val="00EB4719"/>
    <w:rsid w:val="00EB5738"/>
    <w:rsid w:val="00EB70C9"/>
    <w:rsid w:val="00EC13B1"/>
    <w:rsid w:val="00EC16FB"/>
    <w:rsid w:val="00EC251E"/>
    <w:rsid w:val="00EC31CE"/>
    <w:rsid w:val="00EC3213"/>
    <w:rsid w:val="00EC32EC"/>
    <w:rsid w:val="00EC3FA0"/>
    <w:rsid w:val="00EC48BC"/>
    <w:rsid w:val="00EC4ACE"/>
    <w:rsid w:val="00EC6080"/>
    <w:rsid w:val="00EC6367"/>
    <w:rsid w:val="00EC6946"/>
    <w:rsid w:val="00EC6BFC"/>
    <w:rsid w:val="00EC7DC5"/>
    <w:rsid w:val="00ED078F"/>
    <w:rsid w:val="00ED09E0"/>
    <w:rsid w:val="00ED1E2F"/>
    <w:rsid w:val="00ED2039"/>
    <w:rsid w:val="00ED2CD7"/>
    <w:rsid w:val="00ED4873"/>
    <w:rsid w:val="00ED4C64"/>
    <w:rsid w:val="00ED58F9"/>
    <w:rsid w:val="00ED5E29"/>
    <w:rsid w:val="00ED665C"/>
    <w:rsid w:val="00ED6B05"/>
    <w:rsid w:val="00EE0F94"/>
    <w:rsid w:val="00EE4619"/>
    <w:rsid w:val="00EE64B2"/>
    <w:rsid w:val="00EE723D"/>
    <w:rsid w:val="00EF0093"/>
    <w:rsid w:val="00EF0C82"/>
    <w:rsid w:val="00EF2351"/>
    <w:rsid w:val="00EF2941"/>
    <w:rsid w:val="00EF2B44"/>
    <w:rsid w:val="00EF3E6C"/>
    <w:rsid w:val="00EF50BF"/>
    <w:rsid w:val="00EF5304"/>
    <w:rsid w:val="00EF54F5"/>
    <w:rsid w:val="00EF7120"/>
    <w:rsid w:val="00EF7A52"/>
    <w:rsid w:val="00F00B52"/>
    <w:rsid w:val="00F02568"/>
    <w:rsid w:val="00F029C9"/>
    <w:rsid w:val="00F03798"/>
    <w:rsid w:val="00F04D2C"/>
    <w:rsid w:val="00F073E2"/>
    <w:rsid w:val="00F12169"/>
    <w:rsid w:val="00F121A3"/>
    <w:rsid w:val="00F131D4"/>
    <w:rsid w:val="00F131DC"/>
    <w:rsid w:val="00F132E2"/>
    <w:rsid w:val="00F1354F"/>
    <w:rsid w:val="00F1455C"/>
    <w:rsid w:val="00F154FD"/>
    <w:rsid w:val="00F1552D"/>
    <w:rsid w:val="00F15E2E"/>
    <w:rsid w:val="00F16F86"/>
    <w:rsid w:val="00F1710E"/>
    <w:rsid w:val="00F21D0E"/>
    <w:rsid w:val="00F21EF0"/>
    <w:rsid w:val="00F22929"/>
    <w:rsid w:val="00F23EF4"/>
    <w:rsid w:val="00F25111"/>
    <w:rsid w:val="00F2782D"/>
    <w:rsid w:val="00F30B47"/>
    <w:rsid w:val="00F31804"/>
    <w:rsid w:val="00F3387C"/>
    <w:rsid w:val="00F3554E"/>
    <w:rsid w:val="00F40150"/>
    <w:rsid w:val="00F40680"/>
    <w:rsid w:val="00F40F6B"/>
    <w:rsid w:val="00F42204"/>
    <w:rsid w:val="00F424C5"/>
    <w:rsid w:val="00F427BD"/>
    <w:rsid w:val="00F450E5"/>
    <w:rsid w:val="00F45944"/>
    <w:rsid w:val="00F45EEE"/>
    <w:rsid w:val="00F501F7"/>
    <w:rsid w:val="00F508F6"/>
    <w:rsid w:val="00F512AF"/>
    <w:rsid w:val="00F5586C"/>
    <w:rsid w:val="00F5750D"/>
    <w:rsid w:val="00F604DF"/>
    <w:rsid w:val="00F60688"/>
    <w:rsid w:val="00F61365"/>
    <w:rsid w:val="00F6173A"/>
    <w:rsid w:val="00F61CB0"/>
    <w:rsid w:val="00F6247C"/>
    <w:rsid w:val="00F62B29"/>
    <w:rsid w:val="00F63738"/>
    <w:rsid w:val="00F6682C"/>
    <w:rsid w:val="00F67B7A"/>
    <w:rsid w:val="00F67C86"/>
    <w:rsid w:val="00F702C2"/>
    <w:rsid w:val="00F7047C"/>
    <w:rsid w:val="00F70AC4"/>
    <w:rsid w:val="00F70D14"/>
    <w:rsid w:val="00F7238A"/>
    <w:rsid w:val="00F732CE"/>
    <w:rsid w:val="00F74E01"/>
    <w:rsid w:val="00F75603"/>
    <w:rsid w:val="00F759AA"/>
    <w:rsid w:val="00F75A77"/>
    <w:rsid w:val="00F76152"/>
    <w:rsid w:val="00F76FD0"/>
    <w:rsid w:val="00F77087"/>
    <w:rsid w:val="00F77CDE"/>
    <w:rsid w:val="00F82273"/>
    <w:rsid w:val="00F8242E"/>
    <w:rsid w:val="00F84F1C"/>
    <w:rsid w:val="00F856AA"/>
    <w:rsid w:val="00F87642"/>
    <w:rsid w:val="00F903FC"/>
    <w:rsid w:val="00F905B6"/>
    <w:rsid w:val="00F9064D"/>
    <w:rsid w:val="00F90708"/>
    <w:rsid w:val="00F91ED5"/>
    <w:rsid w:val="00F923C0"/>
    <w:rsid w:val="00F92AB3"/>
    <w:rsid w:val="00F93936"/>
    <w:rsid w:val="00F93D96"/>
    <w:rsid w:val="00F94832"/>
    <w:rsid w:val="00F9566E"/>
    <w:rsid w:val="00F95C88"/>
    <w:rsid w:val="00F9683B"/>
    <w:rsid w:val="00F970C9"/>
    <w:rsid w:val="00FA056E"/>
    <w:rsid w:val="00FA073F"/>
    <w:rsid w:val="00FA142E"/>
    <w:rsid w:val="00FA28FD"/>
    <w:rsid w:val="00FA293C"/>
    <w:rsid w:val="00FA367E"/>
    <w:rsid w:val="00FA3D7C"/>
    <w:rsid w:val="00FA4126"/>
    <w:rsid w:val="00FA4C5D"/>
    <w:rsid w:val="00FA6A46"/>
    <w:rsid w:val="00FB00D1"/>
    <w:rsid w:val="00FB0448"/>
    <w:rsid w:val="00FB0AFB"/>
    <w:rsid w:val="00FB14BA"/>
    <w:rsid w:val="00FB38AE"/>
    <w:rsid w:val="00FB560F"/>
    <w:rsid w:val="00FB6AA2"/>
    <w:rsid w:val="00FB742D"/>
    <w:rsid w:val="00FB78A5"/>
    <w:rsid w:val="00FB7FB9"/>
    <w:rsid w:val="00FC06C0"/>
    <w:rsid w:val="00FC3366"/>
    <w:rsid w:val="00FC6013"/>
    <w:rsid w:val="00FC6D1F"/>
    <w:rsid w:val="00FC757D"/>
    <w:rsid w:val="00FC7848"/>
    <w:rsid w:val="00FC7CE8"/>
    <w:rsid w:val="00FD12BF"/>
    <w:rsid w:val="00FD1B95"/>
    <w:rsid w:val="00FD25C7"/>
    <w:rsid w:val="00FD270F"/>
    <w:rsid w:val="00FD2869"/>
    <w:rsid w:val="00FD3287"/>
    <w:rsid w:val="00FD3334"/>
    <w:rsid w:val="00FD34E4"/>
    <w:rsid w:val="00FD43DE"/>
    <w:rsid w:val="00FD4596"/>
    <w:rsid w:val="00FD4A33"/>
    <w:rsid w:val="00FD4F6C"/>
    <w:rsid w:val="00FE1BE1"/>
    <w:rsid w:val="00FE2B03"/>
    <w:rsid w:val="00FE2F38"/>
    <w:rsid w:val="00FE3B47"/>
    <w:rsid w:val="00FE48E8"/>
    <w:rsid w:val="00FE4E38"/>
    <w:rsid w:val="00FE5EC8"/>
    <w:rsid w:val="00FE6526"/>
    <w:rsid w:val="00FE6E86"/>
    <w:rsid w:val="00FE6F2D"/>
    <w:rsid w:val="00FE7018"/>
    <w:rsid w:val="00FE7CDC"/>
    <w:rsid w:val="00FF046A"/>
    <w:rsid w:val="00FF1364"/>
    <w:rsid w:val="00FF2650"/>
    <w:rsid w:val="00FF459C"/>
    <w:rsid w:val="00FF48CE"/>
    <w:rsid w:val="00FF56D0"/>
    <w:rsid w:val="00FF62AC"/>
    <w:rsid w:val="00FF64D5"/>
    <w:rsid w:val="00FF6AF5"/>
    <w:rsid w:val="00FF6C45"/>
    <w:rsid w:val="00FF7BA2"/>
    <w:rsid w:val="1759A1D6"/>
    <w:rsid w:val="18FD2CEC"/>
    <w:rsid w:val="213E4BE4"/>
    <w:rsid w:val="249F0027"/>
    <w:rsid w:val="2883B623"/>
    <w:rsid w:val="2C70026F"/>
    <w:rsid w:val="35FF4FEF"/>
    <w:rsid w:val="4544C04F"/>
    <w:rsid w:val="457581D9"/>
    <w:rsid w:val="4E8222E7"/>
    <w:rsid w:val="4ED27A38"/>
    <w:rsid w:val="53EBE799"/>
    <w:rsid w:val="5CA6F472"/>
    <w:rsid w:val="6629AC69"/>
    <w:rsid w:val="69CC3FA9"/>
    <w:rsid w:val="6DC608E5"/>
    <w:rsid w:val="7039AFED"/>
    <w:rsid w:val="732C7421"/>
    <w:rsid w:val="74F4F5CD"/>
    <w:rsid w:val="76CEAB58"/>
    <w:rsid w:val="781B424D"/>
    <w:rsid w:val="7C8A3D1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D9FB6170-90AC-4C7E-B202-0F845FF221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rPr>
      <w:lang w:val="lt-LT"/>
    </w:rPr>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AF187B"/>
    <w:pPr>
      <w:tabs>
        <w:tab w:val="left" w:pos="709"/>
        <w:tab w:val="right" w:leader="dot" w:pos="9962"/>
      </w:tabs>
      <w:spacing w:after="100"/>
      <w:ind w:left="142" w:hanging="142"/>
    </w:pPr>
    <w:rPr>
      <w:rFonts w:eastAsia="Arial" w:cstheme="majorHAnsi"/>
      <w:b/>
      <w:bCs/>
      <w:noProof/>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semiHidden/>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Neapdorotaspaminjimas1">
    <w:name w:val="Neapdorotas paminėjimas1"/>
    <w:basedOn w:val="Numatytasispastraiposriftas"/>
    <w:uiPriority w:val="99"/>
    <w:semiHidden/>
    <w:unhideWhenUsed/>
    <w:rsid w:val="005E5758"/>
    <w:rPr>
      <w:color w:val="808080"/>
      <w:shd w:val="clear" w:color="auto" w:fill="E6E6E6"/>
    </w:rPr>
  </w:style>
  <w:style w:type="character" w:customStyle="1" w:styleId="cf11">
    <w:name w:val="cf11"/>
    <w:basedOn w:val="Numatytasispastraiposriftas"/>
    <w:rsid w:val="00511858"/>
    <w:rPr>
      <w:rFonts w:ascii="Segoe UI" w:hAnsi="Segoe UI" w:cs="Segoe UI" w:hint="default"/>
      <w:sz w:val="18"/>
      <w:szCs w:val="18"/>
    </w:rPr>
  </w:style>
  <w:style w:type="character" w:customStyle="1" w:styleId="cf21">
    <w:name w:val="cf21"/>
    <w:basedOn w:val="Numatytasispastraiposriftas"/>
    <w:rsid w:val="00511858"/>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ebvpd.eviesiejipirkimai.lt/espd-web/" TargetMode="Externa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hyperlink" Target="https://viesiejipirkimai.lt" TargetMode="External"/><Relationship Id="rId17" Type="http://schemas.openxmlformats.org/officeDocument/2006/relationships/hyperlink" Target="https://vpt.lrv.lt/uploads/vpt/documents/files/LT_versija/CVP_IS/Mokymu_medziaga/Tiekejams/Uzsifravimo_instrukcija.pdf"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ebvpd.eviesiejipirkimai.lt/espd-web/"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viesiejipirkimai.lt" TargetMode="External"/><Relationship Id="rId23" Type="http://schemas.openxmlformats.org/officeDocument/2006/relationships/footer" Target="footer3.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viesiejipirkimai.lt" TargetMode="External"/><Relationship Id="rId22" Type="http://schemas.openxmlformats.org/officeDocument/2006/relationships/header" Target="header3.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e-tar.lt/portal/lt/legalAct/66ae9a80883011ed8df094f359a60216/asr" TargetMode="External"/><Relationship Id="rId1" Type="http://schemas.openxmlformats.org/officeDocument/2006/relationships/hyperlink" Target="https://vpt.lrv.lt/uploads/vpt/documents/files/uzssisfravimo%20instrukcija(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BC55A80B30B45CCB89723455B45E645"/>
        <w:category>
          <w:name w:val="General"/>
          <w:gallery w:val="placeholder"/>
        </w:category>
        <w:types>
          <w:type w:val="bbPlcHdr"/>
        </w:types>
        <w:behaviors>
          <w:behavior w:val="content"/>
        </w:behaviors>
        <w:guid w:val="{EE565504-AA8B-464E-B43A-E7A5DCF3BEF1}"/>
      </w:docPartPr>
      <w:docPartBody>
        <w:p w:rsidR="006B2D23" w:rsidRDefault="007F042B" w:rsidP="007F042B">
          <w:pPr>
            <w:pStyle w:val="16A92E1E7DF54A09B98F3F4484B265FB"/>
          </w:pPr>
          <w:r>
            <w:rPr>
              <w:rFonts w:asciiTheme="majorHAnsi" w:eastAsiaTheme="majorEastAsia" w:hAnsiTheme="majorHAnsi" w:cstheme="majorBidi"/>
              <w:color w:val="156082" w:themeColor="accent1"/>
              <w:sz w:val="88"/>
              <w:szCs w:val="88"/>
            </w:rPr>
            <w:t>[Document title]</w:t>
          </w:r>
        </w:p>
      </w:docPartBody>
    </w:docPart>
    <w:docPart>
      <w:docPartPr>
        <w:name w:val="16A92E1E7DF54A09B98F3F4484B265FB"/>
        <w:category>
          <w:name w:val="General"/>
          <w:gallery w:val="placeholder"/>
        </w:category>
        <w:types>
          <w:type w:val="bbPlcHdr"/>
        </w:types>
        <w:behaviors>
          <w:behavior w:val="content"/>
        </w:behaviors>
        <w:guid w:val="{E4C4F729-A66A-461B-AAF6-4DBA1249DFA7}"/>
      </w:docPartPr>
      <w:docPartBody>
        <w:p w:rsidR="006B2D23" w:rsidRDefault="007F042B" w:rsidP="007F042B">
          <w:r>
            <w:rPr>
              <w:color w:val="0F4761" w:themeColor="accent1" w:themeShade="BF"/>
              <w:sz w:val="24"/>
              <w:szCs w:val="24"/>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BA"/>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BA"/>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BA"/>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4B97"/>
    <w:rsid w:val="000266C7"/>
    <w:rsid w:val="00036699"/>
    <w:rsid w:val="000607ED"/>
    <w:rsid w:val="00091E31"/>
    <w:rsid w:val="000C5191"/>
    <w:rsid w:val="000C66F4"/>
    <w:rsid w:val="000D0016"/>
    <w:rsid w:val="000E0749"/>
    <w:rsid w:val="00107B35"/>
    <w:rsid w:val="00111127"/>
    <w:rsid w:val="001200CF"/>
    <w:rsid w:val="001434E1"/>
    <w:rsid w:val="0015202B"/>
    <w:rsid w:val="0018111A"/>
    <w:rsid w:val="00183305"/>
    <w:rsid w:val="00191EBA"/>
    <w:rsid w:val="00194F32"/>
    <w:rsid w:val="001957CA"/>
    <w:rsid w:val="001A5316"/>
    <w:rsid w:val="00210A42"/>
    <w:rsid w:val="002572B7"/>
    <w:rsid w:val="002661E7"/>
    <w:rsid w:val="00275344"/>
    <w:rsid w:val="00293443"/>
    <w:rsid w:val="00295798"/>
    <w:rsid w:val="002B3A99"/>
    <w:rsid w:val="002C392B"/>
    <w:rsid w:val="002C40F7"/>
    <w:rsid w:val="002D747D"/>
    <w:rsid w:val="002F0E8D"/>
    <w:rsid w:val="003032AE"/>
    <w:rsid w:val="00330F16"/>
    <w:rsid w:val="00334FEC"/>
    <w:rsid w:val="00342D5F"/>
    <w:rsid w:val="00373352"/>
    <w:rsid w:val="003749C5"/>
    <w:rsid w:val="00397AAE"/>
    <w:rsid w:val="00400C75"/>
    <w:rsid w:val="00422308"/>
    <w:rsid w:val="00424476"/>
    <w:rsid w:val="00433A6E"/>
    <w:rsid w:val="00435364"/>
    <w:rsid w:val="004571D9"/>
    <w:rsid w:val="00462C98"/>
    <w:rsid w:val="00493487"/>
    <w:rsid w:val="004C316D"/>
    <w:rsid w:val="004D6989"/>
    <w:rsid w:val="004F2F8A"/>
    <w:rsid w:val="005342A4"/>
    <w:rsid w:val="00551635"/>
    <w:rsid w:val="005729F3"/>
    <w:rsid w:val="00573B59"/>
    <w:rsid w:val="005834A3"/>
    <w:rsid w:val="005A78E5"/>
    <w:rsid w:val="005C70E1"/>
    <w:rsid w:val="005D0240"/>
    <w:rsid w:val="005D4CBD"/>
    <w:rsid w:val="00601AF4"/>
    <w:rsid w:val="00602709"/>
    <w:rsid w:val="00606C3D"/>
    <w:rsid w:val="006527E1"/>
    <w:rsid w:val="00662B7B"/>
    <w:rsid w:val="00693080"/>
    <w:rsid w:val="00693424"/>
    <w:rsid w:val="006B26EA"/>
    <w:rsid w:val="006B2D23"/>
    <w:rsid w:val="006C391D"/>
    <w:rsid w:val="006E34FF"/>
    <w:rsid w:val="006E60B5"/>
    <w:rsid w:val="007054E5"/>
    <w:rsid w:val="007067F2"/>
    <w:rsid w:val="00716737"/>
    <w:rsid w:val="007429D4"/>
    <w:rsid w:val="0075013E"/>
    <w:rsid w:val="00756AE6"/>
    <w:rsid w:val="007C0B43"/>
    <w:rsid w:val="007D62A1"/>
    <w:rsid w:val="007F042B"/>
    <w:rsid w:val="0080023D"/>
    <w:rsid w:val="00802206"/>
    <w:rsid w:val="00803091"/>
    <w:rsid w:val="00815841"/>
    <w:rsid w:val="00815CC3"/>
    <w:rsid w:val="0082285F"/>
    <w:rsid w:val="00826AF2"/>
    <w:rsid w:val="008310F8"/>
    <w:rsid w:val="00842D8B"/>
    <w:rsid w:val="008646CC"/>
    <w:rsid w:val="00886E98"/>
    <w:rsid w:val="008972D3"/>
    <w:rsid w:val="008B4EEA"/>
    <w:rsid w:val="008B7AC1"/>
    <w:rsid w:val="008D2D56"/>
    <w:rsid w:val="008E3986"/>
    <w:rsid w:val="008F3C7F"/>
    <w:rsid w:val="00926160"/>
    <w:rsid w:val="009400D0"/>
    <w:rsid w:val="00945412"/>
    <w:rsid w:val="0098012A"/>
    <w:rsid w:val="009809C9"/>
    <w:rsid w:val="00986C24"/>
    <w:rsid w:val="00986DA0"/>
    <w:rsid w:val="009A2F12"/>
    <w:rsid w:val="009A5028"/>
    <w:rsid w:val="009B32B1"/>
    <w:rsid w:val="009E4598"/>
    <w:rsid w:val="009F231D"/>
    <w:rsid w:val="009F6349"/>
    <w:rsid w:val="009F6D50"/>
    <w:rsid w:val="00A14FF3"/>
    <w:rsid w:val="00A17103"/>
    <w:rsid w:val="00A35DFD"/>
    <w:rsid w:val="00A361E9"/>
    <w:rsid w:val="00A46A51"/>
    <w:rsid w:val="00A56ED4"/>
    <w:rsid w:val="00A65057"/>
    <w:rsid w:val="00A65C9E"/>
    <w:rsid w:val="00AA773C"/>
    <w:rsid w:val="00AD080E"/>
    <w:rsid w:val="00AD65BF"/>
    <w:rsid w:val="00B045A1"/>
    <w:rsid w:val="00B04A47"/>
    <w:rsid w:val="00B15794"/>
    <w:rsid w:val="00B310B5"/>
    <w:rsid w:val="00B540AC"/>
    <w:rsid w:val="00B6231B"/>
    <w:rsid w:val="00BA28CA"/>
    <w:rsid w:val="00BD4565"/>
    <w:rsid w:val="00C17332"/>
    <w:rsid w:val="00C21BEC"/>
    <w:rsid w:val="00C25853"/>
    <w:rsid w:val="00C40F63"/>
    <w:rsid w:val="00C442D1"/>
    <w:rsid w:val="00C77C15"/>
    <w:rsid w:val="00C80F41"/>
    <w:rsid w:val="00C93171"/>
    <w:rsid w:val="00CC5934"/>
    <w:rsid w:val="00CD7896"/>
    <w:rsid w:val="00D23DD6"/>
    <w:rsid w:val="00D63C44"/>
    <w:rsid w:val="00D80BFE"/>
    <w:rsid w:val="00D8236E"/>
    <w:rsid w:val="00D860B6"/>
    <w:rsid w:val="00D93133"/>
    <w:rsid w:val="00D953CC"/>
    <w:rsid w:val="00D960E8"/>
    <w:rsid w:val="00DC4FE0"/>
    <w:rsid w:val="00DE0D0E"/>
    <w:rsid w:val="00DF2623"/>
    <w:rsid w:val="00DF2AB0"/>
    <w:rsid w:val="00E34D91"/>
    <w:rsid w:val="00E63387"/>
    <w:rsid w:val="00E73100"/>
    <w:rsid w:val="00EA6D05"/>
    <w:rsid w:val="00EB0EF1"/>
    <w:rsid w:val="00EC16FB"/>
    <w:rsid w:val="00ED09E0"/>
    <w:rsid w:val="00ED7B5B"/>
    <w:rsid w:val="00EE0C5D"/>
    <w:rsid w:val="00F06192"/>
    <w:rsid w:val="00F240CB"/>
    <w:rsid w:val="00F2452D"/>
    <w:rsid w:val="00F27CAA"/>
    <w:rsid w:val="00F671C7"/>
    <w:rsid w:val="00F85ACF"/>
    <w:rsid w:val="00FA5324"/>
    <w:rsid w:val="00FE1BE1"/>
    <w:rsid w:val="00FF7BA2"/>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16A92E1E7DF54A09B98F3F4484B265FB">
    <w:name w:val="16A92E1E7DF54A09B98F3F4484B265FB"/>
    <w:rsid w:val="007F042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2021-11-30T00:00:00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kumentas" ma:contentTypeID="0x010100E216FF78592AF24A8E7DDF88733509E6" ma:contentTypeVersion="15" ma:contentTypeDescription="Kurkite naują dokumentą." ma:contentTypeScope="" ma:versionID="a4c94507d9451ca0353a9e99a27582c0">
  <xsd:schema xmlns:xsd="http://www.w3.org/2001/XMLSchema" xmlns:xs="http://www.w3.org/2001/XMLSchema" xmlns:p="http://schemas.microsoft.com/office/2006/metadata/properties" xmlns:ns3="00f2724f-7c27-4f1f-bfb2-b202b86043a6" xmlns:ns4="97e6b9dc-a72f-4535-a818-426f74caf65f" targetNamespace="http://schemas.microsoft.com/office/2006/metadata/properties" ma:root="true" ma:fieldsID="82382e70bfe29b422faff6a7c773b268" ns3:_="" ns4:_="">
    <xsd:import namespace="00f2724f-7c27-4f1f-bfb2-b202b86043a6"/>
    <xsd:import namespace="97e6b9dc-a72f-4535-a818-426f74caf65f"/>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LengthInSeconds" minOccurs="0"/>
                <xsd:element ref="ns3:MediaServiceLocatio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f2724f-7c27-4f1f-bfb2-b202b86043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7e6b9dc-a72f-4535-a818-426f74caf65f" elementFormDefault="qualified">
    <xsd:import namespace="http://schemas.microsoft.com/office/2006/documentManagement/types"/>
    <xsd:import namespace="http://schemas.microsoft.com/office/infopath/2007/PartnerControls"/>
    <xsd:element name="SharedWithUsers" ma:index="17" nillable="true" ma:displayName="Bendrinama s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Bendrinta su išsamia informacija" ma:internalName="SharedWithDetails" ma:readOnly="true">
      <xsd:simpleType>
        <xsd:restriction base="dms:Note">
          <xsd:maxLength value="255"/>
        </xsd:restriction>
      </xsd:simpleType>
    </xsd:element>
    <xsd:element name="SharingHintHash" ma:index="19" nillable="true" ma:displayName="Bendrinimo užuominos maiša"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SharedWithUsers xmlns="97e6b9dc-a72f-4535-a818-426f74caf65f">
      <UserInfo>
        <DisplayName>Živilė Cibutavičienė</DisplayName>
        <AccountId>15</AccountId>
        <AccountType/>
      </UserInfo>
      <UserInfo>
        <DisplayName>Gediminas Golcevas</DisplayName>
        <AccountId>12</AccountId>
        <AccountType/>
      </UserInfo>
    </SharedWithUsers>
    <_activity xmlns="00f2724f-7c27-4f1f-bfb2-b202b86043a6"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16C5825-21BD-4131-9CD0-E927B85A51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f2724f-7c27-4f1f-bfb2-b202b86043a6"/>
    <ds:schemaRef ds:uri="97e6b9dc-a72f-4535-a818-426f74caf6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0920BF-D858-46FD-97F7-3D215B757AB3}">
  <ds:schemaRefs>
    <ds:schemaRef ds:uri="http://schemas.openxmlformats.org/officeDocument/2006/bibliography"/>
  </ds:schemaRefs>
</ds:datastoreItem>
</file>

<file path=customXml/itemProps4.xml><?xml version="1.0" encoding="utf-8"?>
<ds:datastoreItem xmlns:ds="http://schemas.openxmlformats.org/officeDocument/2006/customXml" ds:itemID="{0D5926D7-B02A-4354-B151-EF9FDD75E453}">
  <ds:schemaRefs>
    <ds:schemaRef ds:uri="http://schemas.microsoft.com/sharepoint/v3/contenttype/forms"/>
  </ds:schemaRefs>
</ds:datastoreItem>
</file>

<file path=customXml/itemProps5.xml><?xml version="1.0" encoding="utf-8"?>
<ds:datastoreItem xmlns:ds="http://schemas.openxmlformats.org/officeDocument/2006/customXml" ds:itemID="{76D519BD-F995-47A6-B7C3-04ABEDA07528}">
  <ds:schemaRefs>
    <ds:schemaRef ds:uri="http://schemas.microsoft.com/office/2006/metadata/properties"/>
    <ds:schemaRef ds:uri="http://schemas.microsoft.com/office/infopath/2007/PartnerControls"/>
    <ds:schemaRef ds:uri="97e6b9dc-a72f-4535-a818-426f74caf65f"/>
    <ds:schemaRef ds:uri="00f2724f-7c27-4f1f-bfb2-b202b86043a6"/>
  </ds:schemaRefs>
</ds:datastoreItem>
</file>

<file path=docMetadata/LabelInfo.xml><?xml version="1.0" encoding="utf-8"?>
<clbl:labelList xmlns:clbl="http://schemas.microsoft.com/office/2020/mipLabelMetadata">
  <clbl:label id="{c726ada4-eee0-43ea-be57-397a438ff30f}" enabled="1" method="Standard" siteId="{3ff45aa8-20e5-4053-a803-dbc4b63d971e}" contentBits="0" removed="0"/>
</clbl:labelList>
</file>

<file path=docProps/app.xml><?xml version="1.0" encoding="utf-8"?>
<Properties xmlns="http://schemas.openxmlformats.org/officeDocument/2006/extended-properties" xmlns:vt="http://schemas.openxmlformats.org/officeDocument/2006/docPropsVTypes">
  <Template>Normal.dotm</Template>
  <TotalTime>800</TotalTime>
  <Pages>17</Pages>
  <Words>42256</Words>
  <Characters>24087</Characters>
  <Application>Microsoft Office Word</Application>
  <DocSecurity>0</DocSecurity>
  <Lines>200</Lines>
  <Paragraphs>132</Paragraphs>
  <ScaleCrop>false</ScaleCrop>
  <HeadingPairs>
    <vt:vector size="4" baseType="variant">
      <vt:variant>
        <vt:lpstr>Pavadinimas</vt:lpstr>
      </vt:variant>
      <vt:variant>
        <vt:i4>1</vt:i4>
      </vt:variant>
      <vt:variant>
        <vt:lpstr>Title</vt:lpstr>
      </vt:variant>
      <vt:variant>
        <vt:i4>1</vt:i4>
      </vt:variant>
    </vt:vector>
  </HeadingPairs>
  <TitlesOfParts>
    <vt:vector size="2" baseType="lpstr">
      <vt:lpstr>Supaprastinto viešojo pirkimo „Valstybės kontrolės darbuotojų savanoriškojo sveikatos draudimo paslaugos“ atviro konkurso bendrosios sąlygos</vt:lpstr>
      <vt:lpstr>Viešojo pirkimo atviro konkurso bendrosios sąlygos</vt:lpstr>
    </vt:vector>
  </TitlesOfParts>
  <Company/>
  <LinksUpToDate>false</LinksUpToDate>
  <CharactersWithSpaces>66211</CharactersWithSpaces>
  <SharedDoc>false</SharedDoc>
  <HLinks>
    <vt:vector size="180" baseType="variant">
      <vt:variant>
        <vt:i4>7995422</vt:i4>
      </vt:variant>
      <vt:variant>
        <vt:i4>156</vt:i4>
      </vt:variant>
      <vt:variant>
        <vt:i4>0</vt:i4>
      </vt:variant>
      <vt:variant>
        <vt:i4>5</vt:i4>
      </vt:variant>
      <vt:variant>
        <vt:lpwstr>https://vpt.lrv.lt/uploads/vpt/documents/files/uzsifravimo_instrukcija.pdf</vt:lpwstr>
      </vt:variant>
      <vt:variant>
        <vt:lpwstr/>
      </vt:variant>
      <vt:variant>
        <vt:i4>6815784</vt:i4>
      </vt:variant>
      <vt:variant>
        <vt:i4>150</vt:i4>
      </vt:variant>
      <vt:variant>
        <vt:i4>0</vt:i4>
      </vt:variant>
      <vt:variant>
        <vt:i4>5</vt:i4>
      </vt:variant>
      <vt:variant>
        <vt:lpwstr>http://ebvpd.eviesiejipirkimai.lt/espd-web/</vt:lpwstr>
      </vt:variant>
      <vt:variant>
        <vt:lpwstr/>
      </vt:variant>
      <vt:variant>
        <vt:i4>2162724</vt:i4>
      </vt:variant>
      <vt:variant>
        <vt:i4>144</vt:i4>
      </vt:variant>
      <vt:variant>
        <vt:i4>0</vt:i4>
      </vt:variant>
      <vt:variant>
        <vt:i4>5</vt:i4>
      </vt:variant>
      <vt:variant>
        <vt:lpwstr>https://pirkimai.eviesiejipirkimai.lt/</vt:lpwstr>
      </vt:variant>
      <vt:variant>
        <vt:lpwstr/>
      </vt:variant>
      <vt:variant>
        <vt:i4>2162724</vt:i4>
      </vt:variant>
      <vt:variant>
        <vt:i4>141</vt:i4>
      </vt:variant>
      <vt:variant>
        <vt:i4>0</vt:i4>
      </vt:variant>
      <vt:variant>
        <vt:i4>5</vt:i4>
      </vt:variant>
      <vt:variant>
        <vt:lpwstr>https://pirkimai.eviesiejipirkimai.lt/</vt:lpwstr>
      </vt:variant>
      <vt:variant>
        <vt:lpwstr/>
      </vt:variant>
      <vt:variant>
        <vt:i4>6815784</vt:i4>
      </vt:variant>
      <vt:variant>
        <vt:i4>138</vt:i4>
      </vt:variant>
      <vt:variant>
        <vt:i4>0</vt:i4>
      </vt:variant>
      <vt:variant>
        <vt:i4>5</vt:i4>
      </vt:variant>
      <vt:variant>
        <vt:lpwstr>http://ebvpd.eviesiejipirkimai.lt/espd-web/</vt:lpwstr>
      </vt:variant>
      <vt:variant>
        <vt:lpwstr/>
      </vt:variant>
      <vt:variant>
        <vt:i4>2162749</vt:i4>
      </vt:variant>
      <vt:variant>
        <vt:i4>135</vt:i4>
      </vt:variant>
      <vt:variant>
        <vt:i4>0</vt:i4>
      </vt:variant>
      <vt:variant>
        <vt:i4>5</vt:i4>
      </vt:variant>
      <vt:variant>
        <vt:lpwstr>https://cvpp.eviesiejipirkimai.lt/</vt:lpwstr>
      </vt:variant>
      <vt:variant>
        <vt:lpwstr/>
      </vt:variant>
      <vt:variant>
        <vt:i4>1310776</vt:i4>
      </vt:variant>
      <vt:variant>
        <vt:i4>128</vt:i4>
      </vt:variant>
      <vt:variant>
        <vt:i4>0</vt:i4>
      </vt:variant>
      <vt:variant>
        <vt:i4>5</vt:i4>
      </vt:variant>
      <vt:variant>
        <vt:lpwstr/>
      </vt:variant>
      <vt:variant>
        <vt:lpwstr>_Toc119497914</vt:lpwstr>
      </vt:variant>
      <vt:variant>
        <vt:i4>1310776</vt:i4>
      </vt:variant>
      <vt:variant>
        <vt:i4>122</vt:i4>
      </vt:variant>
      <vt:variant>
        <vt:i4>0</vt:i4>
      </vt:variant>
      <vt:variant>
        <vt:i4>5</vt:i4>
      </vt:variant>
      <vt:variant>
        <vt:lpwstr/>
      </vt:variant>
      <vt:variant>
        <vt:lpwstr>_Toc119497913</vt:lpwstr>
      </vt:variant>
      <vt:variant>
        <vt:i4>1310776</vt:i4>
      </vt:variant>
      <vt:variant>
        <vt:i4>116</vt:i4>
      </vt:variant>
      <vt:variant>
        <vt:i4>0</vt:i4>
      </vt:variant>
      <vt:variant>
        <vt:i4>5</vt:i4>
      </vt:variant>
      <vt:variant>
        <vt:lpwstr/>
      </vt:variant>
      <vt:variant>
        <vt:lpwstr>_Toc119497912</vt:lpwstr>
      </vt:variant>
      <vt:variant>
        <vt:i4>1310776</vt:i4>
      </vt:variant>
      <vt:variant>
        <vt:i4>110</vt:i4>
      </vt:variant>
      <vt:variant>
        <vt:i4>0</vt:i4>
      </vt:variant>
      <vt:variant>
        <vt:i4>5</vt:i4>
      </vt:variant>
      <vt:variant>
        <vt:lpwstr/>
      </vt:variant>
      <vt:variant>
        <vt:lpwstr>_Toc119497911</vt:lpwstr>
      </vt:variant>
      <vt:variant>
        <vt:i4>1310776</vt:i4>
      </vt:variant>
      <vt:variant>
        <vt:i4>104</vt:i4>
      </vt:variant>
      <vt:variant>
        <vt:i4>0</vt:i4>
      </vt:variant>
      <vt:variant>
        <vt:i4>5</vt:i4>
      </vt:variant>
      <vt:variant>
        <vt:lpwstr/>
      </vt:variant>
      <vt:variant>
        <vt:lpwstr>_Toc119497910</vt:lpwstr>
      </vt:variant>
      <vt:variant>
        <vt:i4>1376312</vt:i4>
      </vt:variant>
      <vt:variant>
        <vt:i4>98</vt:i4>
      </vt:variant>
      <vt:variant>
        <vt:i4>0</vt:i4>
      </vt:variant>
      <vt:variant>
        <vt:i4>5</vt:i4>
      </vt:variant>
      <vt:variant>
        <vt:lpwstr/>
      </vt:variant>
      <vt:variant>
        <vt:lpwstr>_Toc119497909</vt:lpwstr>
      </vt:variant>
      <vt:variant>
        <vt:i4>1376312</vt:i4>
      </vt:variant>
      <vt:variant>
        <vt:i4>92</vt:i4>
      </vt:variant>
      <vt:variant>
        <vt:i4>0</vt:i4>
      </vt:variant>
      <vt:variant>
        <vt:i4>5</vt:i4>
      </vt:variant>
      <vt:variant>
        <vt:lpwstr/>
      </vt:variant>
      <vt:variant>
        <vt:lpwstr>_Toc119497908</vt:lpwstr>
      </vt:variant>
      <vt:variant>
        <vt:i4>1376312</vt:i4>
      </vt:variant>
      <vt:variant>
        <vt:i4>86</vt:i4>
      </vt:variant>
      <vt:variant>
        <vt:i4>0</vt:i4>
      </vt:variant>
      <vt:variant>
        <vt:i4>5</vt:i4>
      </vt:variant>
      <vt:variant>
        <vt:lpwstr/>
      </vt:variant>
      <vt:variant>
        <vt:lpwstr>_Toc119497907</vt:lpwstr>
      </vt:variant>
      <vt:variant>
        <vt:i4>1376312</vt:i4>
      </vt:variant>
      <vt:variant>
        <vt:i4>80</vt:i4>
      </vt:variant>
      <vt:variant>
        <vt:i4>0</vt:i4>
      </vt:variant>
      <vt:variant>
        <vt:i4>5</vt:i4>
      </vt:variant>
      <vt:variant>
        <vt:lpwstr/>
      </vt:variant>
      <vt:variant>
        <vt:lpwstr>_Toc119497906</vt:lpwstr>
      </vt:variant>
      <vt:variant>
        <vt:i4>1376312</vt:i4>
      </vt:variant>
      <vt:variant>
        <vt:i4>74</vt:i4>
      </vt:variant>
      <vt:variant>
        <vt:i4>0</vt:i4>
      </vt:variant>
      <vt:variant>
        <vt:i4>5</vt:i4>
      </vt:variant>
      <vt:variant>
        <vt:lpwstr/>
      </vt:variant>
      <vt:variant>
        <vt:lpwstr>_Toc119497905</vt:lpwstr>
      </vt:variant>
      <vt:variant>
        <vt:i4>1376312</vt:i4>
      </vt:variant>
      <vt:variant>
        <vt:i4>68</vt:i4>
      </vt:variant>
      <vt:variant>
        <vt:i4>0</vt:i4>
      </vt:variant>
      <vt:variant>
        <vt:i4>5</vt:i4>
      </vt:variant>
      <vt:variant>
        <vt:lpwstr/>
      </vt:variant>
      <vt:variant>
        <vt:lpwstr>_Toc119497904</vt:lpwstr>
      </vt:variant>
      <vt:variant>
        <vt:i4>1376312</vt:i4>
      </vt:variant>
      <vt:variant>
        <vt:i4>62</vt:i4>
      </vt:variant>
      <vt:variant>
        <vt:i4>0</vt:i4>
      </vt:variant>
      <vt:variant>
        <vt:i4>5</vt:i4>
      </vt:variant>
      <vt:variant>
        <vt:lpwstr/>
      </vt:variant>
      <vt:variant>
        <vt:lpwstr>_Toc119497903</vt:lpwstr>
      </vt:variant>
      <vt:variant>
        <vt:i4>1376312</vt:i4>
      </vt:variant>
      <vt:variant>
        <vt:i4>56</vt:i4>
      </vt:variant>
      <vt:variant>
        <vt:i4>0</vt:i4>
      </vt:variant>
      <vt:variant>
        <vt:i4>5</vt:i4>
      </vt:variant>
      <vt:variant>
        <vt:lpwstr/>
      </vt:variant>
      <vt:variant>
        <vt:lpwstr>_Toc119497902</vt:lpwstr>
      </vt:variant>
      <vt:variant>
        <vt:i4>1376312</vt:i4>
      </vt:variant>
      <vt:variant>
        <vt:i4>50</vt:i4>
      </vt:variant>
      <vt:variant>
        <vt:i4>0</vt:i4>
      </vt:variant>
      <vt:variant>
        <vt:i4>5</vt:i4>
      </vt:variant>
      <vt:variant>
        <vt:lpwstr/>
      </vt:variant>
      <vt:variant>
        <vt:lpwstr>_Toc119497901</vt:lpwstr>
      </vt:variant>
      <vt:variant>
        <vt:i4>1376312</vt:i4>
      </vt:variant>
      <vt:variant>
        <vt:i4>44</vt:i4>
      </vt:variant>
      <vt:variant>
        <vt:i4>0</vt:i4>
      </vt:variant>
      <vt:variant>
        <vt:i4>5</vt:i4>
      </vt:variant>
      <vt:variant>
        <vt:lpwstr/>
      </vt:variant>
      <vt:variant>
        <vt:lpwstr>_Toc119497900</vt:lpwstr>
      </vt:variant>
      <vt:variant>
        <vt:i4>1835065</vt:i4>
      </vt:variant>
      <vt:variant>
        <vt:i4>38</vt:i4>
      </vt:variant>
      <vt:variant>
        <vt:i4>0</vt:i4>
      </vt:variant>
      <vt:variant>
        <vt:i4>5</vt:i4>
      </vt:variant>
      <vt:variant>
        <vt:lpwstr/>
      </vt:variant>
      <vt:variant>
        <vt:lpwstr>_Toc119497899</vt:lpwstr>
      </vt:variant>
      <vt:variant>
        <vt:i4>1835065</vt:i4>
      </vt:variant>
      <vt:variant>
        <vt:i4>32</vt:i4>
      </vt:variant>
      <vt:variant>
        <vt:i4>0</vt:i4>
      </vt:variant>
      <vt:variant>
        <vt:i4>5</vt:i4>
      </vt:variant>
      <vt:variant>
        <vt:lpwstr/>
      </vt:variant>
      <vt:variant>
        <vt:lpwstr>_Toc119497898</vt:lpwstr>
      </vt:variant>
      <vt:variant>
        <vt:i4>1835065</vt:i4>
      </vt:variant>
      <vt:variant>
        <vt:i4>26</vt:i4>
      </vt:variant>
      <vt:variant>
        <vt:i4>0</vt:i4>
      </vt:variant>
      <vt:variant>
        <vt:i4>5</vt:i4>
      </vt:variant>
      <vt:variant>
        <vt:lpwstr/>
      </vt:variant>
      <vt:variant>
        <vt:lpwstr>_Toc119497897</vt:lpwstr>
      </vt:variant>
      <vt:variant>
        <vt:i4>1835065</vt:i4>
      </vt:variant>
      <vt:variant>
        <vt:i4>20</vt:i4>
      </vt:variant>
      <vt:variant>
        <vt:i4>0</vt:i4>
      </vt:variant>
      <vt:variant>
        <vt:i4>5</vt:i4>
      </vt:variant>
      <vt:variant>
        <vt:lpwstr/>
      </vt:variant>
      <vt:variant>
        <vt:lpwstr>_Toc119497896</vt:lpwstr>
      </vt:variant>
      <vt:variant>
        <vt:i4>1835065</vt:i4>
      </vt:variant>
      <vt:variant>
        <vt:i4>14</vt:i4>
      </vt:variant>
      <vt:variant>
        <vt:i4>0</vt:i4>
      </vt:variant>
      <vt:variant>
        <vt:i4>5</vt:i4>
      </vt:variant>
      <vt:variant>
        <vt:lpwstr/>
      </vt:variant>
      <vt:variant>
        <vt:lpwstr>_Toc119497895</vt:lpwstr>
      </vt:variant>
      <vt:variant>
        <vt:i4>1835065</vt:i4>
      </vt:variant>
      <vt:variant>
        <vt:i4>8</vt:i4>
      </vt:variant>
      <vt:variant>
        <vt:i4>0</vt:i4>
      </vt:variant>
      <vt:variant>
        <vt:i4>5</vt:i4>
      </vt:variant>
      <vt:variant>
        <vt:lpwstr/>
      </vt:variant>
      <vt:variant>
        <vt:lpwstr>_Toc119497894</vt:lpwstr>
      </vt:variant>
      <vt:variant>
        <vt:i4>1835065</vt:i4>
      </vt:variant>
      <vt:variant>
        <vt:i4>2</vt:i4>
      </vt:variant>
      <vt:variant>
        <vt:i4>0</vt:i4>
      </vt:variant>
      <vt:variant>
        <vt:i4>5</vt:i4>
      </vt:variant>
      <vt:variant>
        <vt:lpwstr/>
      </vt:variant>
      <vt:variant>
        <vt:lpwstr>_Toc119497893</vt:lpwstr>
      </vt:variant>
      <vt:variant>
        <vt:i4>7995422</vt:i4>
      </vt:variant>
      <vt:variant>
        <vt:i4>3</vt:i4>
      </vt:variant>
      <vt:variant>
        <vt:i4>0</vt:i4>
      </vt:variant>
      <vt:variant>
        <vt:i4>5</vt:i4>
      </vt:variant>
      <vt:variant>
        <vt:lpwstr>https://vpt.lrv.lt/uploads/vpt/documents/files/uzsifravimo_instrukcija.pdf</vt:lpwstr>
      </vt:variant>
      <vt:variant>
        <vt:lpwstr/>
      </vt:variant>
      <vt:variant>
        <vt:i4>6815802</vt:i4>
      </vt:variant>
      <vt:variant>
        <vt:i4>0</vt:i4>
      </vt:variant>
      <vt:variant>
        <vt:i4>0</vt:i4>
      </vt:variant>
      <vt:variant>
        <vt:i4>5</vt:i4>
      </vt:variant>
      <vt:variant>
        <vt:lpwstr>https://vpt.lrv.lt/uploads/vpt/documents/files/LT_versija/CVP_IS/Mokymu_medziaga/Tiekejams/CVPIS_Kaip_parengti_ir_pateikti_pasiulyma.pdf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Supaprastinto viešojo pirkimo „Valstybės kontrolės darbuotojų savanoriškojo sveikatos draudimo paslaugos“ atviro konkurso bendrosios sąlygos</dc:title>
  <dc:subject>2025-12- 04 versija, skelbiama https://vpt.lrv.lt/</dc:subject>
  <dc:creator>Arūnė Andrulionienė</dc:creator>
  <cp:keywords/>
  <dc:description/>
  <cp:lastModifiedBy>Rūta Vižinienė</cp:lastModifiedBy>
  <cp:revision>111</cp:revision>
  <cp:lastPrinted>2023-03-03T13:06:00Z</cp:lastPrinted>
  <dcterms:created xsi:type="dcterms:W3CDTF">2024-09-23T13:26:00Z</dcterms:created>
  <dcterms:modified xsi:type="dcterms:W3CDTF">2025-12-04T14:11:00Z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0x010100E216FF78592AF24A8E7DDF88733509E6</vt:lpwstr>
  </property>
</Properties>
</file>