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imes New Roman" w:hAnsi="Times New Roman" w:cs="Times New Roman"/>
          <w:lang w:val="lt-LT"/>
        </w:rPr>
        <w:id w:val="-355667450"/>
        <w:docPartObj>
          <w:docPartGallery w:val="Cover Pages"/>
          <w:docPartUnique/>
        </w:docPartObj>
      </w:sdtPr>
      <w:sdtEndPr/>
      <w:sdtContent>
        <w:p w14:paraId="378ABD96" w14:textId="4C2B0955" w:rsidR="008267F0" w:rsidRPr="001027DF" w:rsidRDefault="008267F0" w:rsidP="0056407E">
          <w:pPr>
            <w:tabs>
              <w:tab w:val="center" w:pos="4513"/>
              <w:tab w:val="right" w:pos="9026"/>
            </w:tabs>
            <w:rPr>
              <w:rFonts w:ascii="Times New Roman" w:hAnsi="Times New Roman" w:cs="Times New Roman"/>
              <w:lang w:val="lt-LT" w:eastAsia="lt-LT"/>
            </w:rPr>
          </w:pPr>
        </w:p>
        <w:p w14:paraId="4BDF7552" w14:textId="77777777" w:rsidR="001027DF" w:rsidRPr="001027DF" w:rsidRDefault="001027DF" w:rsidP="001027DF">
          <w:pPr>
            <w:tabs>
              <w:tab w:val="center" w:pos="4513"/>
              <w:tab w:val="right" w:pos="9026"/>
            </w:tabs>
            <w:jc w:val="center"/>
            <w:rPr>
              <w:rFonts w:ascii="Times New Roman" w:eastAsia="Times New Roman" w:hAnsi="Times New Roman" w:cs="Times New Roman"/>
              <w:sz w:val="24"/>
              <w:szCs w:val="24"/>
            </w:rPr>
          </w:pPr>
          <w:r w:rsidRPr="001027DF">
            <w:rPr>
              <w:rFonts w:ascii="Times New Roman" w:hAnsi="Times New Roman" w:cs="Times New Roman"/>
              <w:noProof/>
              <w:sz w:val="24"/>
              <w:szCs w:val="24"/>
            </w:rPr>
            <w:drawing>
              <wp:inline distT="0" distB="0" distL="0" distR="0" wp14:anchorId="6D770E90" wp14:editId="429135C9">
                <wp:extent cx="609600" cy="619125"/>
                <wp:effectExtent l="0" t="0" r="0" b="9525"/>
                <wp:docPr id="1" name="Picture 1" descr="Description: viko_s_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9600" cy="619125"/>
                        </a:xfrm>
                        <a:prstGeom prst="rect">
                          <a:avLst/>
                        </a:prstGeom>
                      </pic:spPr>
                    </pic:pic>
                  </a:graphicData>
                </a:graphic>
              </wp:inline>
            </w:drawing>
          </w:r>
        </w:p>
        <w:p w14:paraId="56A4B569" w14:textId="77777777" w:rsidR="001027DF" w:rsidRPr="001027DF" w:rsidRDefault="001027DF" w:rsidP="001027DF">
          <w:pPr>
            <w:spacing w:line="240" w:lineRule="auto"/>
            <w:jc w:val="center"/>
            <w:rPr>
              <w:rFonts w:ascii="Times New Roman" w:eastAsia="Times New Roman" w:hAnsi="Times New Roman" w:cs="Times New Roman"/>
              <w:sz w:val="24"/>
              <w:szCs w:val="24"/>
            </w:rPr>
          </w:pPr>
        </w:p>
        <w:p w14:paraId="07D06932" w14:textId="77777777" w:rsidR="001027DF" w:rsidRPr="001027DF" w:rsidRDefault="001027DF" w:rsidP="001027DF">
          <w:pPr>
            <w:spacing w:line="240" w:lineRule="auto"/>
            <w:jc w:val="center"/>
            <w:rPr>
              <w:rFonts w:ascii="Times New Roman" w:eastAsia="Times New Roman" w:hAnsi="Times New Roman" w:cs="Times New Roman"/>
              <w:b/>
              <w:sz w:val="24"/>
              <w:szCs w:val="24"/>
            </w:rPr>
          </w:pPr>
          <w:r w:rsidRPr="001027DF">
            <w:rPr>
              <w:rFonts w:ascii="Times New Roman" w:eastAsia="Times New Roman" w:hAnsi="Times New Roman" w:cs="Times New Roman"/>
              <w:b/>
              <w:sz w:val="24"/>
              <w:szCs w:val="24"/>
            </w:rPr>
            <w:t>VILNIAUS KOLEGIJA</w:t>
          </w:r>
        </w:p>
        <w:p w14:paraId="616053CA" w14:textId="77777777" w:rsidR="001027DF" w:rsidRPr="001027DF" w:rsidRDefault="001027DF" w:rsidP="001027DF">
          <w:pPr>
            <w:spacing w:line="240" w:lineRule="auto"/>
            <w:rPr>
              <w:rFonts w:ascii="Times New Roman" w:eastAsia="Times New Roman" w:hAnsi="Times New Roman" w:cs="Times New Roman"/>
              <w:sz w:val="24"/>
              <w:szCs w:val="24"/>
            </w:rPr>
          </w:pPr>
        </w:p>
        <w:p w14:paraId="477B682A" w14:textId="62FDB68B"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Viešoji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įstaiga</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Saltoniškių</w:t>
          </w:r>
          <w:proofErr w:type="spellEnd"/>
          <w:r w:rsidRPr="001027DF">
            <w:rPr>
              <w:rFonts w:ascii="Times New Roman" w:eastAsia="Times New Roman" w:hAnsi="Times New Roman" w:cs="Times New Roman"/>
              <w:sz w:val="20"/>
              <w:szCs w:val="20"/>
            </w:rPr>
            <w:t xml:space="preserve"> g. 58-1, LT-08105 Vilnius, tel. (05) 219 1600, </w:t>
          </w:r>
          <w:proofErr w:type="spellStart"/>
          <w:r w:rsidRPr="001027DF">
            <w:rPr>
              <w:rFonts w:ascii="Times New Roman" w:eastAsia="Times New Roman" w:hAnsi="Times New Roman" w:cs="Times New Roman"/>
              <w:sz w:val="20"/>
              <w:szCs w:val="20"/>
            </w:rPr>
            <w:t>faks</w:t>
          </w:r>
          <w:proofErr w:type="spellEnd"/>
          <w:r w:rsidRPr="001027DF">
            <w:rPr>
              <w:rFonts w:ascii="Times New Roman" w:eastAsia="Times New Roman" w:hAnsi="Times New Roman" w:cs="Times New Roman"/>
              <w:sz w:val="20"/>
              <w:szCs w:val="20"/>
            </w:rPr>
            <w:t xml:space="preserve">.: (05) 219 1622, el. p. </w:t>
          </w:r>
          <w:proofErr w:type="spellStart"/>
          <w:r w:rsidRPr="001027DF">
            <w:rPr>
              <w:rFonts w:ascii="Times New Roman" w:eastAsia="Times New Roman" w:hAnsi="Times New Roman" w:cs="Times New Roman"/>
              <w:sz w:val="20"/>
              <w:szCs w:val="20"/>
            </w:rPr>
            <w:t>viko@viko.lt</w:t>
          </w:r>
          <w:proofErr w:type="spellEnd"/>
          <w:r w:rsidRPr="001027DF">
            <w:rPr>
              <w:rFonts w:ascii="Times New Roman" w:eastAsia="Times New Roman" w:hAnsi="Times New Roman" w:cs="Times New Roman"/>
              <w:sz w:val="20"/>
              <w:szCs w:val="20"/>
            </w:rPr>
            <w:t xml:space="preserve">. </w:t>
          </w:r>
        </w:p>
        <w:p w14:paraId="6457EFCB" w14:textId="51DFDC69"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Duomenys</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kaupiami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ir</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saugomi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Juridinių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asmenų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registre</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kodas</w:t>
          </w:r>
          <w:proofErr w:type="spellEnd"/>
          <w:r w:rsidRPr="001027DF">
            <w:rPr>
              <w:rFonts w:ascii="Times New Roman" w:eastAsia="Times New Roman" w:hAnsi="Times New Roman" w:cs="Times New Roman"/>
              <w:sz w:val="20"/>
              <w:szCs w:val="20"/>
            </w:rPr>
            <w:t xml:space="preserve"> 111965131 </w:t>
          </w:r>
        </w:p>
        <w:p w14:paraId="1C97251A" w14:textId="77777777" w:rsidR="001027DF" w:rsidRPr="001027DF" w:rsidRDefault="001027DF" w:rsidP="001027DF">
          <w:pPr>
            <w:pBdr>
              <w:top w:val="single" w:sz="4" w:space="1" w:color="auto"/>
            </w:pBdr>
            <w:spacing w:line="240" w:lineRule="auto"/>
            <w:jc w:val="center"/>
            <w:rPr>
              <w:rFonts w:ascii="Times New Roman" w:eastAsia="Times New Roman" w:hAnsi="Times New Roman" w:cs="Times New Roman"/>
              <w:sz w:val="24"/>
              <w:szCs w:val="24"/>
            </w:rPr>
          </w:pPr>
        </w:p>
        <w:p w14:paraId="7665E855" w14:textId="77777777" w:rsidR="008267F0" w:rsidRPr="001027DF" w:rsidRDefault="008267F0" w:rsidP="0056407E">
          <w:pPr>
            <w:tabs>
              <w:tab w:val="center" w:pos="4513"/>
              <w:tab w:val="right" w:pos="9026"/>
            </w:tabs>
            <w:rPr>
              <w:rFonts w:ascii="Times New Roman" w:hAnsi="Times New Roman" w:cs="Times New Roman"/>
              <w:sz w:val="32"/>
              <w:szCs w:val="32"/>
              <w:lang w:val="lt-LT" w:eastAsia="lt-LT"/>
            </w:rPr>
          </w:pPr>
        </w:p>
        <w:tbl>
          <w:tblPr>
            <w:tblpPr w:leftFromText="187" w:rightFromText="187" w:vertAnchor="page" w:horzAnchor="page" w:tblpX="2851" w:tblpY="6046"/>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1027DF" w:rsidRPr="001027DF" w14:paraId="206A785B" w14:textId="77777777" w:rsidTr="001027DF">
            <w:tc>
              <w:tcPr>
                <w:tcW w:w="7966" w:type="dxa"/>
                <w:tcMar>
                  <w:top w:w="216" w:type="dxa"/>
                  <w:left w:w="115" w:type="dxa"/>
                  <w:bottom w:w="216" w:type="dxa"/>
                  <w:right w:w="115" w:type="dxa"/>
                </w:tcMar>
              </w:tcPr>
              <w:p w14:paraId="722F6CB6" w14:textId="77777777" w:rsidR="001027DF" w:rsidRPr="001027DF" w:rsidRDefault="001027DF" w:rsidP="001027DF">
                <w:pPr>
                  <w:pStyle w:val="Betarp"/>
                  <w:rPr>
                    <w:rFonts w:ascii="Times New Roman" w:hAnsi="Times New Roman" w:cs="Times New Roman"/>
                    <w:color w:val="2F5496" w:themeColor="accent1" w:themeShade="BF"/>
                    <w:sz w:val="24"/>
                    <w:lang w:val="lt-LT"/>
                  </w:rPr>
                </w:pPr>
              </w:p>
            </w:tc>
          </w:tr>
          <w:tr w:rsidR="001027DF" w:rsidRPr="001027DF" w14:paraId="764A2589" w14:textId="77777777" w:rsidTr="001027DF">
            <w:tc>
              <w:tcPr>
                <w:tcW w:w="7966" w:type="dxa"/>
              </w:tcPr>
              <w:sdt>
                <w:sdtPr>
                  <w:rPr>
                    <w:rFonts w:ascii="Times New Roman" w:eastAsiaTheme="majorEastAsia" w:hAnsi="Times New Roman" w:cs="Times New Roman"/>
                    <w:color w:val="4472C4" w:themeColor="accent1"/>
                    <w:sz w:val="88"/>
                    <w:szCs w:val="88"/>
                    <w:lang w:val="lt-LT"/>
                  </w:rPr>
                  <w:alias w:val="Title"/>
                  <w:id w:val="-819258429"/>
                  <w:placeholder>
                    <w:docPart w:val="38A10CD89CF04975BBCE5E0D6858EABF"/>
                  </w:placeholder>
                  <w:dataBinding w:prefixMappings="xmlns:ns0='http://schemas.openxmlformats.org/package/2006/metadata/core-properties' xmlns:ns1='http://purl.org/dc/elements/1.1/'" w:xpath="/ns0:coreProperties[1]/ns1:title[1]" w:storeItemID="{6C3C8BC8-F283-45AE-878A-BAB7291924A1}"/>
                  <w:text/>
                </w:sdtPr>
                <w:sdtEndPr/>
                <w:sdtContent>
                  <w:p w14:paraId="2F9806D0" w14:textId="77777777" w:rsidR="001027DF" w:rsidRPr="001027DF" w:rsidRDefault="001027DF" w:rsidP="001027DF">
                    <w:pPr>
                      <w:pStyle w:val="Betarp"/>
                      <w:spacing w:line="216" w:lineRule="auto"/>
                      <w:jc w:val="center"/>
                      <w:rPr>
                        <w:rFonts w:ascii="Times New Roman" w:eastAsiaTheme="majorEastAsia" w:hAnsi="Times New Roman" w:cs="Times New Roman"/>
                        <w:color w:val="4472C4" w:themeColor="accent1"/>
                        <w:sz w:val="88"/>
                        <w:szCs w:val="88"/>
                        <w:lang w:val="lt-LT"/>
                      </w:rPr>
                    </w:pPr>
                    <w:r w:rsidRPr="001027DF">
                      <w:rPr>
                        <w:rFonts w:ascii="Times New Roman" w:eastAsiaTheme="majorEastAsia" w:hAnsi="Times New Roman" w:cs="Times New Roman"/>
                        <w:color w:val="4472C4" w:themeColor="accent1"/>
                        <w:sz w:val="88"/>
                        <w:szCs w:val="88"/>
                        <w:lang w:val="lt-LT"/>
                      </w:rPr>
                      <w:t>Viešojo pirkimo atviro konkurso bendrosios sąlygos</w:t>
                    </w:r>
                  </w:p>
                </w:sdtContent>
              </w:sdt>
            </w:tc>
          </w:tr>
          <w:tr w:rsidR="001027DF" w:rsidRPr="001027DF" w14:paraId="2A006E0D" w14:textId="77777777" w:rsidTr="001027DF">
            <w:sdt>
              <w:sdtPr>
                <w:rPr>
                  <w:rFonts w:ascii="Times New Roman" w:hAnsi="Times New Roman" w:cs="Times New Roman"/>
                  <w:color w:val="2F5496" w:themeColor="accent1" w:themeShade="BF"/>
                  <w:sz w:val="24"/>
                  <w:szCs w:val="24"/>
                  <w:lang w:val="lt-LT"/>
                </w:rPr>
                <w:alias w:val="Subtitle"/>
                <w:id w:val="1164201894"/>
                <w:placeholder>
                  <w:docPart w:val="F074E092A92444D9AC6A5E706C3B3F06"/>
                </w:placeholder>
                <w:dataBinding w:prefixMappings="xmlns:ns0='http://schemas.openxmlformats.org/package/2006/metadata/core-properties' xmlns:ns1='http://purl.org/dc/elements/1.1/'" w:xpath="/ns0:coreProperties[1]/ns1:subject[1]" w:storeItemID="{6C3C8BC8-F283-45AE-878A-BAB7291924A1}"/>
                <w:text/>
              </w:sdtPr>
              <w:sdtEndPr/>
              <w:sdtContent>
                <w:tc>
                  <w:tcPr>
                    <w:tcW w:w="7966" w:type="dxa"/>
                    <w:tcMar>
                      <w:top w:w="216" w:type="dxa"/>
                      <w:left w:w="115" w:type="dxa"/>
                      <w:bottom w:w="216" w:type="dxa"/>
                      <w:right w:w="115" w:type="dxa"/>
                    </w:tcMar>
                  </w:tcPr>
                  <w:p w14:paraId="158F0005" w14:textId="77777777" w:rsidR="001027DF" w:rsidRPr="001027DF" w:rsidRDefault="001027DF" w:rsidP="001027DF">
                    <w:pPr>
                      <w:pStyle w:val="Betarp"/>
                      <w:rPr>
                        <w:rFonts w:ascii="Times New Roman" w:hAnsi="Times New Roman" w:cs="Times New Roman"/>
                        <w:color w:val="2F5496" w:themeColor="accent1" w:themeShade="BF"/>
                        <w:sz w:val="24"/>
                        <w:lang w:val="lt-LT"/>
                      </w:rPr>
                    </w:pPr>
                    <w:r w:rsidRPr="001027DF">
                      <w:rPr>
                        <w:rFonts w:ascii="Times New Roman" w:hAnsi="Times New Roman" w:cs="Times New Roman"/>
                        <w:color w:val="2F5496" w:themeColor="accent1" w:themeShade="BF"/>
                        <w:sz w:val="24"/>
                        <w:szCs w:val="24"/>
                        <w:lang w:val="lt-LT"/>
                      </w:rPr>
                      <w:t>2024-11- versija, skelbiama https://vpt.lrv.lt/</w:t>
                    </w:r>
                  </w:p>
                </w:tc>
              </w:sdtContent>
            </w:sdt>
          </w:tr>
        </w:tbl>
        <w:p w14:paraId="19FB62F6"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9D71393"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740EF222"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C58765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84C2E74"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700CD4D"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74704EF"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F8202D8"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19F36B99"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DDC533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5EABC66" w14:textId="53AA6C12" w:rsidR="00184B8C" w:rsidRPr="001027DF" w:rsidRDefault="00184B8C" w:rsidP="00481A2B">
          <w:pPr>
            <w:jc w:val="center"/>
            <w:rPr>
              <w:rFonts w:ascii="Times New Roman" w:hAnsi="Times New Roman" w:cs="Times New Roman"/>
              <w:sz w:val="32"/>
              <w:szCs w:val="32"/>
              <w:lang w:val="lt-LT"/>
            </w:rPr>
          </w:pPr>
        </w:p>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1027DF" w14:paraId="057FB2FA" w14:textId="77777777">
            <w:tc>
              <w:tcPr>
                <w:tcW w:w="7221" w:type="dxa"/>
                <w:tcMar>
                  <w:top w:w="216" w:type="dxa"/>
                  <w:left w:w="115" w:type="dxa"/>
                  <w:bottom w:w="216" w:type="dxa"/>
                  <w:right w:w="115" w:type="dxa"/>
                </w:tcMar>
              </w:tcPr>
              <w:p w14:paraId="273709CD" w14:textId="77777777" w:rsidR="00184B8C" w:rsidRPr="001027DF" w:rsidRDefault="00184B8C">
                <w:pPr>
                  <w:pStyle w:val="Betarp"/>
                  <w:rPr>
                    <w:rFonts w:ascii="Times New Roman" w:hAnsi="Times New Roman" w:cs="Times New Roman"/>
                    <w:color w:val="4472C4" w:themeColor="accent1"/>
                    <w:lang w:val="lt-LT"/>
                  </w:rPr>
                </w:pPr>
              </w:p>
            </w:tc>
          </w:tr>
        </w:tbl>
        <w:p w14:paraId="7D62C912" w14:textId="77777777" w:rsidR="00481A2B"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7C6E8178" w14:textId="0C178555" w:rsidR="00184B8C" w:rsidRPr="001027DF" w:rsidRDefault="008D60D8">
          <w:pPr>
            <w:rPr>
              <w:rFonts w:ascii="Times New Roman" w:hAnsi="Times New Roman" w:cs="Times New Roman"/>
              <w:lang w:val="lt-LT"/>
            </w:rPr>
          </w:pPr>
        </w:p>
      </w:sdtContent>
    </w:sdt>
    <w:sdt>
      <w:sdtPr>
        <w:rPr>
          <w:rFonts w:ascii="Times New Roman" w:eastAsiaTheme="minorHAnsi" w:hAnsi="Times New Roman" w:cs="Times New Roman"/>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1027DF" w:rsidRDefault="00FE2F38">
          <w:pPr>
            <w:pStyle w:val="Turinioantrat"/>
            <w:rPr>
              <w:rFonts w:ascii="Times New Roman" w:hAnsi="Times New Roman" w:cs="Times New Roman"/>
              <w:lang w:val="lt-LT"/>
            </w:rPr>
          </w:pPr>
          <w:r w:rsidRPr="001027DF">
            <w:rPr>
              <w:rFonts w:ascii="Times New Roman" w:hAnsi="Times New Roman" w:cs="Times New Roman"/>
              <w:lang w:val="lt-LT"/>
            </w:rPr>
            <w:t>Turinys</w:t>
          </w:r>
        </w:p>
        <w:p w14:paraId="79141239" w14:textId="7852BCD4" w:rsidR="00B47B9A" w:rsidRPr="001027DF" w:rsidRDefault="00FE2F38" w:rsidP="00B47B9A">
          <w:pPr>
            <w:pStyle w:val="Turinys1"/>
            <w:rPr>
              <w:rFonts w:ascii="Times New Roman" w:eastAsiaTheme="minorEastAsia" w:hAnsi="Times New Roman" w:cs="Times New Roman"/>
              <w:sz w:val="22"/>
              <w:szCs w:val="22"/>
              <w:lang w:val="en-US"/>
            </w:rPr>
          </w:pPr>
          <w:r w:rsidRPr="001027DF">
            <w:rPr>
              <w:rFonts w:ascii="Times New Roman" w:hAnsi="Times New Roman" w:cs="Times New Roman"/>
              <w:noProof w:val="0"/>
            </w:rPr>
            <w:fldChar w:fldCharType="begin"/>
          </w:r>
          <w:r w:rsidRPr="001027DF">
            <w:rPr>
              <w:rFonts w:ascii="Times New Roman" w:hAnsi="Times New Roman" w:cs="Times New Roman"/>
            </w:rPr>
            <w:instrText xml:space="preserve"> TOC \o "1-3" \h \z \u </w:instrText>
          </w:r>
          <w:r w:rsidRPr="001027DF">
            <w:rPr>
              <w:rFonts w:ascii="Times New Roman" w:hAnsi="Times New Roman" w:cs="Times New Roman"/>
              <w:noProof w:val="0"/>
            </w:rPr>
            <w:fldChar w:fldCharType="separate"/>
          </w:r>
          <w:hyperlink w:anchor="_Toc126263048" w:history="1">
            <w:r w:rsidR="00B47B9A" w:rsidRPr="001027DF">
              <w:rPr>
                <w:rStyle w:val="Hipersaitas"/>
                <w:rFonts w:ascii="Times New Roman" w:hAnsi="Times New Roman" w:cs="Times New Roman"/>
                <w:b w:val="0"/>
                <w:bCs w:val="0"/>
              </w:rPr>
              <w:t>1.</w:t>
            </w:r>
            <w:r w:rsidR="00B47B9A" w:rsidRPr="001027DF">
              <w:rPr>
                <w:rFonts w:ascii="Times New Roman" w:eastAsiaTheme="minorEastAsia" w:hAnsi="Times New Roman" w:cs="Times New Roman"/>
                <w:sz w:val="22"/>
                <w:szCs w:val="22"/>
                <w:lang w:val="en-US"/>
              </w:rPr>
              <w:tab/>
            </w:r>
            <w:r w:rsidR="00B47B9A" w:rsidRPr="001027DF">
              <w:rPr>
                <w:rStyle w:val="Hipersaitas"/>
                <w:rFonts w:ascii="Times New Roman" w:hAnsi="Times New Roman" w:cs="Times New Roman"/>
                <w:b w:val="0"/>
                <w:bCs w:val="0"/>
              </w:rPr>
              <w:t>Sąvokos ir sutrumpinimai</w:t>
            </w:r>
            <w:r w:rsidR="00B47B9A" w:rsidRPr="001027DF">
              <w:rPr>
                <w:rFonts w:ascii="Times New Roman" w:hAnsi="Times New Roman" w:cs="Times New Roman"/>
                <w:webHidden/>
              </w:rPr>
              <w:tab/>
            </w:r>
            <w:r w:rsidR="00B47B9A" w:rsidRPr="001027DF">
              <w:rPr>
                <w:rFonts w:ascii="Times New Roman" w:hAnsi="Times New Roman" w:cs="Times New Roman"/>
                <w:webHidden/>
              </w:rPr>
              <w:fldChar w:fldCharType="begin"/>
            </w:r>
            <w:r w:rsidR="00B47B9A" w:rsidRPr="001027DF">
              <w:rPr>
                <w:rFonts w:ascii="Times New Roman" w:hAnsi="Times New Roman" w:cs="Times New Roman"/>
                <w:webHidden/>
              </w:rPr>
              <w:instrText xml:space="preserve"> PAGEREF _Toc126263048 \h </w:instrText>
            </w:r>
            <w:r w:rsidR="00B47B9A" w:rsidRPr="001027DF">
              <w:rPr>
                <w:rFonts w:ascii="Times New Roman" w:hAnsi="Times New Roman" w:cs="Times New Roman"/>
                <w:webHidden/>
              </w:rPr>
            </w:r>
            <w:r w:rsidR="00B47B9A" w:rsidRPr="001027DF">
              <w:rPr>
                <w:rFonts w:ascii="Times New Roman" w:hAnsi="Times New Roman" w:cs="Times New Roman"/>
                <w:webHidden/>
              </w:rPr>
              <w:fldChar w:fldCharType="separate"/>
            </w:r>
            <w:r w:rsidR="00B47B9A" w:rsidRPr="001027DF">
              <w:rPr>
                <w:rFonts w:ascii="Times New Roman" w:hAnsi="Times New Roman" w:cs="Times New Roman"/>
                <w:webHidden/>
              </w:rPr>
              <w:t>2</w:t>
            </w:r>
            <w:r w:rsidR="00B47B9A" w:rsidRPr="001027DF">
              <w:rPr>
                <w:rFonts w:ascii="Times New Roman" w:hAnsi="Times New Roman" w:cs="Times New Roman"/>
                <w:webHidden/>
              </w:rPr>
              <w:fldChar w:fldCharType="end"/>
            </w:r>
          </w:hyperlink>
        </w:p>
        <w:p w14:paraId="120C0C12" w14:textId="1DD2D300" w:rsidR="00B47B9A" w:rsidRPr="001027DF" w:rsidRDefault="00B47B9A" w:rsidP="00B47B9A">
          <w:pPr>
            <w:pStyle w:val="Turinys1"/>
            <w:rPr>
              <w:rFonts w:ascii="Times New Roman" w:eastAsiaTheme="minorEastAsia" w:hAnsi="Times New Roman" w:cs="Times New Roman"/>
              <w:sz w:val="22"/>
              <w:szCs w:val="22"/>
              <w:lang w:val="en-US"/>
            </w:rPr>
          </w:pPr>
          <w:hyperlink w:anchor="_Toc126263049" w:history="1">
            <w:r w:rsidRPr="001027DF">
              <w:rPr>
                <w:rStyle w:val="Hipersaitas"/>
                <w:rFonts w:ascii="Times New Roman" w:hAnsi="Times New Roman" w:cs="Times New Roman"/>
                <w:b w:val="0"/>
                <w:bCs w:val="0"/>
              </w:rPr>
              <w:t>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Bendrosios nuostatos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_Toc126263049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2</w:t>
            </w:r>
            <w:r w:rsidRPr="001027DF">
              <w:rPr>
                <w:rFonts w:ascii="Times New Roman" w:hAnsi="Times New Roman" w:cs="Times New Roman"/>
                <w:webHidden/>
              </w:rPr>
              <w:fldChar w:fldCharType="end"/>
            </w:r>
          </w:hyperlink>
        </w:p>
        <w:p w14:paraId="7337CFA6" w14:textId="0D4E7A0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0" w:history="1">
            <w:r w:rsidRPr="001027DF">
              <w:rPr>
                <w:rStyle w:val="Hipersaitas"/>
                <w:rFonts w:ascii="Times New Roman" w:hAnsi="Times New Roman" w:cs="Times New Roman"/>
                <w:b w:val="0"/>
                <w:bCs w:val="0"/>
              </w:rPr>
              <w:t>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objektas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F260D97" w14:textId="36B77DC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1" w:history="1">
            <w:r w:rsidRPr="001027DF">
              <w:rPr>
                <w:rStyle w:val="Hipersaitas"/>
                <w:rFonts w:ascii="Times New Roman" w:hAnsi="Times New Roman" w:cs="Times New Roman"/>
                <w:b w:val="0"/>
                <w:bCs w:val="0"/>
              </w:rPr>
              <w:t>4.</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Perkančiosios organizacijos ir tiekėjų bendravimo ir keitimosi informacija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1E41E1E" w14:textId="07B4F28C" w:rsidR="00B47B9A" w:rsidRPr="001027DF" w:rsidRDefault="00B47B9A" w:rsidP="00B47B9A">
          <w:pPr>
            <w:pStyle w:val="Turinys1"/>
            <w:rPr>
              <w:rFonts w:ascii="Times New Roman" w:eastAsiaTheme="minorEastAsia" w:hAnsi="Times New Roman" w:cs="Times New Roman"/>
              <w:sz w:val="22"/>
              <w:szCs w:val="22"/>
              <w:lang w:val="en-US"/>
            </w:rPr>
          </w:pPr>
          <w:hyperlink w:anchor="_Toc126263052" w:history="1">
            <w:r w:rsidRPr="001027DF">
              <w:rPr>
                <w:rStyle w:val="Hipersaitas"/>
                <w:rFonts w:ascii="Times New Roman" w:hAnsi="Times New Roman" w:cs="Times New Roman"/>
                <w:b w:val="0"/>
                <w:bCs w:val="0"/>
              </w:rPr>
              <w:t>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dokumentų paaiškinimai ir patikslinimai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17642A96" w14:textId="212B45D2" w:rsidR="00B47B9A" w:rsidRPr="001027DF" w:rsidRDefault="00B47B9A" w:rsidP="00B47B9A">
          <w:pPr>
            <w:pStyle w:val="Turinys1"/>
            <w:rPr>
              <w:rFonts w:ascii="Times New Roman" w:eastAsiaTheme="minorEastAsia" w:hAnsi="Times New Roman" w:cs="Times New Roman"/>
              <w:sz w:val="22"/>
              <w:szCs w:val="22"/>
              <w:lang w:val="en-US"/>
            </w:rPr>
          </w:pPr>
          <w:hyperlink w:anchor="_Toc126263053" w:history="1">
            <w:r w:rsidRPr="001027DF">
              <w:rPr>
                <w:rStyle w:val="Hipersaitas"/>
                <w:rFonts w:ascii="Times New Roman" w:hAnsi="Times New Roman" w:cs="Times New Roman"/>
                <w:b w:val="0"/>
                <w:bCs w:val="0"/>
              </w:rPr>
              <w:t>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pašalinimo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78C26D1E" w14:textId="5E1FBED6" w:rsidR="00B47B9A" w:rsidRPr="001027DF" w:rsidRDefault="00B47B9A" w:rsidP="00B47B9A">
          <w:pPr>
            <w:pStyle w:val="Turinys1"/>
            <w:rPr>
              <w:rFonts w:ascii="Times New Roman" w:eastAsiaTheme="minorEastAsia" w:hAnsi="Times New Roman" w:cs="Times New Roman"/>
              <w:sz w:val="22"/>
              <w:szCs w:val="22"/>
              <w:lang w:val="en-US"/>
            </w:rPr>
          </w:pPr>
          <w:hyperlink w:anchor="_Toc126263054" w:history="1">
            <w:r w:rsidRPr="001027DF">
              <w:rPr>
                <w:rStyle w:val="Hipersaitas"/>
                <w:rFonts w:ascii="Times New Roman" w:hAnsi="Times New Roman" w:cs="Times New Roman"/>
                <w:b w:val="0"/>
                <w:bCs w:val="0"/>
              </w:rPr>
              <w:t>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kvalifikacijos reikalavimai ir reikalaujami kokybės bei aplinkos apsaugos vadybos sistemų standartai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55E113AE" w14:textId="4B8A7724" w:rsidR="00B47B9A" w:rsidRPr="001027DF" w:rsidRDefault="00B47B9A" w:rsidP="00B47B9A">
          <w:pPr>
            <w:pStyle w:val="Turinys1"/>
            <w:rPr>
              <w:rFonts w:ascii="Times New Roman" w:eastAsiaTheme="minorEastAsia" w:hAnsi="Times New Roman" w:cs="Times New Roman"/>
              <w:sz w:val="22"/>
              <w:szCs w:val="22"/>
              <w:lang w:val="en-US"/>
            </w:rPr>
          </w:pPr>
          <w:hyperlink w:anchor="_Toc126263055" w:history="1">
            <w:r w:rsidRPr="001027DF">
              <w:rPr>
                <w:rStyle w:val="Hipersaitas"/>
                <w:rFonts w:ascii="Times New Roman" w:hAnsi="Times New Roman" w:cs="Times New Roman"/>
                <w:b w:val="0"/>
                <w:bCs w:val="0"/>
              </w:rPr>
              <w:t>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Rezervuota teisė dalyvauti pirkime</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36BCD6C0" w14:textId="5F637517" w:rsidR="00B47B9A" w:rsidRPr="001027DF" w:rsidRDefault="00B47B9A" w:rsidP="00B47B9A">
          <w:pPr>
            <w:pStyle w:val="Turinys1"/>
            <w:rPr>
              <w:rFonts w:ascii="Times New Roman" w:eastAsiaTheme="minorEastAsia" w:hAnsi="Times New Roman" w:cs="Times New Roman"/>
              <w:sz w:val="22"/>
              <w:szCs w:val="22"/>
              <w:lang w:val="en-US"/>
            </w:rPr>
          </w:pPr>
          <w:hyperlink w:anchor="_Toc126263056" w:history="1">
            <w:r w:rsidRPr="001027DF">
              <w:rPr>
                <w:rStyle w:val="Hipersaitas"/>
                <w:rFonts w:ascii="Times New Roman" w:hAnsi="Times New Roman" w:cs="Times New Roman"/>
                <w:b w:val="0"/>
                <w:bCs w:val="0"/>
              </w:rPr>
              <w:t>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EBVPD pateikimo tvarka ir EBVPD pateikiamos informacijos patvirtinimo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7</w:t>
            </w:r>
            <w:r w:rsidRPr="001027DF">
              <w:rPr>
                <w:rFonts w:ascii="Times New Roman" w:hAnsi="Times New Roman" w:cs="Times New Roman"/>
                <w:webHidden/>
              </w:rPr>
              <w:fldChar w:fldCharType="end"/>
            </w:r>
          </w:hyperlink>
        </w:p>
        <w:p w14:paraId="058743BE" w14:textId="4354B8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7" w:history="1">
            <w:r w:rsidRPr="001027DF">
              <w:rPr>
                <w:rStyle w:val="Hipersaitas"/>
                <w:rFonts w:ascii="Times New Roman" w:hAnsi="Times New Roman" w:cs="Times New Roman"/>
                <w:b w:val="0"/>
                <w:bCs w:val="0"/>
              </w:rPr>
              <w:t>10.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Rėmimasis ūkio subjektų pajėgumais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8</w:t>
            </w:r>
            <w:r w:rsidRPr="001027DF">
              <w:rPr>
                <w:rFonts w:ascii="Times New Roman" w:hAnsi="Times New Roman" w:cs="Times New Roman"/>
                <w:webHidden/>
              </w:rPr>
              <w:fldChar w:fldCharType="end"/>
            </w:r>
          </w:hyperlink>
        </w:p>
        <w:p w14:paraId="313E8825" w14:textId="234382A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8" w:history="1">
            <w:r w:rsidRPr="001027DF">
              <w:rPr>
                <w:rStyle w:val="Hipersaitas"/>
                <w:rFonts w:ascii="Times New Roman" w:hAnsi="Times New Roman" w:cs="Times New Roman"/>
                <w:b w:val="0"/>
                <w:bCs w:val="0"/>
              </w:rPr>
              <w:t>11.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Subtiekėjų pasitelkimas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46F9CF27" w14:textId="5DFA2D8E" w:rsidR="00B47B9A" w:rsidRPr="001027DF" w:rsidRDefault="00B47B9A" w:rsidP="00B47B9A">
          <w:pPr>
            <w:pStyle w:val="Turinys1"/>
            <w:rPr>
              <w:rFonts w:ascii="Times New Roman" w:eastAsiaTheme="minorEastAsia" w:hAnsi="Times New Roman" w:cs="Times New Roman"/>
              <w:sz w:val="22"/>
              <w:szCs w:val="22"/>
              <w:lang w:val="en-US"/>
            </w:rPr>
          </w:pPr>
          <w:hyperlink w:anchor="_Toc126263059" w:history="1">
            <w:r w:rsidRPr="001027DF">
              <w:rPr>
                <w:rStyle w:val="Hipersaitas"/>
                <w:rFonts w:ascii="Times New Roman" w:hAnsi="Times New Roman" w:cs="Times New Roman"/>
                <w:b w:val="0"/>
                <w:bCs w:val="0"/>
              </w:rPr>
              <w:t>12.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grupės dalyvavimas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788CF198" w14:textId="478D08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0" w:history="1">
            <w:r w:rsidRPr="001027DF">
              <w:rPr>
                <w:rStyle w:val="Hipersaitas"/>
                <w:rFonts w:ascii="Times New Roman" w:hAnsi="Times New Roman" w:cs="Times New Roman"/>
                <w:b w:val="0"/>
                <w:bCs w:val="0"/>
              </w:rPr>
              <w:t>13.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Reikalavimai pasiūlymų rengimui ir pateikimui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521D39AC" w14:textId="66209E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1" w:history="1">
            <w:r w:rsidRPr="001027DF">
              <w:rPr>
                <w:rStyle w:val="Hipersaitas"/>
                <w:rFonts w:ascii="Times New Roman" w:hAnsi="Times New Roman" w:cs="Times New Roman"/>
                <w:b w:val="0"/>
                <w:bCs w:val="0"/>
              </w:rPr>
              <w:t>14.          Pasiūlymų šifravimas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3A533A" w14:textId="691113E8" w:rsidR="00B47B9A" w:rsidRPr="001027DF" w:rsidRDefault="00B47B9A" w:rsidP="00B47B9A">
          <w:pPr>
            <w:pStyle w:val="Turinys1"/>
            <w:rPr>
              <w:rFonts w:ascii="Times New Roman" w:eastAsiaTheme="minorEastAsia" w:hAnsi="Times New Roman" w:cs="Times New Roman"/>
              <w:sz w:val="22"/>
              <w:szCs w:val="22"/>
              <w:lang w:val="en-US"/>
            </w:rPr>
          </w:pPr>
          <w:hyperlink w:anchor="_Toc126263062" w:history="1">
            <w:r w:rsidRPr="001027DF">
              <w:rPr>
                <w:rStyle w:val="Hipersaitas"/>
                <w:rFonts w:ascii="Times New Roman" w:hAnsi="Times New Roman" w:cs="Times New Roman"/>
                <w:b w:val="0"/>
                <w:bCs w:val="0"/>
              </w:rPr>
              <w:t>15.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Susipažinimas su pasiūlymais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97A672" w14:textId="5B0E01EE" w:rsidR="00B47B9A" w:rsidRPr="001027DF" w:rsidRDefault="00B47B9A" w:rsidP="00B47B9A">
          <w:pPr>
            <w:pStyle w:val="Turinys1"/>
            <w:rPr>
              <w:rFonts w:ascii="Times New Roman" w:eastAsiaTheme="minorEastAsia" w:hAnsi="Times New Roman" w:cs="Times New Roman"/>
              <w:sz w:val="22"/>
              <w:szCs w:val="22"/>
              <w:lang w:val="en-US"/>
            </w:rPr>
          </w:pPr>
          <w:hyperlink w:anchor="_Toc126263063" w:history="1">
            <w:r w:rsidRPr="001027DF">
              <w:rPr>
                <w:rStyle w:val="Hipersaitas"/>
                <w:rFonts w:ascii="Times New Roman" w:hAnsi="Times New Roman" w:cs="Times New Roman"/>
                <w:b w:val="0"/>
                <w:bCs w:val="0"/>
              </w:rPr>
              <w:t>16.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Elektroninis aukcionas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42D93D1A" w14:textId="49F415CD" w:rsidR="00B47B9A" w:rsidRPr="001027DF" w:rsidRDefault="00B47B9A" w:rsidP="00B47B9A">
          <w:pPr>
            <w:pStyle w:val="Turinys1"/>
            <w:rPr>
              <w:rFonts w:ascii="Times New Roman" w:eastAsiaTheme="minorEastAsia" w:hAnsi="Times New Roman" w:cs="Times New Roman"/>
              <w:sz w:val="22"/>
              <w:szCs w:val="22"/>
              <w:lang w:val="en-US"/>
            </w:rPr>
          </w:pPr>
          <w:hyperlink w:anchor="_Toc126263064" w:history="1">
            <w:r w:rsidRPr="001027DF">
              <w:rPr>
                <w:rStyle w:val="Hipersaitas"/>
                <w:rFonts w:ascii="Times New Roman" w:hAnsi="Times New Roman" w:cs="Times New Roman"/>
                <w:b w:val="0"/>
                <w:bCs w:val="0"/>
              </w:rPr>
              <w:t>17.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vertinimas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2309F88C" w14:textId="638ABDFA" w:rsidR="00B47B9A" w:rsidRPr="001027DF" w:rsidRDefault="00B47B9A" w:rsidP="00B47B9A">
          <w:pPr>
            <w:pStyle w:val="Turinys1"/>
            <w:rPr>
              <w:rFonts w:ascii="Times New Roman" w:eastAsiaTheme="minorEastAsia" w:hAnsi="Times New Roman" w:cs="Times New Roman"/>
              <w:sz w:val="22"/>
              <w:szCs w:val="22"/>
              <w:lang w:val="en-US"/>
            </w:rPr>
          </w:pPr>
          <w:hyperlink w:anchor="_Toc126263065" w:history="1">
            <w:r w:rsidRPr="001027DF">
              <w:rPr>
                <w:rStyle w:val="Hipersaitas"/>
                <w:rFonts w:ascii="Times New Roman" w:eastAsiaTheme="minorHAnsi" w:hAnsi="Times New Roman" w:cs="Times New Roman"/>
                <w:b w:val="0"/>
                <w:bCs w:val="0"/>
                <w:iCs/>
              </w:rPr>
              <w:t>18.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atmetimo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13</w:t>
            </w:r>
            <w:r w:rsidRPr="001027DF">
              <w:rPr>
                <w:rFonts w:ascii="Times New Roman" w:hAnsi="Times New Roman" w:cs="Times New Roman"/>
                <w:webHidden/>
              </w:rPr>
              <w:fldChar w:fldCharType="end"/>
            </w:r>
          </w:hyperlink>
        </w:p>
        <w:p w14:paraId="5090CE21" w14:textId="2F76FF05" w:rsidR="00B47B9A" w:rsidRPr="001027DF" w:rsidRDefault="00B47B9A" w:rsidP="00B47B9A">
          <w:pPr>
            <w:pStyle w:val="Turinys1"/>
            <w:rPr>
              <w:rFonts w:ascii="Times New Roman" w:eastAsiaTheme="minorEastAsia" w:hAnsi="Times New Roman" w:cs="Times New Roman"/>
              <w:sz w:val="22"/>
              <w:szCs w:val="22"/>
              <w:lang w:val="en-US"/>
            </w:rPr>
          </w:pPr>
          <w:hyperlink w:anchor="_Toc126263066" w:history="1">
            <w:r w:rsidRPr="001027DF">
              <w:rPr>
                <w:rStyle w:val="Hipersaitas"/>
                <w:rFonts w:ascii="Times New Roman" w:eastAsia="Times New Roman" w:hAnsi="Times New Roman" w:cs="Times New Roman"/>
                <w:b w:val="0"/>
                <w:bCs w:val="0"/>
              </w:rPr>
              <w:t>19.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eilė ir laimėtojo nustatymas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14</w:t>
            </w:r>
            <w:r w:rsidRPr="001027DF">
              <w:rPr>
                <w:rFonts w:ascii="Times New Roman" w:hAnsi="Times New Roman" w:cs="Times New Roman"/>
                <w:webHidden/>
              </w:rPr>
              <w:fldChar w:fldCharType="end"/>
            </w:r>
          </w:hyperlink>
        </w:p>
        <w:p w14:paraId="5E409576" w14:textId="6E833C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7" w:history="1">
            <w:r w:rsidRPr="001027DF">
              <w:rPr>
                <w:rStyle w:val="Hipersaitas"/>
                <w:rFonts w:ascii="Times New Roman" w:eastAsia="Times New Roman" w:hAnsi="Times New Roman" w:cs="Times New Roman"/>
                <w:b w:val="0"/>
                <w:bCs w:val="0"/>
              </w:rPr>
              <w:t>20.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Informavimas apie pirkimo procedūrų rezultatus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6EB2C906" w14:textId="5804EA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68" w:history="1">
            <w:r w:rsidRPr="001027DF">
              <w:rPr>
                <w:rStyle w:val="Hipersaitas"/>
                <w:rFonts w:ascii="Times New Roman" w:eastAsia="Times New Roman" w:hAnsi="Times New Roman" w:cs="Times New Roman"/>
                <w:b w:val="0"/>
                <w:bCs w:val="0"/>
              </w:rPr>
              <w:t>21.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Sutarties sudarymas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5BD6E05E" w14:textId="28F628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9" w:history="1">
            <w:r w:rsidRPr="001027DF">
              <w:rPr>
                <w:rStyle w:val="Hipersaitas"/>
                <w:rFonts w:ascii="Times New Roman" w:eastAsia="Times New Roman" w:hAnsi="Times New Roman" w:cs="Times New Roman"/>
                <w:b w:val="0"/>
                <w:bCs w:val="0"/>
              </w:rPr>
              <w:t>22.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Teisė ginčyti perkančiosios organizacijos veiksmus ar priimtus sprendimus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16</w:t>
            </w:r>
            <w:r w:rsidRPr="001027DF">
              <w:rPr>
                <w:rFonts w:ascii="Times New Roman" w:hAnsi="Times New Roman" w:cs="Times New Roman"/>
                <w:webHidden/>
              </w:rPr>
              <w:fldChar w:fldCharType="end"/>
            </w:r>
          </w:hyperlink>
        </w:p>
        <w:p w14:paraId="414B81DE" w14:textId="5D6A5348" w:rsidR="00FE2F38" w:rsidRPr="001027DF" w:rsidRDefault="00FE2F38">
          <w:pPr>
            <w:rPr>
              <w:rFonts w:ascii="Times New Roman" w:hAnsi="Times New Roman" w:cs="Times New Roman"/>
              <w:lang w:val="lt-LT"/>
            </w:rPr>
          </w:pPr>
          <w:r w:rsidRPr="001027DF">
            <w:rPr>
              <w:rFonts w:ascii="Times New Roman" w:hAnsi="Times New Roman" w:cs="Times New Roman"/>
              <w:noProof/>
              <w:lang w:val="lt-LT"/>
            </w:rPr>
            <w:fldChar w:fldCharType="end"/>
          </w:r>
        </w:p>
      </w:sdtContent>
    </w:sdt>
    <w:p w14:paraId="2A0466DC" w14:textId="107426F2" w:rsidR="00184B8C"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5CD6D699" w14:textId="28504E97" w:rsidR="00184B8C" w:rsidRPr="001027DF" w:rsidRDefault="00184B8C" w:rsidP="00562050">
      <w:pPr>
        <w:pStyle w:val="Antrat1"/>
        <w:numPr>
          <w:ilvl w:val="0"/>
          <w:numId w:val="1"/>
        </w:numPr>
        <w:rPr>
          <w:rFonts w:ascii="Times New Roman" w:hAnsi="Times New Roman" w:cs="Times New Roman"/>
          <w:color w:val="auto"/>
          <w:lang w:val="lt-LT"/>
        </w:rPr>
      </w:pPr>
      <w:bookmarkStart w:id="0" w:name="_Toc126263048"/>
      <w:r w:rsidRPr="001027DF">
        <w:rPr>
          <w:rFonts w:ascii="Times New Roman" w:hAnsi="Times New Roman" w:cs="Times New Roman"/>
          <w:color w:val="auto"/>
          <w:lang w:val="lt-LT"/>
        </w:rPr>
        <w:t>Sąvokos ir sutrumpinimai</w:t>
      </w:r>
      <w:bookmarkEnd w:id="0"/>
    </w:p>
    <w:p w14:paraId="00A03816" w14:textId="7777777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CK</w:t>
      </w:r>
      <w:r w:rsidRPr="001027DF">
        <w:rPr>
          <w:rFonts w:ascii="Times New Roman" w:hAnsi="Times New Roman" w:cs="Times New Roman"/>
          <w:lang w:val="lt-LT"/>
        </w:rPr>
        <w:t xml:space="preserve"> – Lietuvos Respublikos civilinis kodeksas.</w:t>
      </w:r>
    </w:p>
    <w:p w14:paraId="1D945945" w14:textId="37B2361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CVP IS</w:t>
      </w:r>
      <w:r w:rsidRPr="001027DF">
        <w:rPr>
          <w:rFonts w:ascii="Times New Roman" w:hAnsi="Times New Roman" w:cs="Times New Roman"/>
          <w:lang w:val="lt-LT"/>
        </w:rPr>
        <w:t xml:space="preserve"> – </w:t>
      </w:r>
      <w:r w:rsidRPr="001027DF">
        <w:rPr>
          <w:rFonts w:ascii="Times New Roman" w:eastAsia="Calibri" w:hAnsi="Times New Roman" w:cs="Times New Roman"/>
          <w:lang w:val="lt-LT"/>
        </w:rPr>
        <w:t xml:space="preserve">Centrinės viešųjų pirkimų informacinė sistema, adresu </w:t>
      </w:r>
      <w:hyperlink r:id="rId13" w:history="1">
        <w:r w:rsidR="00E743CA" w:rsidRPr="001027DF">
          <w:rPr>
            <w:rStyle w:val="Hipersaitas"/>
            <w:rFonts w:ascii="Times New Roman" w:hAnsi="Times New Roman" w:cs="Times New Roman"/>
            <w:color w:val="0070C0"/>
          </w:rPr>
          <w:t>https://viesiejipirkimai.lt</w:t>
        </w:r>
      </w:hyperlink>
      <w:r w:rsidR="00E743CA" w:rsidRPr="001027DF">
        <w:rPr>
          <w:rFonts w:ascii="Times New Roman" w:hAnsi="Times New Roman" w:cs="Times New Roman"/>
        </w:rPr>
        <w:t>.</w:t>
      </w:r>
    </w:p>
    <w:p w14:paraId="6D2FA0B8" w14:textId="3473322C" w:rsidR="00E2488F" w:rsidRPr="001027DF" w:rsidRDefault="00E2488F"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Dalyvis </w:t>
      </w:r>
      <w:r w:rsidRPr="001027DF">
        <w:rPr>
          <w:rFonts w:ascii="Times New Roman" w:hAnsi="Times New Roman" w:cs="Times New Roman"/>
          <w:lang w:val="lt-LT"/>
        </w:rPr>
        <w:t>– pasiūlymą pateikęs tiekėjas.</w:t>
      </w:r>
    </w:p>
    <w:p w14:paraId="5F316529" w14:textId="2182BCFC"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EBVPD </w:t>
      </w:r>
      <w:r w:rsidRPr="001027DF">
        <w:rPr>
          <w:rFonts w:ascii="Times New Roman" w:hAnsi="Times New Roman" w:cs="Times New Roman"/>
          <w:lang w:val="lt-LT"/>
        </w:rPr>
        <w:t xml:space="preserve">– Europos bendrasis viešųjų pirkimų dokumentas, aktuali deklaracija, pakeičianti kompetentingų institucijų išduodamus dokumentus ir preliminariai patvirtinanti, kad tiekėjas ir </w:t>
      </w:r>
      <w:r w:rsidR="7526F16F" w:rsidRPr="001027DF">
        <w:rPr>
          <w:rFonts w:ascii="Times New Roman" w:hAnsi="Times New Roman" w:cs="Times New Roman"/>
          <w:lang w:val="lt-LT"/>
        </w:rPr>
        <w:t xml:space="preserve">ūkio </w:t>
      </w:r>
      <w:r w:rsidRPr="001027DF">
        <w:rPr>
          <w:rFonts w:ascii="Times New Roman" w:hAnsi="Times New Roman" w:cs="Times New Roman"/>
          <w:lang w:val="lt-LT"/>
        </w:rPr>
        <w:t>subjektai, kurių pajėgumais jis remiasi pagal VPĮ 49 straipsnį</w:t>
      </w:r>
      <w:r w:rsidR="00801CBB" w:rsidRPr="001027DF">
        <w:rPr>
          <w:rFonts w:ascii="Times New Roman" w:hAnsi="Times New Roman" w:cs="Times New Roman"/>
          <w:lang w:val="lt-LT"/>
        </w:rPr>
        <w:t xml:space="preserve"> </w:t>
      </w:r>
      <w:r w:rsidR="009D530C" w:rsidRPr="001027DF">
        <w:rPr>
          <w:rFonts w:ascii="Times New Roman" w:hAnsi="Times New Roman" w:cs="Times New Roman"/>
          <w:lang w:val="lt-LT"/>
        </w:rPr>
        <w:t>(VPĮ 88 straipsnio 5 dalies nuostatų taikymo atvejais ir subtiekėjai</w:t>
      </w:r>
      <w:r w:rsidR="00563B48" w:rsidRPr="001027DF">
        <w:rPr>
          <w:rFonts w:ascii="Times New Roman" w:hAnsi="Times New Roman" w:cs="Times New Roman"/>
          <w:lang w:val="lt-LT"/>
        </w:rPr>
        <w:t>)</w:t>
      </w:r>
      <w:r w:rsidR="009D530C" w:rsidRPr="001027DF">
        <w:rPr>
          <w:rFonts w:ascii="Times New Roman" w:hAnsi="Times New Roman" w:cs="Times New Roman"/>
          <w:lang w:val="lt-LT"/>
        </w:rPr>
        <w:t xml:space="preserve">, </w:t>
      </w:r>
      <w:r w:rsidRPr="001027DF">
        <w:rPr>
          <w:rFonts w:ascii="Times New Roman" w:hAnsi="Times New Roman" w:cs="Times New Roman"/>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4">
        <w:r w:rsidRPr="001027DF">
          <w:rPr>
            <w:rStyle w:val="Hipersaitas"/>
            <w:rFonts w:ascii="Times New Roman" w:hAnsi="Times New Roman" w:cs="Times New Roman"/>
            <w:color w:val="0070C0"/>
            <w:lang w:val="lt-LT"/>
          </w:rPr>
          <w:t>http://ebvpd.eviesiejipirkimai.lt/espd-web/</w:t>
        </w:r>
      </w:hyperlink>
      <w:r w:rsidRPr="001027DF">
        <w:rPr>
          <w:rStyle w:val="Hipersaitas"/>
          <w:rFonts w:ascii="Times New Roman" w:hAnsi="Times New Roman" w:cs="Times New Roman"/>
          <w:lang w:val="lt-LT"/>
        </w:rPr>
        <w:t>.</w:t>
      </w:r>
    </w:p>
    <w:p w14:paraId="573171FF" w14:textId="37CD2CEC"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Įgaliotoji organizacija </w:t>
      </w:r>
      <w:r w:rsidRPr="001027DF">
        <w:rPr>
          <w:rFonts w:ascii="Times New Roman" w:hAnsi="Times New Roman" w:cs="Times New Roman"/>
          <w:lang w:val="lt-LT"/>
        </w:rPr>
        <w:t>– pirkimams organizuoti, pirkimo procedūroms iki sutarties ar preliminariosios sutarties sudarymo atlikti, taip pat atlikto pirkimo procedūrų ataskaitai ar skelbimui apie sudarytą sutartį ar preliminariąją sutartį pateikti</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perkančiosios organizacijos įgaliota organizacija</w:t>
      </w:r>
      <w:r w:rsidR="0E5C93FD" w:rsidRPr="001027DF">
        <w:rPr>
          <w:rFonts w:ascii="Times New Roman" w:hAnsi="Times New Roman" w:cs="Times New Roman"/>
          <w:lang w:val="lt-LT"/>
        </w:rPr>
        <w:t>, nurodyta specialiosiose pirkimo sąlygose</w:t>
      </w:r>
      <w:r w:rsidRPr="001027DF">
        <w:rPr>
          <w:rFonts w:ascii="Times New Roman" w:hAnsi="Times New Roman" w:cs="Times New Roman"/>
          <w:i/>
          <w:iCs/>
          <w:lang w:val="lt-LT"/>
        </w:rPr>
        <w:t xml:space="preserve">. </w:t>
      </w:r>
    </w:p>
    <w:p w14:paraId="1EEF1EAD" w14:textId="14F8D4CA"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Komisija </w:t>
      </w:r>
      <w:r w:rsidRPr="001027DF">
        <w:rPr>
          <w:rFonts w:ascii="Times New Roman" w:hAnsi="Times New Roman" w:cs="Times New Roman"/>
          <w:lang w:val="lt-LT"/>
        </w:rPr>
        <w:t>– viešojo pirkimo komisija.</w:t>
      </w:r>
    </w:p>
    <w:p w14:paraId="5678A0EC" w14:textId="449D5804" w:rsidR="00184B8C" w:rsidRPr="001027DF" w:rsidRDefault="0066078A" w:rsidP="00184B8C">
      <w:pPr>
        <w:pStyle w:val="Sraopastraipa"/>
        <w:numPr>
          <w:ilvl w:val="1"/>
          <w:numId w:val="2"/>
        </w:numPr>
        <w:spacing w:after="0" w:line="20" w:lineRule="atLeast"/>
        <w:ind w:left="0" w:firstLine="567"/>
        <w:jc w:val="both"/>
        <w:rPr>
          <w:rFonts w:ascii="Times New Roman" w:hAnsi="Times New Roman" w:cs="Times New Roman"/>
          <w:strike/>
          <w:lang w:val="lt-LT"/>
        </w:rPr>
      </w:pPr>
      <w:r w:rsidRPr="001027DF">
        <w:rPr>
          <w:rFonts w:ascii="Times New Roman" w:hAnsi="Times New Roman" w:cs="Times New Roman"/>
          <w:b/>
          <w:bCs/>
          <w:lang w:val="lt-LT"/>
        </w:rPr>
        <w:t>Perkančioji organizacija</w:t>
      </w:r>
      <w:r w:rsidRPr="001027DF">
        <w:rPr>
          <w:rFonts w:ascii="Times New Roman" w:hAnsi="Times New Roman" w:cs="Times New Roman"/>
          <w:lang w:val="lt-LT"/>
        </w:rPr>
        <w:t xml:space="preserve"> –</w:t>
      </w:r>
      <w:r w:rsidR="00904BFB" w:rsidRPr="001027DF">
        <w:rPr>
          <w:rFonts w:ascii="Times New Roman" w:hAnsi="Times New Roman" w:cs="Times New Roman"/>
          <w:lang w:val="lt-LT"/>
        </w:rPr>
        <w:t xml:space="preserve"> </w:t>
      </w:r>
      <w:r w:rsidRPr="001027DF">
        <w:rPr>
          <w:rFonts w:ascii="Times New Roman" w:hAnsi="Times New Roman" w:cs="Times New Roman"/>
          <w:lang w:val="lt-LT"/>
        </w:rPr>
        <w:t xml:space="preserve">specialiosiose </w:t>
      </w:r>
      <w:r w:rsidR="00904BFB" w:rsidRPr="001027DF">
        <w:rPr>
          <w:rFonts w:ascii="Times New Roman" w:hAnsi="Times New Roman" w:cs="Times New Roman"/>
          <w:lang w:val="lt-LT"/>
        </w:rPr>
        <w:t xml:space="preserve">pirkimo </w:t>
      </w:r>
      <w:r w:rsidRPr="001027DF">
        <w:rPr>
          <w:rFonts w:ascii="Times New Roman" w:hAnsi="Times New Roman" w:cs="Times New Roman"/>
          <w:lang w:val="lt-LT"/>
        </w:rPr>
        <w:t>sąlygose nurodyta perkančioji organizacija</w:t>
      </w:r>
      <w:r w:rsidR="00861937" w:rsidRPr="001027DF">
        <w:rPr>
          <w:rFonts w:ascii="Times New Roman" w:hAnsi="Times New Roman" w:cs="Times New Roman"/>
          <w:lang w:val="lt-LT"/>
        </w:rPr>
        <w:t>.</w:t>
      </w:r>
    </w:p>
    <w:p w14:paraId="32D0EB81" w14:textId="613C8E12"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lang w:val="lt-LT"/>
        </w:rPr>
        <w:t>Pirkimas</w:t>
      </w:r>
      <w:r w:rsidRPr="001027DF">
        <w:rPr>
          <w:rFonts w:ascii="Times New Roman" w:hAnsi="Times New Roman" w:cs="Times New Roman"/>
          <w:lang w:val="lt-LT"/>
        </w:rPr>
        <w:t xml:space="preserve"> – perkančiosios organizacijos atliekamas viešasis pirkimas.</w:t>
      </w:r>
    </w:p>
    <w:p w14:paraId="13E77714" w14:textId="4BD84CBD"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Preliminarioji sutartis</w:t>
      </w:r>
      <w:r w:rsidRPr="001027DF">
        <w:rPr>
          <w:rFonts w:ascii="Times New Roman" w:hAnsi="Times New Roman" w:cs="Times New Roman"/>
          <w:lang w:val="lt-LT"/>
        </w:rPr>
        <w:t xml:space="preserve"> – preliminarioji viešojo pirkimo-pardavimo sutartis (jei taikoma)</w:t>
      </w:r>
      <w:r w:rsidR="006E2B86" w:rsidRPr="001027DF">
        <w:rPr>
          <w:rFonts w:ascii="Times New Roman" w:hAnsi="Times New Roman" w:cs="Times New Roman"/>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1027DF">
        <w:rPr>
          <w:rFonts w:ascii="Times New Roman" w:hAnsi="Times New Roman" w:cs="Times New Roman"/>
          <w:lang w:val="lt-LT"/>
        </w:rPr>
        <w:t>.</w:t>
      </w:r>
    </w:p>
    <w:p w14:paraId="31CFEB1F" w14:textId="353474A0"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 xml:space="preserve">PVM </w:t>
      </w:r>
      <w:r w:rsidRPr="001027DF">
        <w:rPr>
          <w:rFonts w:ascii="Times New Roman" w:hAnsi="Times New Roman" w:cs="Times New Roman"/>
          <w:lang w:val="lt-LT"/>
        </w:rPr>
        <w:t>– pridėtinės vertės mokestis.</w:t>
      </w:r>
    </w:p>
    <w:p w14:paraId="2D03F018" w14:textId="209EEBE8" w:rsidR="009C749B" w:rsidRPr="001027DF" w:rsidRDefault="007E2E4E"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Reglamentas </w:t>
      </w:r>
      <w:r w:rsidRPr="001027DF">
        <w:rPr>
          <w:rFonts w:ascii="Times New Roman" w:hAnsi="Times New Roman" w:cs="Times New Roman"/>
          <w:lang w:val="lt-LT"/>
        </w:rPr>
        <w:t xml:space="preserve">- </w:t>
      </w:r>
      <w:r w:rsidR="00901E7F" w:rsidRPr="001027DF">
        <w:rPr>
          <w:rFonts w:ascii="Times New Roman" w:hAnsi="Times New Roman" w:cs="Times New Roman"/>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Skelbimas</w:t>
      </w:r>
      <w:r w:rsidRPr="001027DF">
        <w:rPr>
          <w:rFonts w:ascii="Times New Roman" w:hAnsi="Times New Roman" w:cs="Times New Roman"/>
          <w:lang w:val="lt-LT"/>
        </w:rPr>
        <w:t xml:space="preserve"> – skelbimas apie pirkimą.</w:t>
      </w:r>
    </w:p>
    <w:p w14:paraId="77BD02E1" w14:textId="4420C316"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lang w:val="lt-LT"/>
        </w:rPr>
        <w:t xml:space="preserve">Subtiekėjas </w:t>
      </w:r>
      <w:r w:rsidRPr="001027DF">
        <w:rPr>
          <w:rFonts w:ascii="Times New Roman" w:hAnsi="Times New Roman" w:cs="Times New Roman"/>
          <w:lang w:val="lt-LT"/>
        </w:rPr>
        <w:t>– subtiekėjas, subteikėjas, subrangovas</w:t>
      </w:r>
      <w:r w:rsidR="0066078A" w:rsidRPr="001027DF">
        <w:rPr>
          <w:rFonts w:ascii="Times New Roman" w:hAnsi="Times New Roman" w:cs="Times New Roman"/>
          <w:lang w:val="lt-LT"/>
        </w:rPr>
        <w:t xml:space="preserve">, fizinis ar juridinis asmuo, kuris faktiškai vykdys numatomą sudaryti </w:t>
      </w:r>
      <w:r w:rsidR="00C5381E" w:rsidRPr="001027DF">
        <w:rPr>
          <w:rFonts w:ascii="Times New Roman" w:hAnsi="Times New Roman" w:cs="Times New Roman"/>
          <w:lang w:val="lt-LT"/>
        </w:rPr>
        <w:t>s</w:t>
      </w:r>
      <w:r w:rsidR="0066078A" w:rsidRPr="001027DF">
        <w:rPr>
          <w:rFonts w:ascii="Times New Roman" w:hAnsi="Times New Roman" w:cs="Times New Roman"/>
          <w:lang w:val="lt-LT"/>
        </w:rPr>
        <w:t>utartį</w:t>
      </w:r>
      <w:r w:rsidR="005300B2" w:rsidRPr="001027DF">
        <w:rPr>
          <w:rFonts w:ascii="Times New Roman" w:hAnsi="Times New Roman" w:cs="Times New Roman"/>
          <w:lang w:val="lt-LT"/>
        </w:rPr>
        <w:t xml:space="preserve"> ar jos dalį</w:t>
      </w:r>
      <w:r w:rsidR="007C2353" w:rsidRPr="001027DF">
        <w:rPr>
          <w:rFonts w:ascii="Times New Roman" w:hAnsi="Times New Roman" w:cs="Times New Roman"/>
          <w:lang w:val="lt-LT"/>
        </w:rPr>
        <w:t xml:space="preserve"> ir kurio kvalifikacija tiekėjas nesiremia pagal VPĮ 49 straipsnį, kad atitiktų kvalifikacijos reikalavimus</w:t>
      </w:r>
      <w:r w:rsidRPr="001027DF">
        <w:rPr>
          <w:rFonts w:ascii="Times New Roman" w:hAnsi="Times New Roman" w:cs="Times New Roman"/>
          <w:lang w:val="lt-LT"/>
        </w:rPr>
        <w:t>. Subtiekėjais</w:t>
      </w:r>
      <w:r w:rsidRPr="001027DF">
        <w:rPr>
          <w:rFonts w:ascii="Times New Roman" w:eastAsia="Calibri" w:hAnsi="Times New Roman" w:cs="Times New Roman"/>
          <w:color w:val="000000" w:themeColor="text1"/>
          <w:lang w:val="lt-LT"/>
        </w:rPr>
        <w:t xml:space="preserve"> nelaikomi fiziniai ir juridiniai asmenys, kurie tik vykdo sutartines prievoles</w:t>
      </w:r>
      <w:r w:rsidR="0066078A" w:rsidRPr="001027DF">
        <w:rPr>
          <w:rFonts w:ascii="Times New Roman" w:eastAsia="Calibri" w:hAnsi="Times New Roman" w:cs="Times New Roman"/>
          <w:color w:val="000000" w:themeColor="text1"/>
          <w:lang w:val="lt-LT"/>
        </w:rPr>
        <w:t xml:space="preserve"> tiekėjui</w:t>
      </w:r>
      <w:r w:rsidRPr="001027DF">
        <w:rPr>
          <w:rFonts w:ascii="Times New Roman" w:eastAsia="Calibri" w:hAnsi="Times New Roman" w:cs="Times New Roman"/>
          <w:color w:val="000000" w:themeColor="text1"/>
          <w:lang w:val="lt-LT"/>
        </w:rPr>
        <w:t xml:space="preserve">, tačiau </w:t>
      </w:r>
      <w:r w:rsidR="0066078A" w:rsidRPr="001027DF">
        <w:rPr>
          <w:rFonts w:ascii="Times New Roman" w:eastAsia="Calibri" w:hAnsi="Times New Roman" w:cs="Times New Roman"/>
          <w:color w:val="000000" w:themeColor="text1"/>
          <w:lang w:val="lt-LT"/>
        </w:rPr>
        <w:t xml:space="preserve">faktiškai nevykdys numatomos sudaryti </w:t>
      </w:r>
      <w:r w:rsidR="00C5381E" w:rsidRPr="001027DF">
        <w:rPr>
          <w:rFonts w:ascii="Times New Roman" w:eastAsia="Calibri" w:hAnsi="Times New Roman" w:cs="Times New Roman"/>
          <w:color w:val="000000" w:themeColor="text1"/>
          <w:lang w:val="lt-LT"/>
        </w:rPr>
        <w:t>s</w:t>
      </w:r>
      <w:r w:rsidR="0066078A" w:rsidRPr="001027DF">
        <w:rPr>
          <w:rFonts w:ascii="Times New Roman" w:eastAsia="Calibri" w:hAnsi="Times New Roman" w:cs="Times New Roman"/>
          <w:color w:val="000000" w:themeColor="text1"/>
          <w:lang w:val="lt-LT"/>
        </w:rPr>
        <w:t>utarties</w:t>
      </w:r>
      <w:r w:rsidR="005300B2" w:rsidRPr="001027DF">
        <w:rPr>
          <w:rFonts w:ascii="Times New Roman" w:eastAsia="Calibri" w:hAnsi="Times New Roman" w:cs="Times New Roman"/>
          <w:color w:val="000000" w:themeColor="text1"/>
          <w:lang w:val="lt-LT"/>
        </w:rPr>
        <w:t xml:space="preserve"> ar jos dalies</w:t>
      </w:r>
      <w:r w:rsidRPr="001027DF">
        <w:rPr>
          <w:rFonts w:ascii="Times New Roman" w:eastAsia="Calibri" w:hAnsi="Times New Roman" w:cs="Times New Roman"/>
          <w:color w:val="000000" w:themeColor="text1"/>
          <w:lang w:val="lt-LT"/>
        </w:rPr>
        <w:t>.</w:t>
      </w:r>
    </w:p>
    <w:p w14:paraId="47E6A452" w14:textId="044B560E" w:rsidR="007875C7" w:rsidRPr="001027DF" w:rsidRDefault="00184B8C" w:rsidP="007875C7">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Sutartis </w:t>
      </w:r>
      <w:r w:rsidRPr="001027DF">
        <w:rPr>
          <w:rFonts w:ascii="Times New Roman" w:hAnsi="Times New Roman" w:cs="Times New Roman"/>
          <w:lang w:val="lt-LT"/>
        </w:rPr>
        <w:t>– viešojo pirkimo-pardavimo sutartis</w:t>
      </w:r>
      <w:r w:rsidR="00903708" w:rsidRPr="001027DF">
        <w:rPr>
          <w:rFonts w:ascii="Times New Roman" w:hAnsi="Times New Roman" w:cs="Times New Roman"/>
          <w:lang w:val="lt-LT"/>
        </w:rPr>
        <w:t xml:space="preserve"> ar preliminarioji sutartis, </w:t>
      </w:r>
      <w:r w:rsidR="00CC6046" w:rsidRPr="001027DF">
        <w:rPr>
          <w:rFonts w:ascii="Times New Roman" w:hAnsi="Times New Roman" w:cs="Times New Roman"/>
          <w:lang w:val="lt-LT"/>
        </w:rPr>
        <w:t xml:space="preserve">kaip nustatyta 1.9 punkte, </w:t>
      </w:r>
      <w:r w:rsidR="00764317" w:rsidRPr="001027DF">
        <w:rPr>
          <w:rFonts w:ascii="Times New Roman" w:hAnsi="Times New Roman" w:cs="Times New Roman"/>
          <w:lang w:val="lt-LT"/>
        </w:rPr>
        <w:t xml:space="preserve">kai </w:t>
      </w:r>
      <w:r w:rsidR="007875C7" w:rsidRPr="001027DF">
        <w:rPr>
          <w:rFonts w:ascii="Times New Roman" w:hAnsi="Times New Roman" w:cs="Times New Roman"/>
          <w:lang w:val="lt-LT"/>
        </w:rPr>
        <w:t xml:space="preserve">viešojo pirkimo sutarčiai ir preliminariajai sutarčiai </w:t>
      </w:r>
      <w:r w:rsidR="00140E04" w:rsidRPr="001027DF">
        <w:rPr>
          <w:rFonts w:ascii="Times New Roman" w:hAnsi="Times New Roman" w:cs="Times New Roman"/>
          <w:lang w:val="lt-LT"/>
        </w:rPr>
        <w:t xml:space="preserve">VPĮ nustatytas </w:t>
      </w:r>
      <w:r w:rsidR="007875C7" w:rsidRPr="001027DF">
        <w:rPr>
          <w:rFonts w:ascii="Times New Roman" w:hAnsi="Times New Roman" w:cs="Times New Roman"/>
          <w:lang w:val="lt-LT"/>
        </w:rPr>
        <w:t xml:space="preserve">vienodas </w:t>
      </w:r>
      <w:r w:rsidR="00140E04" w:rsidRPr="001027DF">
        <w:rPr>
          <w:rFonts w:ascii="Times New Roman" w:hAnsi="Times New Roman" w:cs="Times New Roman"/>
          <w:lang w:val="lt-LT"/>
        </w:rPr>
        <w:t>reglamentavimas</w:t>
      </w:r>
      <w:r w:rsidRPr="001027DF">
        <w:rPr>
          <w:rFonts w:ascii="Times New Roman" w:hAnsi="Times New Roman" w:cs="Times New Roman"/>
          <w:lang w:val="lt-LT"/>
        </w:rPr>
        <w:t xml:space="preserve">. </w:t>
      </w:r>
    </w:p>
    <w:p w14:paraId="54633844" w14:textId="4B4B5D7F" w:rsidR="00341666" w:rsidRPr="001027DF" w:rsidRDefault="0034166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Tiekėjas </w:t>
      </w:r>
      <w:r w:rsidR="00AF19BC" w:rsidRPr="001027DF">
        <w:rPr>
          <w:rFonts w:ascii="Times New Roman" w:hAnsi="Times New Roman" w:cs="Times New Roman"/>
          <w:lang w:val="lt-LT"/>
        </w:rPr>
        <w:t>–</w:t>
      </w:r>
      <w:r w:rsidRPr="001027DF">
        <w:rPr>
          <w:rFonts w:ascii="Times New Roman" w:hAnsi="Times New Roman" w:cs="Times New Roman"/>
          <w:lang w:val="lt-LT"/>
        </w:rPr>
        <w:t xml:space="preserve"> </w:t>
      </w:r>
      <w:r w:rsidR="00294EC1" w:rsidRPr="001027DF">
        <w:rPr>
          <w:rFonts w:ascii="Times New Roman" w:hAnsi="Times New Roman" w:cs="Times New Roman"/>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1027DF" w:rsidRDefault="0066078A" w:rsidP="009E70BF">
      <w:pPr>
        <w:pStyle w:val="Sraopastraipa"/>
        <w:numPr>
          <w:ilvl w:val="1"/>
          <w:numId w:val="2"/>
        </w:numPr>
        <w:spacing w:after="120" w:line="20" w:lineRule="atLeast"/>
        <w:ind w:left="0" w:firstLine="567"/>
        <w:jc w:val="both"/>
        <w:rPr>
          <w:rFonts w:ascii="Times New Roman" w:hAnsi="Times New Roman" w:cs="Times New Roman"/>
          <w:b/>
          <w:lang w:val="lt-LT"/>
        </w:rPr>
      </w:pPr>
      <w:r w:rsidRPr="001027DF">
        <w:rPr>
          <w:rFonts w:ascii="Times New Roman" w:hAnsi="Times New Roman" w:cs="Times New Roman"/>
          <w:b/>
          <w:lang w:val="lt-LT"/>
        </w:rPr>
        <w:t xml:space="preserve">Ūkio subjektas, kurio pajėgumais remiamasi </w:t>
      </w:r>
      <w:r w:rsidRPr="001027DF">
        <w:rPr>
          <w:rFonts w:ascii="Times New Roman" w:hAnsi="Times New Roman" w:cs="Times New Roman"/>
          <w:lang w:val="lt-LT"/>
        </w:rPr>
        <w:t xml:space="preserve">– fizinis ar juridinis asmuo, kurio </w:t>
      </w:r>
      <w:r w:rsidRPr="001027DF">
        <w:rPr>
          <w:rFonts w:ascii="Times New Roman" w:eastAsia="Calibri" w:hAnsi="Times New Roman" w:cs="Times New Roman"/>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001027DF">
        <w:rPr>
          <w:rFonts w:ascii="Times New Roman" w:hAnsi="Times New Roman" w:cs="Times New Roman"/>
          <w:lang w:val="lt-LT"/>
        </w:rPr>
        <w:t xml:space="preserve"> kad atitiktų perkančiosios organizacijos keliamus kvalifikacijos reikalavimus.</w:t>
      </w:r>
    </w:p>
    <w:p w14:paraId="727F66F9" w14:textId="0465912F"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b/>
          <w:bCs/>
          <w:lang w:val="lt-LT"/>
        </w:rPr>
      </w:pPr>
      <w:r w:rsidRPr="001027DF">
        <w:rPr>
          <w:rFonts w:ascii="Times New Roman" w:hAnsi="Times New Roman" w:cs="Times New Roman"/>
          <w:b/>
          <w:bCs/>
          <w:lang w:val="lt-LT"/>
        </w:rPr>
        <w:t>VPĮ</w:t>
      </w:r>
      <w:r w:rsidRPr="001027DF">
        <w:rPr>
          <w:rFonts w:ascii="Times New Roman" w:hAnsi="Times New Roman" w:cs="Times New Roman"/>
          <w:lang w:val="lt-LT"/>
        </w:rPr>
        <w:t xml:space="preserve"> – Lietuvos Respublikos viešųjų pirkimų įstatymas.</w:t>
      </w:r>
    </w:p>
    <w:p w14:paraId="1D4A0385" w14:textId="07080E3F" w:rsidR="00E869DD" w:rsidRPr="001027DF" w:rsidRDefault="00E869DD" w:rsidP="009E70BF">
      <w:pPr>
        <w:pStyle w:val="Sraopastraipa"/>
        <w:numPr>
          <w:ilvl w:val="1"/>
          <w:numId w:val="2"/>
        </w:numPr>
        <w:spacing w:after="120" w:line="20" w:lineRule="atLeast"/>
        <w:ind w:left="0" w:firstLine="567"/>
        <w:jc w:val="both"/>
        <w:rPr>
          <w:rFonts w:ascii="Times New Roman" w:hAnsi="Times New Roman" w:cs="Times New Roman"/>
          <w:b/>
          <w:bCs/>
          <w:lang w:val="lt-LT"/>
        </w:rPr>
      </w:pPr>
      <w:proofErr w:type="spellStart"/>
      <w:r w:rsidRPr="001027DF">
        <w:rPr>
          <w:rFonts w:ascii="Times New Roman" w:hAnsi="Times New Roman" w:cs="Times New Roman"/>
          <w:b/>
          <w:lang w:val="lt-LT"/>
        </w:rPr>
        <w:t>Kvazisubtiekėjas</w:t>
      </w:r>
      <w:proofErr w:type="spellEnd"/>
      <w:r w:rsidR="00C5381E" w:rsidRPr="001027DF">
        <w:rPr>
          <w:rFonts w:ascii="Times New Roman" w:hAnsi="Times New Roman" w:cs="Times New Roman"/>
          <w:b/>
          <w:lang w:val="lt-LT"/>
        </w:rPr>
        <w:t xml:space="preserve"> </w:t>
      </w:r>
      <w:r w:rsidR="00C5381E" w:rsidRPr="001027DF">
        <w:rPr>
          <w:rFonts w:ascii="Times New Roman" w:hAnsi="Times New Roman" w:cs="Times New Roman"/>
          <w:lang w:val="lt-LT"/>
        </w:rPr>
        <w:t>–</w:t>
      </w:r>
      <w:r w:rsidR="00C5381E" w:rsidRPr="001027DF">
        <w:rPr>
          <w:rFonts w:ascii="Times New Roman" w:hAnsi="Times New Roman" w:cs="Times New Roman"/>
          <w:b/>
          <w:lang w:val="lt-LT"/>
        </w:rPr>
        <w:t xml:space="preserve"> </w:t>
      </w:r>
      <w:r w:rsidR="00494C6F" w:rsidRPr="001027DF">
        <w:rPr>
          <w:rFonts w:ascii="Times New Roman" w:hAnsi="Times New Roman" w:cs="Times New Roman"/>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1027DF">
        <w:rPr>
          <w:rFonts w:ascii="Times New Roman" w:hAnsi="Times New Roman" w:cs="Times New Roman"/>
          <w:color w:val="000000" w:themeColor="text1"/>
          <w:lang w:val="lt-LT"/>
        </w:rPr>
        <w:t>.</w:t>
      </w:r>
    </w:p>
    <w:p w14:paraId="4D902FEB" w14:textId="77777777" w:rsidR="007C03FB" w:rsidRPr="001027DF" w:rsidRDefault="007C03FB" w:rsidP="007C03FB">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Kitos pirkimo dokumentuose vartojamos sąvokos atitinka </w:t>
      </w:r>
      <w:r w:rsidRPr="001027DF">
        <w:rPr>
          <w:rFonts w:ascii="Times New Roman" w:eastAsia="Calibri" w:hAnsi="Times New Roman" w:cs="Times New Roman"/>
          <w:lang w:val="lt-LT"/>
        </w:rPr>
        <w:t xml:space="preserve">VPĮ </w:t>
      </w:r>
      <w:r w:rsidRPr="001027DF">
        <w:rPr>
          <w:rFonts w:ascii="Times New Roman" w:eastAsia="Calibri" w:hAnsi="Times New Roman" w:cs="Times New Roman"/>
          <w:i/>
          <w:iCs/>
          <w:color w:val="0070C0"/>
          <w:lang w:val="lt-LT"/>
        </w:rPr>
        <w:t xml:space="preserve"> </w:t>
      </w:r>
      <w:r w:rsidRPr="001027DF">
        <w:rPr>
          <w:rFonts w:ascii="Times New Roman" w:eastAsia="Calibri" w:hAnsi="Times New Roman" w:cs="Times New Roman"/>
          <w:lang w:val="lt-LT"/>
        </w:rPr>
        <w:t>vartojamas sąvokas.</w:t>
      </w:r>
    </w:p>
    <w:p w14:paraId="6A622AEA" w14:textId="49798144" w:rsidR="00562050" w:rsidRPr="001027DF" w:rsidRDefault="00562050" w:rsidP="009E70BF">
      <w:pPr>
        <w:pStyle w:val="Antrat1"/>
        <w:numPr>
          <w:ilvl w:val="0"/>
          <w:numId w:val="2"/>
        </w:numPr>
        <w:rPr>
          <w:rFonts w:ascii="Times New Roman" w:hAnsi="Times New Roman" w:cs="Times New Roman"/>
          <w:color w:val="auto"/>
          <w:lang w:val="lt-LT"/>
        </w:rPr>
      </w:pPr>
      <w:bookmarkStart w:id="1" w:name="_Toc126263049"/>
      <w:r w:rsidRPr="001027DF">
        <w:rPr>
          <w:rFonts w:ascii="Times New Roman" w:hAnsi="Times New Roman" w:cs="Times New Roman"/>
          <w:color w:val="auto"/>
          <w:lang w:val="lt-LT"/>
        </w:rPr>
        <w:t>Bendrosios nuostatos</w:t>
      </w:r>
      <w:bookmarkEnd w:id="1"/>
      <w:r w:rsidR="0076184F" w:rsidRPr="001027DF">
        <w:rPr>
          <w:rFonts w:ascii="Times New Roman" w:hAnsi="Times New Roman" w:cs="Times New Roman"/>
          <w:color w:val="auto"/>
          <w:lang w:val="lt-LT"/>
        </w:rPr>
        <w:t xml:space="preserve"> </w:t>
      </w:r>
    </w:p>
    <w:p w14:paraId="6B9CFCBC" w14:textId="2889E969" w:rsidR="00333DA7" w:rsidRPr="001027DF" w:rsidRDefault="00733C5F" w:rsidP="65F47F29">
      <w:pPr>
        <w:pStyle w:val="Sraopastraipa"/>
        <w:numPr>
          <w:ilvl w:val="1"/>
          <w:numId w:val="2"/>
        </w:numPr>
        <w:tabs>
          <w:tab w:val="left" w:pos="1134"/>
        </w:tabs>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Perkančioji organizacija</w:t>
      </w:r>
      <w:r w:rsidR="006F51DD" w:rsidRPr="001027DF">
        <w:rPr>
          <w:rFonts w:ascii="Times New Roman" w:eastAsia="Calibri" w:hAnsi="Times New Roman" w:cs="Times New Roman"/>
          <w:lang w:val="lt-LT"/>
        </w:rPr>
        <w:t xml:space="preserve"> kviečia tiekėjus dalyvauti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 xml:space="preserve">irkime, atliekamame </w:t>
      </w:r>
      <w:r w:rsidR="00DF0343" w:rsidRPr="001027DF">
        <w:rPr>
          <w:rFonts w:ascii="Times New Roman" w:eastAsia="Calibri" w:hAnsi="Times New Roman" w:cs="Times New Roman"/>
          <w:lang w:val="lt-LT"/>
        </w:rPr>
        <w:t>atviro konkurso</w:t>
      </w:r>
      <w:r w:rsidR="006F51DD" w:rsidRPr="001027DF">
        <w:rPr>
          <w:rFonts w:ascii="Times New Roman" w:eastAsia="Calibri" w:hAnsi="Times New Roman" w:cs="Times New Roman"/>
          <w:lang w:val="lt-LT"/>
        </w:rPr>
        <w:t xml:space="preserve"> būdu, siekiant įsigyti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irkimo objektą,</w:t>
      </w:r>
      <w:r w:rsidR="006F51DD" w:rsidRPr="001027DF">
        <w:rPr>
          <w:rFonts w:ascii="Times New Roman" w:eastAsia="Calibri" w:hAnsi="Times New Roman" w:cs="Times New Roman"/>
          <w:color w:val="00B050"/>
          <w:lang w:val="lt-LT"/>
        </w:rPr>
        <w:t xml:space="preserve"> </w:t>
      </w:r>
      <w:r w:rsidR="006F51DD" w:rsidRPr="001027DF">
        <w:rPr>
          <w:rFonts w:ascii="Times New Roman" w:eastAsia="Calibri" w:hAnsi="Times New Roman" w:cs="Times New Roman"/>
          <w:lang w:val="lt-LT"/>
        </w:rPr>
        <w:t xml:space="preserve">kurio techninė specifikacija pateikta </w:t>
      </w:r>
      <w:r w:rsidR="00D93DD0" w:rsidRPr="001027DF">
        <w:rPr>
          <w:rFonts w:ascii="Times New Roman" w:eastAsia="Calibri" w:hAnsi="Times New Roman" w:cs="Times New Roman"/>
          <w:lang w:val="lt-LT"/>
        </w:rPr>
        <w:t>s</w:t>
      </w:r>
      <w:r w:rsidR="006F51DD" w:rsidRPr="001027DF">
        <w:rPr>
          <w:rFonts w:ascii="Times New Roman" w:eastAsia="Calibri" w:hAnsi="Times New Roman" w:cs="Times New Roman"/>
          <w:lang w:val="lt-LT"/>
        </w:rPr>
        <w:t>pecial</w:t>
      </w:r>
      <w:r w:rsidR="00675588" w:rsidRPr="001027DF">
        <w:rPr>
          <w:rFonts w:ascii="Times New Roman" w:eastAsia="Calibri" w:hAnsi="Times New Roman" w:cs="Times New Roman"/>
          <w:lang w:val="lt-LT"/>
        </w:rPr>
        <w:t xml:space="preserve">iųjų pirkimo </w:t>
      </w:r>
      <w:r w:rsidR="006F51DD" w:rsidRPr="001027DF">
        <w:rPr>
          <w:rFonts w:ascii="Times New Roman" w:eastAsia="Calibri" w:hAnsi="Times New Roman" w:cs="Times New Roman"/>
          <w:lang w:val="lt-LT"/>
        </w:rPr>
        <w:t>sąlyg</w:t>
      </w:r>
      <w:r w:rsidR="00675588" w:rsidRPr="001027DF">
        <w:rPr>
          <w:rFonts w:ascii="Times New Roman" w:eastAsia="Calibri" w:hAnsi="Times New Roman" w:cs="Times New Roman"/>
          <w:lang w:val="lt-LT"/>
        </w:rPr>
        <w:t>ų priede</w:t>
      </w:r>
      <w:r w:rsidR="006F51DD" w:rsidRPr="001027DF">
        <w:rPr>
          <w:rFonts w:ascii="Times New Roman" w:eastAsia="Calibri" w:hAnsi="Times New Roman" w:cs="Times New Roman"/>
          <w:lang w:val="lt-LT"/>
        </w:rPr>
        <w:t xml:space="preserve">. </w:t>
      </w:r>
    </w:p>
    <w:p w14:paraId="552884D7" w14:textId="51B27B45" w:rsidR="009758F9" w:rsidRPr="001027DF" w:rsidRDefault="009758F9" w:rsidP="009E70BF">
      <w:pPr>
        <w:pStyle w:val="Sraopastraipa"/>
        <w:numPr>
          <w:ilvl w:val="1"/>
          <w:numId w:val="2"/>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Pirkimas vykdomas CVP IS priemonėmis, vadovaujantis VPĮ, CK, kitais viešuosius pirkimus ir šio pi</w:t>
      </w:r>
      <w:r w:rsidR="00652477" w:rsidRPr="001027DF">
        <w:rPr>
          <w:rFonts w:ascii="Times New Roman" w:hAnsi="Times New Roman" w:cs="Times New Roman"/>
          <w:lang w:val="lt-LT"/>
        </w:rPr>
        <w:t>r</w:t>
      </w:r>
      <w:r w:rsidRPr="001027DF">
        <w:rPr>
          <w:rFonts w:ascii="Times New Roman" w:hAnsi="Times New Roman" w:cs="Times New Roman"/>
          <w:lang w:val="lt-LT"/>
        </w:rPr>
        <w:t xml:space="preserve">kimo </w:t>
      </w:r>
      <w:r w:rsidR="00CE4A29" w:rsidRPr="001027DF">
        <w:rPr>
          <w:rFonts w:ascii="Times New Roman" w:hAnsi="Times New Roman" w:cs="Times New Roman"/>
          <w:lang w:val="lt-LT"/>
        </w:rPr>
        <w:t>sutarties</w:t>
      </w:r>
      <w:r w:rsidR="00CE4A29" w:rsidRPr="001027DF">
        <w:rPr>
          <w:rStyle w:val="Komentaronuoroda"/>
          <w:rFonts w:ascii="Times New Roman" w:hAnsi="Times New Roman" w:cs="Times New Roman"/>
          <w:lang w:val="lt-LT"/>
        </w:rPr>
        <w:t xml:space="preserve"> </w:t>
      </w:r>
      <w:r w:rsidR="00CE4A29" w:rsidRPr="001027DF">
        <w:rPr>
          <w:rFonts w:ascii="Times New Roman" w:hAnsi="Times New Roman" w:cs="Times New Roman"/>
          <w:lang w:val="lt-LT"/>
        </w:rPr>
        <w:t>vykdymą</w:t>
      </w:r>
      <w:r w:rsidRPr="001027DF">
        <w:rPr>
          <w:rFonts w:ascii="Times New Roman" w:hAnsi="Times New Roman" w:cs="Times New Roman"/>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1027DF" w:rsidRDefault="009758F9" w:rsidP="009E70BF">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b/>
          <w:bCs/>
          <w:lang w:val="lt-LT"/>
        </w:rPr>
        <w:t xml:space="preserve">Pirkimo </w:t>
      </w:r>
      <w:r w:rsidR="00A85A92" w:rsidRPr="001027DF">
        <w:rPr>
          <w:rFonts w:ascii="Times New Roman" w:eastAsia="Calibri" w:hAnsi="Times New Roman" w:cs="Times New Roman"/>
          <w:b/>
          <w:bCs/>
          <w:lang w:val="lt-LT"/>
        </w:rPr>
        <w:t>dokumentus</w:t>
      </w:r>
      <w:r w:rsidRPr="001027DF">
        <w:rPr>
          <w:rFonts w:ascii="Times New Roman" w:eastAsia="Calibri" w:hAnsi="Times New Roman" w:cs="Times New Roman"/>
          <w:b/>
          <w:bCs/>
          <w:lang w:val="lt-LT"/>
        </w:rPr>
        <w:t xml:space="preserve"> sudaro</w:t>
      </w:r>
      <w:r w:rsidRPr="001027DF">
        <w:rPr>
          <w:rFonts w:ascii="Times New Roman" w:eastAsia="Calibri" w:hAnsi="Times New Roman" w:cs="Times New Roman"/>
          <w:lang w:val="lt-LT"/>
        </w:rPr>
        <w:t>:</w:t>
      </w:r>
    </w:p>
    <w:p w14:paraId="70174707" w14:textId="77777777" w:rsidR="009758F9" w:rsidRPr="001027DF" w:rsidRDefault="009758F9" w:rsidP="4DF55B90">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skelbimas;</w:t>
      </w:r>
    </w:p>
    <w:p w14:paraId="480CCF34" w14:textId="64C53B64" w:rsidR="009758F9" w:rsidRPr="001027DF" w:rsidRDefault="009758F9"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išankstinis informacinis skelbimas (jei buvo skelbta</w:t>
      </w:r>
      <w:r w:rsidR="00EF3E6C" w:rsidRPr="001027DF">
        <w:rPr>
          <w:rFonts w:ascii="Times New Roman" w:eastAsia="Calibri" w:hAnsi="Times New Roman" w:cs="Times New Roman"/>
          <w:lang w:val="lt-LT"/>
        </w:rPr>
        <w:t>s</w:t>
      </w:r>
      <w:r w:rsidRPr="001027DF">
        <w:rPr>
          <w:rFonts w:ascii="Times New Roman" w:eastAsia="Calibri" w:hAnsi="Times New Roman" w:cs="Times New Roman"/>
          <w:lang w:val="lt-LT"/>
        </w:rPr>
        <w:t>);</w:t>
      </w:r>
    </w:p>
    <w:p w14:paraId="540EA04C" w14:textId="0924AC17" w:rsidR="0045295F" w:rsidRPr="001027DF" w:rsidRDefault="00FD34E4" w:rsidP="009E70BF">
      <w:pPr>
        <w:pStyle w:val="Sraopastraipa"/>
        <w:numPr>
          <w:ilvl w:val="2"/>
          <w:numId w:val="2"/>
        </w:numPr>
        <w:spacing w:after="120" w:line="20" w:lineRule="atLeast"/>
        <w:ind w:left="0" w:firstLine="567"/>
        <w:jc w:val="both"/>
        <w:rPr>
          <w:rFonts w:ascii="Times New Roman" w:eastAsia="Calibri" w:hAnsi="Times New Roman" w:cs="Times New Roman"/>
          <w:b/>
          <w:lang w:val="lt-LT"/>
        </w:rPr>
      </w:pPr>
      <w:r w:rsidRPr="001027DF">
        <w:rPr>
          <w:rFonts w:ascii="Times New Roman" w:eastAsia="Calibri" w:hAnsi="Times New Roman" w:cs="Times New Roman"/>
          <w:b/>
          <w:lang w:val="lt-LT"/>
        </w:rPr>
        <w:t>P</w:t>
      </w:r>
      <w:r w:rsidR="0045295F" w:rsidRPr="001027DF">
        <w:rPr>
          <w:rFonts w:ascii="Times New Roman" w:eastAsia="Calibri" w:hAnsi="Times New Roman" w:cs="Times New Roman"/>
          <w:b/>
          <w:lang w:val="lt-LT"/>
        </w:rPr>
        <w:t>irkimo sąlygos, kurias sudaro:</w:t>
      </w:r>
    </w:p>
    <w:p w14:paraId="2F32CCCF" w14:textId="52539A1B" w:rsidR="000A0F15"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b</w:t>
      </w:r>
      <w:r w:rsidR="0004601B" w:rsidRPr="001027DF">
        <w:rPr>
          <w:rFonts w:ascii="Times New Roman" w:eastAsia="Calibri" w:hAnsi="Times New Roman" w:cs="Times New Roman"/>
          <w:lang w:val="lt-LT"/>
        </w:rPr>
        <w:t>endrosios</w:t>
      </w:r>
      <w:r w:rsidR="00FA6A46" w:rsidRPr="001027DF">
        <w:rPr>
          <w:rFonts w:ascii="Times New Roman" w:eastAsia="Calibri" w:hAnsi="Times New Roman" w:cs="Times New Roman"/>
          <w:lang w:val="lt-LT"/>
        </w:rPr>
        <w:t xml:space="preserve"> </w:t>
      </w:r>
      <w:r w:rsidR="00FE6F2D" w:rsidRPr="001027DF">
        <w:rPr>
          <w:rFonts w:ascii="Times New Roman" w:eastAsia="Calibri" w:hAnsi="Times New Roman" w:cs="Times New Roman"/>
          <w:lang w:val="lt-LT"/>
        </w:rPr>
        <w:t xml:space="preserve">pirkimo </w:t>
      </w:r>
      <w:r w:rsidR="000A0F15" w:rsidRPr="001027DF">
        <w:rPr>
          <w:rFonts w:ascii="Times New Roman" w:eastAsia="Calibri" w:hAnsi="Times New Roman" w:cs="Times New Roman"/>
          <w:lang w:val="lt-LT"/>
        </w:rPr>
        <w:t>sąlygos;</w:t>
      </w:r>
    </w:p>
    <w:p w14:paraId="2E75DAE1" w14:textId="2C6F36B1" w:rsidR="009758F9"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s</w:t>
      </w:r>
      <w:r w:rsidR="0004601B" w:rsidRPr="001027DF">
        <w:rPr>
          <w:rFonts w:ascii="Times New Roman" w:eastAsia="Calibri" w:hAnsi="Times New Roman" w:cs="Times New Roman"/>
          <w:lang w:val="lt-LT"/>
        </w:rPr>
        <w:t xml:space="preserve">pecialiosios </w:t>
      </w:r>
      <w:r w:rsidR="00FE6F2D" w:rsidRPr="001027DF">
        <w:rPr>
          <w:rFonts w:ascii="Times New Roman" w:eastAsia="Calibri" w:hAnsi="Times New Roman" w:cs="Times New Roman"/>
          <w:lang w:val="lt-LT"/>
        </w:rPr>
        <w:t xml:space="preserve">pirkimo </w:t>
      </w:r>
      <w:r w:rsidR="009758F9" w:rsidRPr="001027DF">
        <w:rPr>
          <w:rFonts w:ascii="Times New Roman" w:eastAsia="Calibri" w:hAnsi="Times New Roman" w:cs="Times New Roman"/>
          <w:lang w:val="lt-LT"/>
        </w:rPr>
        <w:t>sąlygos</w:t>
      </w:r>
      <w:r w:rsidR="00793880" w:rsidRPr="001027DF">
        <w:rPr>
          <w:rFonts w:ascii="Times New Roman" w:eastAsia="Calibri" w:hAnsi="Times New Roman" w:cs="Times New Roman"/>
          <w:lang w:val="lt-LT"/>
        </w:rPr>
        <w:t>, įskaitant jų priedus</w:t>
      </w:r>
      <w:r w:rsidR="009758F9" w:rsidRPr="001027DF">
        <w:rPr>
          <w:rFonts w:ascii="Times New Roman" w:eastAsia="Calibri" w:hAnsi="Times New Roman" w:cs="Times New Roman"/>
          <w:lang w:val="lt-LT"/>
        </w:rPr>
        <w:t>;</w:t>
      </w:r>
    </w:p>
    <w:p w14:paraId="2D56B2CB" w14:textId="4B7700E5" w:rsidR="009758F9" w:rsidRPr="001027DF" w:rsidRDefault="00675588"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w:t>
      </w:r>
      <w:r w:rsidR="009758F9" w:rsidRPr="001027DF">
        <w:rPr>
          <w:rFonts w:ascii="Times New Roman" w:eastAsia="Calibri" w:hAnsi="Times New Roman" w:cs="Times New Roman"/>
          <w:lang w:val="lt-LT"/>
        </w:rPr>
        <w:t>irkimo dokumentų paaiškinimai (patikslinimai), taip pat atsakymai į tiekėjų klausimus (jeigu bus);</w:t>
      </w:r>
    </w:p>
    <w:p w14:paraId="7215E039" w14:textId="77777777" w:rsidR="009758F9" w:rsidRPr="001027DF" w:rsidRDefault="009758F9" w:rsidP="009E70BF">
      <w:pPr>
        <w:pStyle w:val="Sraopastraipa"/>
        <w:numPr>
          <w:ilvl w:val="2"/>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visa kita perkančiosios organizacijos CVP IS priemonėmis pateikta informacija.</w:t>
      </w:r>
    </w:p>
    <w:p w14:paraId="4C47D9AD" w14:textId="22EF591C" w:rsidR="009758F9" w:rsidRPr="001027DF" w:rsidRDefault="009758F9" w:rsidP="74A8A0A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3E2A30" w:rsidRPr="001027DF">
        <w:rPr>
          <w:rFonts w:ascii="Times New Roman" w:hAnsi="Times New Roman" w:cs="Times New Roman"/>
          <w:lang w:val="lt-LT"/>
        </w:rPr>
        <w:t>s</w:t>
      </w:r>
      <w:r w:rsidRPr="001027DF">
        <w:rPr>
          <w:rFonts w:ascii="Times New Roman" w:hAnsi="Times New Roman" w:cs="Times New Roman"/>
          <w:lang w:val="lt-LT"/>
        </w:rPr>
        <w:t xml:space="preserve">kelbimo ir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sąlygų, teisinga laikoma informacija, nurodyta </w:t>
      </w:r>
      <w:r w:rsidR="003E2A30" w:rsidRPr="001027DF">
        <w:rPr>
          <w:rFonts w:ascii="Times New Roman" w:hAnsi="Times New Roman" w:cs="Times New Roman"/>
          <w:lang w:val="lt-LT"/>
        </w:rPr>
        <w:t>s</w:t>
      </w:r>
      <w:r w:rsidRPr="001027DF">
        <w:rPr>
          <w:rFonts w:ascii="Times New Roman" w:hAnsi="Times New Roman" w:cs="Times New Roman"/>
          <w:lang w:val="lt-LT"/>
        </w:rPr>
        <w:t>kelbime.</w:t>
      </w:r>
    </w:p>
    <w:p w14:paraId="69B63787" w14:textId="558D0C08" w:rsidR="00655E57"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567D53" w:rsidRPr="001027DF">
        <w:rPr>
          <w:rFonts w:ascii="Times New Roman" w:hAnsi="Times New Roman" w:cs="Times New Roman"/>
          <w:lang w:val="lt-LT"/>
        </w:rPr>
        <w:t xml:space="preserve">specialiųjų pirkimo </w:t>
      </w:r>
      <w:r w:rsidRPr="001027DF">
        <w:rPr>
          <w:rFonts w:ascii="Times New Roman" w:hAnsi="Times New Roman" w:cs="Times New Roman"/>
          <w:lang w:val="lt-LT"/>
        </w:rPr>
        <w:t xml:space="preserve">sąlygų ir jų priedų, teisinga laikoma informacija, nurodyta </w:t>
      </w:r>
      <w:r w:rsidR="00567D53"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 </w:t>
      </w:r>
      <w:r w:rsidR="00567D53" w:rsidRPr="001027DF">
        <w:rPr>
          <w:rFonts w:ascii="Times New Roman" w:hAnsi="Times New Roman" w:cs="Times New Roman"/>
          <w:lang w:val="lt-LT"/>
        </w:rPr>
        <w:t>p</w:t>
      </w:r>
      <w:r w:rsidRPr="001027DF">
        <w:rPr>
          <w:rFonts w:ascii="Times New Roman" w:hAnsi="Times New Roman" w:cs="Times New Roman"/>
          <w:lang w:val="lt-LT"/>
        </w:rPr>
        <w:t>irkimo sąlygose.</w:t>
      </w:r>
    </w:p>
    <w:p w14:paraId="7B769C22" w14:textId="442D8132" w:rsidR="009758F9" w:rsidRPr="001027DF" w:rsidRDefault="00CF77DA"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r w:rsidR="00AC6F6A" w:rsidRPr="001027DF">
        <w:rPr>
          <w:rFonts w:ascii="Times New Roman" w:hAnsi="Times New Roman" w:cs="Times New Roman"/>
          <w:lang w:val="lt-LT"/>
        </w:rPr>
        <w:t xml:space="preserve">Jeigu yra prieštaravimų, neatitikimų tarp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pecialiųjų </w:t>
      </w:r>
      <w:r w:rsidR="00FE6F2D"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ir </w:t>
      </w:r>
      <w:r w:rsidR="003C06FA" w:rsidRPr="001027DF">
        <w:rPr>
          <w:rFonts w:ascii="Times New Roman" w:hAnsi="Times New Roman" w:cs="Times New Roman"/>
          <w:lang w:val="lt-LT"/>
        </w:rPr>
        <w:t>b</w:t>
      </w:r>
      <w:r w:rsidR="00AC6F6A"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teisinga laikoma informacija, nurodyta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pecialiosiose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sąlygose.</w:t>
      </w:r>
    </w:p>
    <w:p w14:paraId="1050BFD6" w14:textId="27B3B86F" w:rsidR="009758F9"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perkančioji organizacija patikslina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dokumentus, naujesni pakeitimai turi pirmenybę prieš senesnius pakeitimus. Tiekėjai turi vadovautis naujausia paskelbta </w:t>
      </w:r>
      <w:r w:rsidR="00675588" w:rsidRPr="001027DF">
        <w:rPr>
          <w:rFonts w:ascii="Times New Roman" w:hAnsi="Times New Roman" w:cs="Times New Roman"/>
          <w:lang w:val="lt-LT"/>
        </w:rPr>
        <w:t>p</w:t>
      </w:r>
      <w:r w:rsidRPr="001027DF">
        <w:rPr>
          <w:rFonts w:ascii="Times New Roman" w:hAnsi="Times New Roman" w:cs="Times New Roman"/>
          <w:lang w:val="lt-LT"/>
        </w:rPr>
        <w:t>irkimo dokumentų versija</w:t>
      </w:r>
      <w:r w:rsidR="00C90264" w:rsidRPr="001027DF">
        <w:rPr>
          <w:rFonts w:ascii="Times New Roman" w:hAnsi="Times New Roman" w:cs="Times New Roman"/>
          <w:lang w:val="lt-LT"/>
        </w:rPr>
        <w:t xml:space="preserve"> ir naujausiais </w:t>
      </w:r>
      <w:r w:rsidR="00675588" w:rsidRPr="001027DF">
        <w:rPr>
          <w:rFonts w:ascii="Times New Roman" w:hAnsi="Times New Roman" w:cs="Times New Roman"/>
          <w:lang w:val="lt-LT"/>
        </w:rPr>
        <w:t>p</w:t>
      </w:r>
      <w:r w:rsidR="000245D7" w:rsidRPr="001027DF">
        <w:rPr>
          <w:rFonts w:ascii="Times New Roman" w:hAnsi="Times New Roman" w:cs="Times New Roman"/>
          <w:lang w:val="lt-LT"/>
        </w:rPr>
        <w:t>irkimo dokumentų paaiškinimais bei patikslinimais</w:t>
      </w:r>
      <w:r w:rsidR="006060D4" w:rsidRPr="001027DF">
        <w:rPr>
          <w:rFonts w:ascii="Times New Roman" w:hAnsi="Times New Roman" w:cs="Times New Roman"/>
          <w:lang w:val="lt-LT"/>
        </w:rPr>
        <w:t>.</w:t>
      </w:r>
      <w:r w:rsidR="004A7D51" w:rsidRPr="001027DF">
        <w:rPr>
          <w:rFonts w:ascii="Times New Roman" w:hAnsi="Times New Roman" w:cs="Times New Roman"/>
          <w:lang w:val="lt-LT"/>
        </w:rPr>
        <w:t xml:space="preserve"> </w:t>
      </w:r>
    </w:p>
    <w:p w14:paraId="2221F72B" w14:textId="3591CEB0" w:rsidR="00E95BA3"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nutrauk</w:t>
      </w:r>
      <w:r w:rsidR="00094BD9" w:rsidRPr="001027DF">
        <w:rPr>
          <w:rFonts w:ascii="Times New Roman" w:hAnsi="Times New Roman" w:cs="Times New Roman"/>
          <w:lang w:val="lt-LT"/>
        </w:rPr>
        <w:t>s</w:t>
      </w:r>
      <w:r w:rsidRPr="001027DF">
        <w:rPr>
          <w:rFonts w:ascii="Times New Roman" w:hAnsi="Times New Roman" w:cs="Times New Roman"/>
          <w:lang w:val="lt-LT"/>
        </w:rPr>
        <w:t xml:space="preserve"> pradėtas </w:t>
      </w:r>
      <w:r w:rsidR="00675588" w:rsidRPr="001027DF">
        <w:rPr>
          <w:rFonts w:ascii="Times New Roman" w:hAnsi="Times New Roman" w:cs="Times New Roman"/>
          <w:lang w:val="lt-LT"/>
        </w:rPr>
        <w:t>p</w:t>
      </w:r>
      <w:r w:rsidRPr="001027DF">
        <w:rPr>
          <w:rFonts w:ascii="Times New Roman" w:hAnsi="Times New Roman" w:cs="Times New Roman"/>
          <w:lang w:val="lt-LT"/>
        </w:rPr>
        <w:t>irkimo procedūras, paaiškė</w:t>
      </w:r>
      <w:r w:rsidR="00094BD9" w:rsidRPr="001027DF">
        <w:rPr>
          <w:rFonts w:ascii="Times New Roman" w:hAnsi="Times New Roman" w:cs="Times New Roman"/>
          <w:lang w:val="lt-LT"/>
        </w:rPr>
        <w:t>jus</w:t>
      </w:r>
      <w:r w:rsidRPr="001027DF">
        <w:rPr>
          <w:rFonts w:ascii="Times New Roman" w:hAnsi="Times New Roman" w:cs="Times New Roman"/>
          <w:lang w:val="lt-LT"/>
        </w:rPr>
        <w:t xml:space="preserve">, kad buvo pažeisti VPĮ 17 straipsnio 1 dalyje nustatyti principai ir atitinkamos padėties </w:t>
      </w:r>
      <w:r w:rsidR="0003210B" w:rsidRPr="001027DF">
        <w:rPr>
          <w:rFonts w:ascii="Times New Roman" w:hAnsi="Times New Roman" w:cs="Times New Roman"/>
          <w:lang w:val="lt-LT"/>
        </w:rPr>
        <w:t>ne</w:t>
      </w:r>
      <w:r w:rsidRPr="001027DF">
        <w:rPr>
          <w:rFonts w:ascii="Times New Roman" w:hAnsi="Times New Roman" w:cs="Times New Roman"/>
          <w:lang w:val="lt-LT"/>
        </w:rPr>
        <w:t>galima ištaisyti.</w:t>
      </w:r>
      <w:r w:rsidR="0005090B" w:rsidRPr="001027DF">
        <w:rPr>
          <w:rFonts w:ascii="Times New Roman" w:hAnsi="Times New Roman" w:cs="Times New Roman"/>
          <w:lang w:val="lt-LT"/>
        </w:rPr>
        <w:t xml:space="preserve"> </w:t>
      </w:r>
    </w:p>
    <w:p w14:paraId="04DC3569" w14:textId="1A5ADE7E" w:rsidR="009758F9" w:rsidRPr="001027DF" w:rsidRDefault="00FE652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w:t>
      </w:r>
      <w:r w:rsidR="00B54FDF" w:rsidRPr="001027DF">
        <w:rPr>
          <w:rFonts w:ascii="Times New Roman" w:hAnsi="Times New Roman" w:cs="Times New Roman"/>
          <w:lang w:val="lt-LT"/>
        </w:rPr>
        <w:t>taip pat gali pasinaudoti teise</w:t>
      </w:r>
      <w:r w:rsidRPr="001027DF">
        <w:rPr>
          <w:rFonts w:ascii="Times New Roman" w:hAnsi="Times New Roman" w:cs="Times New Roman"/>
          <w:lang w:val="lt-LT"/>
        </w:rPr>
        <w:t xml:space="preserve"> nutraukti </w:t>
      </w:r>
      <w:r w:rsidR="00AF2A10" w:rsidRPr="001027DF">
        <w:rPr>
          <w:rFonts w:ascii="Times New Roman" w:hAnsi="Times New Roman" w:cs="Times New Roman"/>
          <w:lang w:val="lt-LT"/>
        </w:rPr>
        <w:t xml:space="preserve">pradėtas </w:t>
      </w:r>
      <w:r w:rsidR="00675588" w:rsidRPr="001027DF">
        <w:rPr>
          <w:rFonts w:ascii="Times New Roman" w:hAnsi="Times New Roman" w:cs="Times New Roman"/>
          <w:lang w:val="lt-LT"/>
        </w:rPr>
        <w:t>p</w:t>
      </w:r>
      <w:r w:rsidR="00AF2A10" w:rsidRPr="001027DF">
        <w:rPr>
          <w:rFonts w:ascii="Times New Roman" w:hAnsi="Times New Roman" w:cs="Times New Roman"/>
          <w:lang w:val="lt-LT"/>
        </w:rPr>
        <w:t xml:space="preserve">irkimo procedūras </w:t>
      </w:r>
      <w:r w:rsidR="00CC02B9" w:rsidRPr="001027DF">
        <w:rPr>
          <w:rFonts w:ascii="Times New Roman" w:hAnsi="Times New Roman" w:cs="Times New Roman"/>
          <w:lang w:val="lt-LT"/>
        </w:rPr>
        <w:t>atsiradus aplinkybėms, kurių nebuvo galima numatyti</w:t>
      </w:r>
      <w:r w:rsidR="005727C9" w:rsidRPr="001027DF">
        <w:rPr>
          <w:rFonts w:ascii="Times New Roman" w:hAnsi="Times New Roman" w:cs="Times New Roman"/>
          <w:lang w:val="lt-LT"/>
        </w:rPr>
        <w:t xml:space="preserve">, </w:t>
      </w:r>
      <w:r w:rsidR="00B54FDF" w:rsidRPr="001027DF">
        <w:rPr>
          <w:rFonts w:ascii="Times New Roman" w:hAnsi="Times New Roman" w:cs="Times New Roman"/>
          <w:lang w:val="lt-LT"/>
        </w:rPr>
        <w:t xml:space="preserve">taip pat </w:t>
      </w:r>
      <w:r w:rsidR="00EF0093" w:rsidRPr="001027DF">
        <w:rPr>
          <w:rFonts w:ascii="Times New Roman" w:hAnsi="Times New Roman" w:cs="Times New Roman"/>
          <w:lang w:val="lt-LT"/>
        </w:rPr>
        <w:t>paai</w:t>
      </w:r>
      <w:r w:rsidR="0076524F" w:rsidRPr="001027DF">
        <w:rPr>
          <w:rFonts w:ascii="Times New Roman" w:hAnsi="Times New Roman" w:cs="Times New Roman"/>
          <w:lang w:val="lt-LT"/>
        </w:rPr>
        <w:t xml:space="preserve">škėjus, kad </w:t>
      </w:r>
      <w:r w:rsidR="00675588" w:rsidRPr="001027DF">
        <w:rPr>
          <w:rFonts w:ascii="Times New Roman" w:hAnsi="Times New Roman" w:cs="Times New Roman"/>
          <w:lang w:val="lt-LT"/>
        </w:rPr>
        <w:t>p</w:t>
      </w:r>
      <w:r w:rsidR="005727C9" w:rsidRPr="001027DF">
        <w:rPr>
          <w:rFonts w:ascii="Times New Roman" w:hAnsi="Times New Roman" w:cs="Times New Roman"/>
          <w:lang w:val="lt-LT"/>
        </w:rPr>
        <w:t xml:space="preserve">irkimo dokumentuose </w:t>
      </w:r>
      <w:r w:rsidR="00DD713A" w:rsidRPr="001027DF">
        <w:rPr>
          <w:rFonts w:ascii="Times New Roman" w:hAnsi="Times New Roman" w:cs="Times New Roman"/>
          <w:lang w:val="lt-LT"/>
        </w:rPr>
        <w:t xml:space="preserve">padaryta esminių </w:t>
      </w:r>
      <w:r w:rsidR="00A54826" w:rsidRPr="001027DF">
        <w:rPr>
          <w:rFonts w:ascii="Times New Roman" w:hAnsi="Times New Roman" w:cs="Times New Roman"/>
          <w:lang w:val="lt-LT"/>
        </w:rPr>
        <w:t xml:space="preserve">klaidų, dėl kurių </w:t>
      </w:r>
      <w:r w:rsidR="00675588" w:rsidRPr="001027DF">
        <w:rPr>
          <w:rFonts w:ascii="Times New Roman" w:hAnsi="Times New Roman" w:cs="Times New Roman"/>
          <w:lang w:val="lt-LT"/>
        </w:rPr>
        <w:t>p</w:t>
      </w:r>
      <w:r w:rsidR="005C225B" w:rsidRPr="001027DF">
        <w:rPr>
          <w:rFonts w:ascii="Times New Roman" w:hAnsi="Times New Roman" w:cs="Times New Roman"/>
          <w:lang w:val="lt-LT"/>
        </w:rPr>
        <w:t xml:space="preserve">irkimas nebetikslingas </w:t>
      </w:r>
      <w:r w:rsidR="005D4167" w:rsidRPr="001027DF">
        <w:rPr>
          <w:rFonts w:ascii="Times New Roman" w:hAnsi="Times New Roman" w:cs="Times New Roman"/>
          <w:lang w:val="lt-LT"/>
        </w:rPr>
        <w:t xml:space="preserve">arba jį įvykdžius </w:t>
      </w:r>
      <w:r w:rsidR="00534F3E" w:rsidRPr="001027DF">
        <w:rPr>
          <w:rFonts w:ascii="Times New Roman" w:hAnsi="Times New Roman" w:cs="Times New Roman"/>
          <w:lang w:val="lt-LT"/>
        </w:rPr>
        <w:t xml:space="preserve">būtų įsigytas </w:t>
      </w:r>
      <w:r w:rsidR="0076524F" w:rsidRPr="001027DF">
        <w:rPr>
          <w:rFonts w:ascii="Times New Roman" w:hAnsi="Times New Roman" w:cs="Times New Roman"/>
          <w:lang w:val="lt-LT"/>
        </w:rPr>
        <w:t>jos</w:t>
      </w:r>
      <w:r w:rsidR="003868BC" w:rsidRPr="001027DF">
        <w:rPr>
          <w:rFonts w:ascii="Times New Roman" w:hAnsi="Times New Roman" w:cs="Times New Roman"/>
          <w:lang w:val="lt-LT"/>
        </w:rPr>
        <w:t xml:space="preserve"> poreikių </w:t>
      </w:r>
      <w:r w:rsidR="001D47BD" w:rsidRPr="001027DF">
        <w:rPr>
          <w:rFonts w:ascii="Times New Roman" w:hAnsi="Times New Roman" w:cs="Times New Roman"/>
          <w:lang w:val="lt-LT"/>
        </w:rPr>
        <w:t>neatitinkantis pirkimo objektas.</w:t>
      </w:r>
      <w:r w:rsidR="005D4167" w:rsidRPr="001027DF">
        <w:rPr>
          <w:rFonts w:ascii="Times New Roman" w:hAnsi="Times New Roman" w:cs="Times New Roman"/>
          <w:lang w:val="lt-LT"/>
        </w:rPr>
        <w:t xml:space="preserve"> </w:t>
      </w:r>
    </w:p>
    <w:p w14:paraId="6EC49799" w14:textId="36EDFC83" w:rsidR="00DF72D8" w:rsidRPr="001027DF" w:rsidRDefault="009758F9"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neatlygina tiekėjui jokių išlaidų, susijusių su</w:t>
      </w:r>
      <w:r w:rsidR="003F7F69" w:rsidRPr="001027DF">
        <w:rPr>
          <w:rFonts w:ascii="Times New Roman" w:hAnsi="Times New Roman" w:cs="Times New Roman"/>
          <w:lang w:val="lt-LT"/>
        </w:rPr>
        <w:t xml:space="preserve">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B4781E" w:rsidRPr="001027DF">
        <w:rPr>
          <w:rFonts w:ascii="Times New Roman" w:hAnsi="Times New Roman" w:cs="Times New Roman"/>
          <w:lang w:val="lt-LT"/>
        </w:rPr>
        <w:t>sąlygų</w:t>
      </w:r>
      <w:r w:rsidRPr="001027DF">
        <w:rPr>
          <w:rFonts w:ascii="Times New Roman" w:hAnsi="Times New Roman" w:cs="Times New Roman"/>
          <w:lang w:val="lt-LT"/>
        </w:rPr>
        <w:t xml:space="preserve"> gavimu, </w:t>
      </w:r>
      <w:r w:rsidR="003F7F69" w:rsidRPr="001027DF">
        <w:rPr>
          <w:rFonts w:ascii="Times New Roman" w:hAnsi="Times New Roman" w:cs="Times New Roman"/>
          <w:lang w:val="lt-LT"/>
        </w:rPr>
        <w:t>p</w:t>
      </w:r>
      <w:r w:rsidRPr="001027DF">
        <w:rPr>
          <w:rFonts w:ascii="Times New Roman" w:hAnsi="Times New Roman" w:cs="Times New Roman"/>
          <w:lang w:val="lt-LT"/>
        </w:rPr>
        <w:t xml:space="preserve">asiūlymų rengimu ir pan., įskaitant ir išlaidas, patiriamas dėl to, kad vadovaudamasi VPĮ nuostatomis perkančioji organizacija </w:t>
      </w:r>
      <w:r w:rsidR="00B83191" w:rsidRPr="001027DF">
        <w:rPr>
          <w:rFonts w:ascii="Times New Roman" w:hAnsi="Times New Roman" w:cs="Times New Roman"/>
          <w:lang w:val="lt-LT"/>
        </w:rPr>
        <w:t>nutraukė</w:t>
      </w:r>
      <w:r w:rsidRPr="001027DF">
        <w:rPr>
          <w:rFonts w:ascii="Times New Roman" w:hAnsi="Times New Roman" w:cs="Times New Roman"/>
          <w:lang w:val="lt-LT"/>
        </w:rPr>
        <w:t xml:space="preserve"> </w:t>
      </w:r>
      <w:r w:rsidR="003F7F69" w:rsidRPr="001027DF">
        <w:rPr>
          <w:rFonts w:ascii="Times New Roman" w:hAnsi="Times New Roman" w:cs="Times New Roman"/>
          <w:lang w:val="lt-LT"/>
        </w:rPr>
        <w:t>p</w:t>
      </w:r>
      <w:r w:rsidRPr="001027DF">
        <w:rPr>
          <w:rFonts w:ascii="Times New Roman" w:hAnsi="Times New Roman" w:cs="Times New Roman"/>
          <w:lang w:val="lt-LT"/>
        </w:rPr>
        <w:t>irkimo procedūras.</w:t>
      </w:r>
      <w:r w:rsidR="003F7F69" w:rsidRPr="001027DF">
        <w:rPr>
          <w:rFonts w:ascii="Times New Roman" w:hAnsi="Times New Roman" w:cs="Times New Roman"/>
          <w:lang w:val="lt-LT"/>
        </w:rPr>
        <w:t xml:space="preserve"> </w:t>
      </w:r>
    </w:p>
    <w:p w14:paraId="6110E175" w14:textId="5631DB0B" w:rsidR="00EC3FA0" w:rsidRPr="001027DF" w:rsidRDefault="006E749E" w:rsidP="2F180F3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Jeigu </w:t>
      </w:r>
      <w:r w:rsidR="00B4781E" w:rsidRPr="001027DF">
        <w:rPr>
          <w:rFonts w:ascii="Times New Roman" w:hAnsi="Times New Roman" w:cs="Times New Roman"/>
          <w:color w:val="000000" w:themeColor="text1"/>
          <w:lang w:val="lt-LT"/>
        </w:rPr>
        <w:t>s</w:t>
      </w:r>
      <w:r w:rsidR="00D63D78" w:rsidRPr="001027DF">
        <w:rPr>
          <w:rFonts w:ascii="Times New Roman" w:hAnsi="Times New Roman" w:cs="Times New Roman"/>
          <w:color w:val="000000" w:themeColor="text1"/>
          <w:lang w:val="lt-LT"/>
        </w:rPr>
        <w:t xml:space="preserve">pecialiosiose </w:t>
      </w:r>
      <w:r w:rsidR="00675588" w:rsidRPr="001027DF">
        <w:rPr>
          <w:rFonts w:ascii="Times New Roman" w:hAnsi="Times New Roman" w:cs="Times New Roman"/>
          <w:color w:val="000000" w:themeColor="text1"/>
          <w:lang w:val="lt-LT"/>
        </w:rPr>
        <w:t xml:space="preserve">pirkimo </w:t>
      </w:r>
      <w:r w:rsidR="00D63D78" w:rsidRPr="001027DF">
        <w:rPr>
          <w:rFonts w:ascii="Times New Roman" w:hAnsi="Times New Roman" w:cs="Times New Roman"/>
          <w:color w:val="000000" w:themeColor="text1"/>
          <w:lang w:val="lt-LT"/>
        </w:rPr>
        <w:t xml:space="preserve">sąlygose </w:t>
      </w:r>
      <w:r w:rsidRPr="001027DF">
        <w:rPr>
          <w:rFonts w:ascii="Times New Roman" w:hAnsi="Times New Roman" w:cs="Times New Roman"/>
          <w:color w:val="000000" w:themeColor="text1"/>
          <w:lang w:val="lt-LT"/>
        </w:rPr>
        <w:t>yra nurodyta,</w:t>
      </w:r>
      <w:r w:rsidR="00750B40" w:rsidRPr="001027DF">
        <w:rPr>
          <w:rFonts w:ascii="Times New Roman" w:hAnsi="Times New Roman" w:cs="Times New Roman"/>
          <w:color w:val="000000" w:themeColor="text1"/>
          <w:lang w:val="lt-LT"/>
        </w:rPr>
        <w:t xml:space="preserve"> kad</w:t>
      </w:r>
      <w:r w:rsidRPr="001027DF">
        <w:rPr>
          <w:rFonts w:ascii="Times New Roman" w:hAnsi="Times New Roman" w:cs="Times New Roman"/>
          <w:color w:val="000000" w:themeColor="text1"/>
          <w:lang w:val="lt-LT"/>
        </w:rPr>
        <w:t xml:space="preserve"> </w:t>
      </w:r>
      <w:r w:rsidR="00EF3E6C" w:rsidRPr="001027DF">
        <w:rPr>
          <w:rFonts w:ascii="Times New Roman" w:hAnsi="Times New Roman" w:cs="Times New Roman"/>
          <w:color w:val="000000" w:themeColor="text1"/>
          <w:lang w:val="lt-LT"/>
        </w:rPr>
        <w:t>K</w:t>
      </w:r>
      <w:r w:rsidR="00DC3CC2" w:rsidRPr="001027DF">
        <w:rPr>
          <w:rFonts w:ascii="Times New Roman" w:hAnsi="Times New Roman" w:cs="Times New Roman"/>
          <w:color w:val="000000" w:themeColor="text1"/>
          <w:lang w:val="lt-LT"/>
        </w:rPr>
        <w:t xml:space="preserve">omisijos posėdžiuose </w:t>
      </w:r>
      <w:r w:rsidR="004C0374" w:rsidRPr="001027DF">
        <w:rPr>
          <w:rFonts w:ascii="Times New Roman" w:hAnsi="Times New Roman" w:cs="Times New Roman"/>
          <w:color w:val="000000" w:themeColor="text1"/>
          <w:lang w:val="lt-LT"/>
        </w:rPr>
        <w:t xml:space="preserve">gali būti kviečiami </w:t>
      </w:r>
      <w:r w:rsidR="004A04F3" w:rsidRPr="001027DF">
        <w:rPr>
          <w:rFonts w:ascii="Times New Roman" w:hAnsi="Times New Roman" w:cs="Times New Roman"/>
          <w:color w:val="000000" w:themeColor="text1"/>
          <w:lang w:val="lt-LT"/>
        </w:rPr>
        <w:t>dalyvauti stebėtojai</w:t>
      </w:r>
      <w:r w:rsidR="00955444" w:rsidRPr="001027DF">
        <w:rPr>
          <w:rFonts w:ascii="Times New Roman" w:hAnsi="Times New Roman" w:cs="Times New Roman"/>
          <w:color w:val="000000" w:themeColor="text1"/>
          <w:lang w:val="lt-LT"/>
        </w:rPr>
        <w:t xml:space="preserve">, </w:t>
      </w:r>
      <w:r w:rsidR="00C60843" w:rsidRPr="001027DF">
        <w:rPr>
          <w:rFonts w:ascii="Times New Roman" w:hAnsi="Times New Roman" w:cs="Times New Roman"/>
          <w:color w:val="000000" w:themeColor="text1"/>
          <w:lang w:val="lt-LT"/>
        </w:rPr>
        <w:t>Komisijos</w:t>
      </w:r>
      <w:r w:rsidR="00776BE3" w:rsidRPr="001027DF">
        <w:rPr>
          <w:rFonts w:ascii="Times New Roman" w:hAnsi="Times New Roman" w:cs="Times New Roman"/>
          <w:color w:val="000000" w:themeColor="text1"/>
          <w:lang w:val="lt-LT"/>
        </w:rPr>
        <w:t xml:space="preserve"> </w:t>
      </w:r>
      <w:r w:rsidR="003D0544" w:rsidRPr="001027DF">
        <w:rPr>
          <w:rFonts w:ascii="Times New Roman" w:hAnsi="Times New Roman" w:cs="Times New Roman"/>
          <w:color w:val="000000" w:themeColor="text1"/>
          <w:lang w:val="lt-LT"/>
        </w:rPr>
        <w:t xml:space="preserve">posėdžiuose </w:t>
      </w:r>
      <w:r w:rsidR="00DC3CC2" w:rsidRPr="001027DF">
        <w:rPr>
          <w:rFonts w:ascii="Times New Roman" w:hAnsi="Times New Roman" w:cs="Times New Roman"/>
          <w:color w:val="000000" w:themeColor="text1"/>
          <w:lang w:val="lt-LT"/>
        </w:rPr>
        <w:t>stebėtojo teisėmis gali dalyvauti valstybės ir savivaldybių institucijų ar įstaigų atstovai</w:t>
      </w:r>
      <w:r w:rsidR="00BB6982" w:rsidRPr="001027DF">
        <w:rPr>
          <w:rFonts w:ascii="Times New Roman" w:hAnsi="Times New Roman" w:cs="Times New Roman"/>
          <w:color w:val="000000" w:themeColor="text1"/>
          <w:lang w:val="lt-LT"/>
        </w:rPr>
        <w:t xml:space="preserve"> </w:t>
      </w:r>
      <w:r w:rsidR="00BB6982" w:rsidRPr="001027DF">
        <w:rPr>
          <w:rFonts w:ascii="Times New Roman" w:hAnsi="Times New Roman" w:cs="Times New Roman"/>
          <w:color w:val="7030A0"/>
          <w:lang w:val="lt-LT"/>
        </w:rPr>
        <w:t>(</w:t>
      </w:r>
      <w:r w:rsidR="00BB6982" w:rsidRPr="001027DF">
        <w:rPr>
          <w:rFonts w:ascii="Times New Roman" w:hAnsi="Times New Roman" w:cs="Times New Roman"/>
          <w:i/>
          <w:iCs/>
          <w:color w:val="7030A0"/>
          <w:lang w:val="lt-LT"/>
        </w:rPr>
        <w:t>išskyrus politinio (asmeninio) pasitikėjimo valstybės tarnautojus ir valstybės politikus</w:t>
      </w:r>
      <w:r w:rsidR="00BB6982" w:rsidRPr="001027DF">
        <w:rPr>
          <w:rFonts w:ascii="Times New Roman" w:hAnsi="Times New Roman" w:cs="Times New Roman"/>
          <w:color w:val="7030A0"/>
          <w:lang w:val="lt-LT"/>
        </w:rPr>
        <w:t>)</w:t>
      </w:r>
      <w:r w:rsidR="00DC3CC2" w:rsidRPr="001027DF">
        <w:rPr>
          <w:rFonts w:ascii="Times New Roman" w:hAnsi="Times New Roman" w:cs="Times New Roman"/>
          <w:color w:val="000000" w:themeColor="text1"/>
          <w:lang w:val="lt-LT"/>
        </w:rPr>
        <w:t xml:space="preserve">, pateikę atstovaujamo subjekto įgaliojimą (toliau – stebėtojai). Stebėtojai </w:t>
      </w:r>
      <w:r w:rsidR="00C60843" w:rsidRPr="001027DF">
        <w:rPr>
          <w:rFonts w:ascii="Times New Roman" w:hAnsi="Times New Roman" w:cs="Times New Roman"/>
          <w:lang w:val="lt-LT"/>
        </w:rPr>
        <w:t>p</w:t>
      </w:r>
      <w:r w:rsidR="00DC3CC2" w:rsidRPr="001027DF">
        <w:rPr>
          <w:rFonts w:ascii="Times New Roman" w:hAnsi="Times New Roman" w:cs="Times New Roman"/>
          <w:lang w:val="lt-LT"/>
        </w:rPr>
        <w:t>irkimo procedūrose galės dalyvauti tik prieš tai pasirašę konfidencialumo pasižadėjimą</w:t>
      </w:r>
      <w:r w:rsidR="00C1618B" w:rsidRPr="001027DF">
        <w:rPr>
          <w:rFonts w:ascii="Times New Roman" w:hAnsi="Times New Roman" w:cs="Times New Roman"/>
          <w:lang w:val="lt-LT"/>
        </w:rPr>
        <w:t>,</w:t>
      </w:r>
      <w:r w:rsidR="00DC3CC2" w:rsidRPr="001027DF">
        <w:rPr>
          <w:rFonts w:ascii="Times New Roman" w:hAnsi="Times New Roman" w:cs="Times New Roman"/>
          <w:lang w:val="lt-LT"/>
        </w:rPr>
        <w:t xml:space="preserve"> </w:t>
      </w:r>
      <w:r w:rsidR="00353183" w:rsidRPr="001027DF">
        <w:rPr>
          <w:rStyle w:val="AntratsDiagrama"/>
          <w:rFonts w:ascii="Times New Roman" w:hAnsi="Times New Roman" w:cs="Times New Roman"/>
        </w:rPr>
        <w:t xml:space="preserve"> </w:t>
      </w:r>
      <w:r w:rsidR="00353183" w:rsidRPr="001027DF">
        <w:rPr>
          <w:rStyle w:val="cf01"/>
          <w:rFonts w:ascii="Times New Roman" w:eastAsiaTheme="majorEastAsia" w:hAnsi="Times New Roman" w:cs="Times New Roman"/>
          <w:sz w:val="21"/>
          <w:szCs w:val="21"/>
          <w:lang w:val="lt-LT"/>
        </w:rPr>
        <w:t>Viešųjų ir privačių interesų derinimo įstatymo</w:t>
      </w:r>
      <w:r w:rsidR="00353183" w:rsidRPr="001027DF">
        <w:rPr>
          <w:rStyle w:val="cf11"/>
          <w:rFonts w:ascii="Times New Roman" w:hAnsi="Times New Roman" w:cs="Times New Roman"/>
          <w:sz w:val="21"/>
          <w:szCs w:val="21"/>
          <w:lang w:val="lt-LT"/>
        </w:rPr>
        <w:t xml:space="preserve"> nustatyta tvarka deklaravę privačius interesus, </w:t>
      </w:r>
      <w:r w:rsidR="00353183" w:rsidRPr="001027DF">
        <w:rPr>
          <w:rStyle w:val="cf21"/>
          <w:rFonts w:ascii="Times New Roman" w:hAnsi="Times New Roman" w:cs="Times New Roman"/>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1027DF">
        <w:rPr>
          <w:rStyle w:val="cf21"/>
          <w:rFonts w:ascii="Times New Roman" w:hAnsi="Times New Roman" w:cs="Times New Roman"/>
          <w:sz w:val="21"/>
          <w:szCs w:val="21"/>
          <w:u w:val="none"/>
          <w:lang w:val="lt-LT"/>
        </w:rPr>
        <w:t>.</w:t>
      </w:r>
      <w:r w:rsidR="00353183" w:rsidRPr="001027DF">
        <w:rPr>
          <w:rStyle w:val="cf21"/>
          <w:rFonts w:ascii="Times New Roman" w:hAnsi="Times New Roman" w:cs="Times New Roman"/>
          <w:sz w:val="21"/>
          <w:szCs w:val="21"/>
          <w:u w:val="none"/>
          <w:lang w:val="lt-LT"/>
        </w:rPr>
        <w:t xml:space="preserve"> </w:t>
      </w:r>
      <w:r w:rsidR="00EF3E6C" w:rsidRPr="001027DF">
        <w:rPr>
          <w:rFonts w:ascii="Times New Roman" w:hAnsi="Times New Roman" w:cs="Times New Roman"/>
          <w:lang w:val="lt-LT"/>
        </w:rPr>
        <w:t>Kitos s</w:t>
      </w:r>
      <w:r w:rsidR="00DC3CC2" w:rsidRPr="001027DF">
        <w:rPr>
          <w:rFonts w:ascii="Times New Roman" w:hAnsi="Times New Roman" w:cs="Times New Roman"/>
          <w:lang w:val="lt-LT"/>
        </w:rPr>
        <w:t xml:space="preserve">tebėtojų dalyvavimo sąlygos nurodomos </w:t>
      </w:r>
      <w:r w:rsidR="00D162E1" w:rsidRPr="001027DF">
        <w:rPr>
          <w:rFonts w:ascii="Times New Roman" w:hAnsi="Times New Roman" w:cs="Times New Roman"/>
          <w:lang w:val="lt-LT"/>
        </w:rPr>
        <w:t>s</w:t>
      </w:r>
      <w:r w:rsidR="00DC3CC2" w:rsidRPr="001027DF">
        <w:rPr>
          <w:rFonts w:ascii="Times New Roman" w:hAnsi="Times New Roman" w:cs="Times New Roman"/>
          <w:lang w:val="lt-LT"/>
        </w:rPr>
        <w:t xml:space="preserve">pecialiosiose </w:t>
      </w:r>
      <w:r w:rsidR="00D162E1" w:rsidRPr="001027DF">
        <w:rPr>
          <w:rFonts w:ascii="Times New Roman" w:hAnsi="Times New Roman" w:cs="Times New Roman"/>
          <w:lang w:val="lt-LT"/>
        </w:rPr>
        <w:t xml:space="preserve">pirkimo </w:t>
      </w:r>
      <w:r w:rsidR="00DC3CC2" w:rsidRPr="001027DF">
        <w:rPr>
          <w:rFonts w:ascii="Times New Roman" w:hAnsi="Times New Roman" w:cs="Times New Roman"/>
          <w:lang w:val="lt-LT"/>
        </w:rPr>
        <w:t>sąlygose.</w:t>
      </w:r>
      <w:r w:rsidR="00DC3CC2" w:rsidRPr="001027DF">
        <w:rPr>
          <w:rFonts w:ascii="Times New Roman" w:hAnsi="Times New Roman" w:cs="Times New Roman"/>
          <w:color w:val="7030A0"/>
          <w:lang w:val="lt-LT"/>
        </w:rPr>
        <w:t xml:space="preserve"> </w:t>
      </w:r>
      <w:r w:rsidR="00DC3CC2" w:rsidRPr="001027DF">
        <w:rPr>
          <w:rFonts w:ascii="Times New Roman" w:hAnsi="Times New Roman" w:cs="Times New Roman"/>
          <w:lang w:val="lt-LT"/>
        </w:rPr>
        <w:t xml:space="preserve">Perkančiajai organizacijai gavus pagrįstos informacijos apie tai, kad stebėtojas gali būti patekęs į interesų konflikto situaciją ir nenusišalino nuo </w:t>
      </w:r>
      <w:r w:rsidR="002C46FF" w:rsidRPr="001027DF">
        <w:rPr>
          <w:rFonts w:ascii="Times New Roman" w:hAnsi="Times New Roman" w:cs="Times New Roman"/>
          <w:lang w:val="lt-LT"/>
        </w:rPr>
        <w:t>p</w:t>
      </w:r>
      <w:r w:rsidR="00DC3CC2" w:rsidRPr="001027DF">
        <w:rPr>
          <w:rFonts w:ascii="Times New Roman" w:hAnsi="Times New Roman" w:cs="Times New Roman"/>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1027DF">
        <w:rPr>
          <w:rFonts w:ascii="Times New Roman" w:hAnsi="Times New Roman" w:cs="Times New Roman"/>
          <w:lang w:val="lt-LT"/>
        </w:rPr>
        <w:t>p</w:t>
      </w:r>
      <w:r w:rsidR="00DC3CC2" w:rsidRPr="001027DF">
        <w:rPr>
          <w:rFonts w:ascii="Times New Roman" w:hAnsi="Times New Roman" w:cs="Times New Roman"/>
          <w:lang w:val="lt-LT"/>
        </w:rPr>
        <w:t>irkimo stebėjimo</w:t>
      </w:r>
      <w:r w:rsidR="00817FBF" w:rsidRPr="001027DF">
        <w:rPr>
          <w:rFonts w:ascii="Times New Roman" w:hAnsi="Times New Roman" w:cs="Times New Roman"/>
          <w:lang w:val="lt-LT"/>
        </w:rPr>
        <w:t xml:space="preserve"> vadovaujantis </w:t>
      </w:r>
      <w:r w:rsidR="00ED1E2F" w:rsidRPr="001027DF">
        <w:rPr>
          <w:rFonts w:ascii="Times New Roman" w:hAnsi="Times New Roman" w:cs="Times New Roman"/>
          <w:lang w:val="lt-LT"/>
        </w:rPr>
        <w:t xml:space="preserve">Viešųjų ir </w:t>
      </w:r>
      <w:r w:rsidR="003D57D4" w:rsidRPr="001027DF">
        <w:rPr>
          <w:rFonts w:ascii="Times New Roman" w:hAnsi="Times New Roman" w:cs="Times New Roman"/>
          <w:lang w:val="lt-LT"/>
        </w:rPr>
        <w:t xml:space="preserve">privačių interesų derinimo </w:t>
      </w:r>
      <w:r w:rsidR="003B1B0B" w:rsidRPr="001027DF">
        <w:rPr>
          <w:rFonts w:ascii="Times New Roman" w:hAnsi="Times New Roman" w:cs="Times New Roman"/>
          <w:lang w:val="lt-LT"/>
        </w:rPr>
        <w:t>įstatymu</w:t>
      </w:r>
      <w:r w:rsidR="00DC3CC2" w:rsidRPr="001027DF">
        <w:rPr>
          <w:rFonts w:ascii="Times New Roman" w:hAnsi="Times New Roman" w:cs="Times New Roman"/>
          <w:lang w:val="lt-LT"/>
        </w:rPr>
        <w:t xml:space="preserve">. </w:t>
      </w:r>
      <w:r w:rsidR="009E798F" w:rsidRPr="001027DF">
        <w:rPr>
          <w:rFonts w:ascii="Times New Roman" w:hAnsi="Times New Roman" w:cs="Times New Roman"/>
          <w:lang w:val="lt-LT"/>
        </w:rPr>
        <w:t xml:space="preserve">Jeigu </w:t>
      </w:r>
      <w:r w:rsidR="005F1F10"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C50CDE"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 xml:space="preserve">sąlygose nenurodyta kitaip, taikoma toliau nustatyta tvarka: iš vienos institucijos ar įstaigos gali dalyvauti ne daugiau kaip po 2 stebėtojus, o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procedūroje gali dalyvauti ne daugiau kaip 6 stebėtojai. Stebėtojas, norintis dalyvauti Komisijos posėdyje, gali visos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 vykdymo laikotarpiu nurodytais kontaktais atsiųsti įgaliojimo, kuriame nurodyta, kokiose konkrečiose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1027DF">
        <w:rPr>
          <w:rFonts w:ascii="Times New Roman" w:hAnsi="Times New Roman" w:cs="Times New Roman"/>
          <w:lang w:val="lt-LT"/>
        </w:rPr>
        <w:t>perkančioji organizacija</w:t>
      </w:r>
      <w:r w:rsidR="009E798F" w:rsidRPr="001027DF">
        <w:rPr>
          <w:rFonts w:ascii="Times New Roman" w:hAnsi="Times New Roman" w:cs="Times New Roman"/>
          <w:lang w:val="lt-LT"/>
        </w:rPr>
        <w:t xml:space="preserve"> gaus daugiau prašymų stebėti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162A4D"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sąlygose.</w:t>
      </w:r>
    </w:p>
    <w:p w14:paraId="15DAF74D" w14:textId="741CD727" w:rsidR="009D57D1" w:rsidRPr="001027DF" w:rsidRDefault="009D57D1"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Pirkime taikomi terminai pateikiami </w:t>
      </w:r>
      <w:r w:rsidR="003D641B" w:rsidRPr="001027DF">
        <w:rPr>
          <w:rFonts w:ascii="Times New Roman" w:hAnsi="Times New Roman" w:cs="Times New Roman"/>
          <w:lang w:val="lt-LT"/>
        </w:rPr>
        <w:t>specialiosiose p</w:t>
      </w:r>
      <w:r w:rsidR="002F3E48" w:rsidRPr="001027DF">
        <w:rPr>
          <w:rFonts w:ascii="Times New Roman" w:hAnsi="Times New Roman" w:cs="Times New Roman"/>
          <w:lang w:val="lt-LT"/>
        </w:rPr>
        <w:t>irkimo</w:t>
      </w:r>
      <w:r w:rsidR="00840EBC"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3D641B" w:rsidRPr="001027DF">
        <w:rPr>
          <w:rFonts w:ascii="Times New Roman" w:hAnsi="Times New Roman" w:cs="Times New Roman"/>
          <w:lang w:val="lt-LT"/>
        </w:rPr>
        <w:t>ose</w:t>
      </w:r>
      <w:r w:rsidRPr="001027DF">
        <w:rPr>
          <w:rFonts w:ascii="Times New Roman" w:hAnsi="Times New Roman" w:cs="Times New Roman"/>
          <w:lang w:val="lt-LT"/>
        </w:rPr>
        <w:t>.</w:t>
      </w:r>
    </w:p>
    <w:p w14:paraId="1277A3D5" w14:textId="01A28315" w:rsidR="0056232B" w:rsidRPr="001027DF" w:rsidRDefault="001738DA" w:rsidP="004F363E">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specialiosiose </w:t>
      </w:r>
      <w:r w:rsidR="003123AB"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nurodo, ar ji taikys ir jei taikys – kokia apimtimi </w:t>
      </w:r>
      <w:r w:rsidR="009964D6" w:rsidRPr="001027DF">
        <w:rPr>
          <w:rFonts w:ascii="Times New Roman" w:hAnsi="Times New Roman" w:cs="Times New Roman"/>
          <w:lang w:val="lt-LT"/>
        </w:rPr>
        <w:t xml:space="preserve">taikys </w:t>
      </w:r>
      <w:r w:rsidRPr="001027DF">
        <w:rPr>
          <w:rFonts w:ascii="Times New Roman" w:hAnsi="Times New Roman" w:cs="Times New Roman"/>
          <w:lang w:val="lt-LT"/>
        </w:rPr>
        <w:t>nuostatas, susijusias su nacionaliniu saugumu</w:t>
      </w:r>
      <w:r w:rsidR="00675588" w:rsidRPr="001027DF">
        <w:rPr>
          <w:rFonts w:ascii="Times New Roman" w:hAnsi="Times New Roman" w:cs="Times New Roman"/>
          <w:lang w:val="lt-LT"/>
        </w:rPr>
        <w:t>.</w:t>
      </w:r>
      <w:r w:rsidRPr="001027DF">
        <w:rPr>
          <w:rFonts w:ascii="Times New Roman" w:hAnsi="Times New Roman" w:cs="Times New Roman"/>
          <w:lang w:val="lt-LT"/>
        </w:rPr>
        <w:t xml:space="preserve"> </w:t>
      </w:r>
    </w:p>
    <w:p w14:paraId="15010B8F" w14:textId="4CCBBCD2" w:rsidR="00CD5785" w:rsidRPr="001027DF" w:rsidRDefault="00CD5785" w:rsidP="74A8A0AC">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eastAsia="Times New Roman" w:hAnsi="Times New Roman" w:cs="Times New Roman"/>
          <w:lang w:val="lt-LT"/>
        </w:rPr>
        <w:t xml:space="preserve">Perkančioji organizacija laikys, kad visi dalyviai yra susipažinę su pirkimo </w:t>
      </w:r>
      <w:r w:rsidR="004A1911" w:rsidRPr="001027DF">
        <w:rPr>
          <w:rFonts w:ascii="Times New Roman" w:eastAsia="Times New Roman" w:hAnsi="Times New Roman" w:cs="Times New Roman"/>
          <w:lang w:val="lt-LT"/>
        </w:rPr>
        <w:t xml:space="preserve">sąlygomis </w:t>
      </w:r>
      <w:r w:rsidRPr="001027DF">
        <w:rPr>
          <w:rFonts w:ascii="Times New Roman" w:eastAsia="Times New Roman" w:hAnsi="Times New Roman" w:cs="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1027DF">
        <w:rPr>
          <w:rFonts w:ascii="Times New Roman" w:hAnsi="Times New Roman" w:cs="Times New Roman"/>
          <w:lang w:val="lt-LT"/>
        </w:rPr>
        <w:t xml:space="preserve"> </w:t>
      </w:r>
      <w:r w:rsidR="00CE4A29" w:rsidRPr="001027DF">
        <w:rPr>
          <w:rFonts w:ascii="Times New Roman" w:eastAsia="Times New Roman" w:hAnsi="Times New Roman" w:cs="Times New Roman"/>
          <w:lang w:val="lt-LT"/>
        </w:rPr>
        <w:t>santykius</w:t>
      </w:r>
      <w:r w:rsidR="00B24EBA" w:rsidRPr="001027DF">
        <w:rPr>
          <w:rFonts w:ascii="Times New Roman" w:eastAsia="Times New Roman" w:hAnsi="Times New Roman" w:cs="Times New Roman"/>
          <w:lang w:val="lt-LT"/>
        </w:rPr>
        <w:t xml:space="preserve">, </w:t>
      </w:r>
      <w:r w:rsidR="00B24EBA" w:rsidRPr="001027DF">
        <w:rPr>
          <w:rFonts w:ascii="Times New Roman" w:hAnsi="Times New Roman" w:cs="Times New Roman"/>
          <w:lang w:val="lt-LT"/>
        </w:rPr>
        <w:t xml:space="preserve">kylančius iš, ar susijusius su </w:t>
      </w:r>
      <w:r w:rsidR="003073DB" w:rsidRPr="001027DF">
        <w:rPr>
          <w:rFonts w:ascii="Times New Roman" w:hAnsi="Times New Roman" w:cs="Times New Roman"/>
          <w:lang w:val="lt-LT"/>
        </w:rPr>
        <w:t>p</w:t>
      </w:r>
      <w:r w:rsidR="00B24EBA" w:rsidRPr="001027DF">
        <w:rPr>
          <w:rFonts w:ascii="Times New Roman" w:hAnsi="Times New Roman" w:cs="Times New Roman"/>
          <w:lang w:val="lt-LT"/>
        </w:rPr>
        <w:t>irkimo procedūromis.</w:t>
      </w:r>
    </w:p>
    <w:p w14:paraId="2210A168" w14:textId="083461E5" w:rsidR="00272D3A" w:rsidRPr="001027DF" w:rsidRDefault="00272D3A" w:rsidP="009E70BF">
      <w:pPr>
        <w:pStyle w:val="Antrat1"/>
        <w:numPr>
          <w:ilvl w:val="0"/>
          <w:numId w:val="2"/>
        </w:numPr>
        <w:rPr>
          <w:rFonts w:ascii="Times New Roman" w:hAnsi="Times New Roman" w:cs="Times New Roman"/>
          <w:color w:val="auto"/>
          <w:lang w:val="lt-LT"/>
        </w:rPr>
      </w:pPr>
      <w:bookmarkStart w:id="2" w:name="_Toc126263050"/>
      <w:r w:rsidRPr="001027DF">
        <w:rPr>
          <w:rFonts w:ascii="Times New Roman" w:hAnsi="Times New Roman" w:cs="Times New Roman"/>
          <w:color w:val="auto"/>
          <w:lang w:val="lt-LT"/>
        </w:rPr>
        <w:t>Pirkimo objektas</w:t>
      </w:r>
      <w:bookmarkEnd w:id="2"/>
    </w:p>
    <w:p w14:paraId="38ADEB5D" w14:textId="5B111689" w:rsidR="002D3427" w:rsidRPr="001027DF" w:rsidRDefault="002D3427" w:rsidP="00D47217">
      <w:pPr>
        <w:pStyle w:val="Betarp"/>
        <w:numPr>
          <w:ilvl w:val="1"/>
          <w:numId w:val="50"/>
        </w:numPr>
        <w:ind w:left="0" w:firstLine="567"/>
        <w:contextualSpacing/>
        <w:jc w:val="both"/>
        <w:rPr>
          <w:rFonts w:ascii="Times New Roman" w:hAnsi="Times New Roman" w:cs="Times New Roman"/>
          <w:lang w:val="lt-LT"/>
        </w:rPr>
      </w:pPr>
      <w:r w:rsidRPr="001027DF">
        <w:rPr>
          <w:rFonts w:ascii="Times New Roman" w:hAnsi="Times New Roman" w:cs="Times New Roman"/>
          <w:lang w:val="lt-LT"/>
        </w:rPr>
        <w:t>Perkančiosios organizacijos</w:t>
      </w:r>
      <w:r w:rsidRPr="001027DF">
        <w:rPr>
          <w:rFonts w:ascii="Times New Roman" w:eastAsia="Calibri" w:hAnsi="Times New Roman" w:cs="Times New Roman"/>
          <w:lang w:val="lt-LT"/>
        </w:rPr>
        <w:t xml:space="preserve"> numatomas įsigyti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objektas aprašomas</w:t>
      </w:r>
      <w:r w:rsidR="00893714" w:rsidRPr="001027DF">
        <w:rPr>
          <w:rFonts w:ascii="Times New Roman" w:eastAsia="Calibri" w:hAnsi="Times New Roman" w:cs="Times New Roman"/>
          <w:lang w:val="lt-LT"/>
        </w:rPr>
        <w:t>, reikalavimai jam nustatomi</w:t>
      </w:r>
      <w:r w:rsidRPr="001027DF">
        <w:rPr>
          <w:rFonts w:ascii="Times New Roman" w:eastAsia="Calibri" w:hAnsi="Times New Roman" w:cs="Times New Roman"/>
          <w:lang w:val="lt-LT"/>
        </w:rPr>
        <w:t xml:space="preserve"> ir informacija </w:t>
      </w:r>
      <w:r w:rsidR="00AB6C06" w:rsidRPr="001027DF">
        <w:rPr>
          <w:rFonts w:ascii="Times New Roman" w:eastAsia="Calibri" w:hAnsi="Times New Roman" w:cs="Times New Roman"/>
          <w:lang w:val="lt-LT"/>
        </w:rPr>
        <w:t xml:space="preserve">dėl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objekto </w:t>
      </w:r>
      <w:r w:rsidR="00AB6C06" w:rsidRPr="001027DF">
        <w:rPr>
          <w:rFonts w:ascii="Times New Roman" w:eastAsia="Calibri" w:hAnsi="Times New Roman" w:cs="Times New Roman"/>
          <w:lang w:val="lt-LT"/>
        </w:rPr>
        <w:t xml:space="preserve">skaidymo </w:t>
      </w:r>
      <w:r w:rsidRPr="001027DF">
        <w:rPr>
          <w:rFonts w:ascii="Times New Roman" w:eastAsia="Calibri" w:hAnsi="Times New Roman" w:cs="Times New Roman"/>
          <w:lang w:val="lt-LT"/>
        </w:rPr>
        <w:t xml:space="preserve">į dalis pateikiama </w:t>
      </w:r>
      <w:r w:rsidR="007820E5"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pecialiosiose </w:t>
      </w:r>
      <w:r w:rsidR="00A16516" w:rsidRPr="001027DF">
        <w:rPr>
          <w:rFonts w:ascii="Times New Roman" w:eastAsia="Calibri" w:hAnsi="Times New Roman" w:cs="Times New Roman"/>
          <w:lang w:val="lt-LT"/>
        </w:rPr>
        <w:t xml:space="preserve">pirkimo </w:t>
      </w:r>
      <w:r w:rsidRPr="001027DF">
        <w:rPr>
          <w:rFonts w:ascii="Times New Roman" w:eastAsia="Calibri" w:hAnsi="Times New Roman" w:cs="Times New Roman"/>
          <w:lang w:val="lt-LT"/>
        </w:rPr>
        <w:t>sąlygose</w:t>
      </w:r>
      <w:r w:rsidRPr="001027DF">
        <w:rPr>
          <w:rFonts w:ascii="Times New Roman" w:hAnsi="Times New Roman" w:cs="Times New Roman"/>
          <w:lang w:val="lt-LT"/>
        </w:rPr>
        <w:t xml:space="preserve">. Jeigu </w:t>
      </w:r>
      <w:r w:rsidR="003073DB" w:rsidRPr="001027DF">
        <w:rPr>
          <w:rFonts w:ascii="Times New Roman" w:hAnsi="Times New Roman" w:cs="Times New Roman"/>
          <w:lang w:val="lt-LT"/>
        </w:rPr>
        <w:t>p</w:t>
      </w:r>
      <w:r w:rsidRPr="001027DF">
        <w:rPr>
          <w:rFonts w:ascii="Times New Roman" w:hAnsi="Times New Roman" w:cs="Times New Roman"/>
          <w:lang w:val="lt-LT"/>
        </w:rPr>
        <w:t>irkimas skaidomas į dalis, tiekėjų pateikt</w:t>
      </w:r>
      <w:r w:rsidR="009A1F2F" w:rsidRPr="001027DF">
        <w:rPr>
          <w:rFonts w:ascii="Times New Roman" w:hAnsi="Times New Roman" w:cs="Times New Roman"/>
          <w:lang w:val="lt-LT"/>
        </w:rPr>
        <w:t>i</w:t>
      </w:r>
      <w:r w:rsidRPr="001027DF">
        <w:rPr>
          <w:rFonts w:ascii="Times New Roman" w:hAnsi="Times New Roman" w:cs="Times New Roman"/>
          <w:lang w:val="lt-LT"/>
        </w:rPr>
        <w:t xml:space="preserve"> </w:t>
      </w:r>
      <w:r w:rsidR="00161291" w:rsidRPr="001027DF">
        <w:rPr>
          <w:rFonts w:ascii="Times New Roman" w:hAnsi="Times New Roman" w:cs="Times New Roman"/>
          <w:lang w:val="lt-LT"/>
        </w:rPr>
        <w:t>p</w:t>
      </w:r>
      <w:r w:rsidRPr="001027DF">
        <w:rPr>
          <w:rFonts w:ascii="Times New Roman" w:hAnsi="Times New Roman" w:cs="Times New Roman"/>
          <w:lang w:val="lt-LT"/>
        </w:rPr>
        <w:t xml:space="preserve">asiūlymai dėl kiekvienos jų priimami </w:t>
      </w:r>
      <w:r w:rsidR="00556425" w:rsidRPr="001027DF">
        <w:rPr>
          <w:rFonts w:ascii="Times New Roman" w:hAnsi="Times New Roman" w:cs="Times New Roman"/>
          <w:lang w:val="lt-LT"/>
        </w:rPr>
        <w:t xml:space="preserve">ir vertinami </w:t>
      </w:r>
      <w:r w:rsidRPr="001027DF">
        <w:rPr>
          <w:rFonts w:ascii="Times New Roman" w:hAnsi="Times New Roman" w:cs="Times New Roman"/>
          <w:lang w:val="lt-LT"/>
        </w:rPr>
        <w:t>atskirai.</w:t>
      </w:r>
    </w:p>
    <w:p w14:paraId="36DC93CF" w14:textId="40888C0B" w:rsidR="00856B5A" w:rsidRPr="001027DF" w:rsidRDefault="00856B5A" w:rsidP="00516961">
      <w:pPr>
        <w:pStyle w:val="Betarp"/>
        <w:numPr>
          <w:ilvl w:val="1"/>
          <w:numId w:val="50"/>
        </w:numPr>
        <w:ind w:left="0" w:firstLine="567"/>
        <w:contextualSpacing/>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Tiekėjas gali pateikti tik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asiūlymą, o jeigu specialiosiose pirkimo sąlygose nurodyta, kad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irkimo objektas suskaidytas į dalis, kurių kiekvienai numatoma sudaryti atskirą sutartį, tiekėjas gali pateikti perkančiajai organizacijai po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asiūlymą dėl vienos, kelių ar visų pirkimo objekto dalių, kaip specialiosiose pirkimo sąlygose nurodo perkančioji organizacija.</w:t>
      </w:r>
    </w:p>
    <w:p w14:paraId="5FB10D31" w14:textId="0B723071" w:rsidR="00F42204" w:rsidRPr="001027DF" w:rsidRDefault="00F42204" w:rsidP="00BB53DA">
      <w:pPr>
        <w:pStyle w:val="Antrat1"/>
        <w:numPr>
          <w:ilvl w:val="0"/>
          <w:numId w:val="9"/>
        </w:numPr>
        <w:tabs>
          <w:tab w:val="left" w:pos="567"/>
        </w:tabs>
        <w:jc w:val="both"/>
        <w:rPr>
          <w:rFonts w:ascii="Times New Roman" w:hAnsi="Times New Roman" w:cs="Times New Roman"/>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1027DF">
        <w:rPr>
          <w:rFonts w:ascii="Times New Roman" w:hAnsi="Times New Roman" w:cs="Times New Roman"/>
          <w:color w:val="auto"/>
          <w:lang w:val="lt-LT"/>
        </w:rPr>
        <w:t>Perkančiosios organizacijos ir tiekėjų bendravimo ir keitimosi informacija priemonės</w:t>
      </w:r>
      <w:bookmarkEnd w:id="12"/>
      <w:bookmarkEnd w:id="13"/>
      <w:bookmarkEnd w:id="14"/>
      <w:bookmarkEnd w:id="15"/>
      <w:r w:rsidRPr="001027DF">
        <w:rPr>
          <w:rFonts w:ascii="Times New Roman" w:hAnsi="Times New Roman" w:cs="Times New Roman"/>
          <w:color w:val="auto"/>
          <w:lang w:val="lt-LT"/>
        </w:rPr>
        <w:t xml:space="preserve"> </w:t>
      </w:r>
    </w:p>
    <w:p w14:paraId="2653EDB7" w14:textId="618DEB6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Informacija apie </w:t>
      </w:r>
      <w:r w:rsidR="007E4969" w:rsidRPr="001027DF">
        <w:rPr>
          <w:rFonts w:ascii="Times New Roman" w:hAnsi="Times New Roman" w:cs="Times New Roman"/>
          <w:lang w:val="lt-LT"/>
        </w:rPr>
        <w:t>perkančiosios organizacijos</w:t>
      </w:r>
      <w:r w:rsidR="00E32A45" w:rsidRPr="001027DF">
        <w:rPr>
          <w:rFonts w:ascii="Times New Roman" w:hAnsi="Times New Roman" w:cs="Times New Roman"/>
          <w:lang w:val="lt-LT"/>
        </w:rPr>
        <w:t xml:space="preserve"> valstybės tarnautojų ar darbuotojų</w:t>
      </w:r>
      <w:r w:rsidR="00BF2FD8" w:rsidRPr="001027DF">
        <w:rPr>
          <w:rFonts w:ascii="Times New Roman" w:hAnsi="Times New Roman" w:cs="Times New Roman"/>
          <w:lang w:val="lt-LT"/>
        </w:rPr>
        <w:t xml:space="preserve"> arba</w:t>
      </w:r>
      <w:r w:rsidRPr="001027DF">
        <w:rPr>
          <w:rFonts w:ascii="Times New Roman" w:hAnsi="Times New Roman" w:cs="Times New Roman"/>
          <w:lang w:val="lt-LT"/>
        </w:rPr>
        <w:t xml:space="preserve"> </w:t>
      </w:r>
      <w:r w:rsidR="00EF3E6C" w:rsidRPr="001027DF">
        <w:rPr>
          <w:rFonts w:ascii="Times New Roman" w:hAnsi="Times New Roman" w:cs="Times New Roman"/>
          <w:lang w:val="lt-LT"/>
        </w:rPr>
        <w:t>K</w:t>
      </w:r>
      <w:r w:rsidRPr="001027DF">
        <w:rPr>
          <w:rFonts w:ascii="Times New Roman" w:hAnsi="Times New Roman" w:cs="Times New Roman"/>
          <w:lang w:val="lt-LT"/>
        </w:rPr>
        <w:t>omisijos nari</w:t>
      </w:r>
      <w:r w:rsidR="00F74FE8" w:rsidRPr="001027DF">
        <w:rPr>
          <w:rFonts w:ascii="Times New Roman" w:hAnsi="Times New Roman" w:cs="Times New Roman"/>
          <w:lang w:val="lt-LT"/>
        </w:rPr>
        <w:t>ų</w:t>
      </w:r>
      <w:r w:rsidRPr="001027DF">
        <w:rPr>
          <w:rFonts w:ascii="Times New Roman" w:hAnsi="Times New Roman" w:cs="Times New Roman"/>
          <w:lang w:val="lt-LT"/>
        </w:rPr>
        <w:t xml:space="preserve"> kurie įgalioti palaikyti tiesioginį ryšį su tiekėjais ir gauti iš jų (ne tarpininkų) pranešimus, susijusius su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procedūromis, </w:t>
      </w:r>
      <w:r w:rsidR="00482AA7" w:rsidRPr="001027DF">
        <w:rPr>
          <w:rFonts w:ascii="Times New Roman" w:hAnsi="Times New Roman" w:cs="Times New Roman"/>
          <w:lang w:val="lt-LT"/>
        </w:rPr>
        <w:t>konta</w:t>
      </w:r>
      <w:r w:rsidR="0039323B" w:rsidRPr="001027DF">
        <w:rPr>
          <w:rFonts w:ascii="Times New Roman" w:hAnsi="Times New Roman" w:cs="Times New Roman"/>
          <w:lang w:val="lt-LT"/>
        </w:rPr>
        <w:t xml:space="preserve">ktinė informacija </w:t>
      </w:r>
      <w:r w:rsidRPr="001027DF">
        <w:rPr>
          <w:rFonts w:ascii="Times New Roman" w:hAnsi="Times New Roman" w:cs="Times New Roman"/>
          <w:lang w:val="lt-LT"/>
        </w:rPr>
        <w:t>pateikta skelbim</w:t>
      </w:r>
      <w:r w:rsidR="005F3A2D" w:rsidRPr="001027DF">
        <w:rPr>
          <w:rFonts w:ascii="Times New Roman" w:hAnsi="Times New Roman" w:cs="Times New Roman"/>
          <w:lang w:val="lt-LT"/>
        </w:rPr>
        <w:t>e</w:t>
      </w:r>
      <w:r w:rsidRPr="001027DF">
        <w:rPr>
          <w:rFonts w:ascii="Times New Roman" w:hAnsi="Times New Roman" w:cs="Times New Roman"/>
          <w:lang w:val="lt-LT"/>
        </w:rPr>
        <w:t>.</w:t>
      </w:r>
    </w:p>
    <w:p w14:paraId="7CD341F2" w14:textId="687D9A98" w:rsidR="00F42204" w:rsidRPr="001027DF" w:rsidRDefault="17694CBB"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Pirkimo </w:t>
      </w:r>
      <w:r w:rsidR="001829EC" w:rsidRPr="001027DF">
        <w:rPr>
          <w:rFonts w:ascii="Times New Roman" w:hAnsi="Times New Roman" w:cs="Times New Roman"/>
          <w:lang w:val="lt-LT"/>
        </w:rPr>
        <w:t>dokumentai</w:t>
      </w:r>
      <w:r w:rsidRPr="001027DF">
        <w:rPr>
          <w:rFonts w:ascii="Times New Roman" w:hAnsi="Times New Roman" w:cs="Times New Roman"/>
          <w:lang w:val="lt-LT"/>
        </w:rPr>
        <w:t xml:space="preserve"> ir jų paaiškinimai bei papildymai skelbiami CVP IS adresu </w:t>
      </w:r>
      <w:hyperlink r:id="rId15" w:history="1">
        <w:r w:rsidR="00F344D5"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lang w:val="lt-LT"/>
        </w:rPr>
        <w:t xml:space="preserve">. Perkančioji organizacija neteikia tiekėjams </w:t>
      </w:r>
      <w:r w:rsidR="67B7398F" w:rsidRPr="001027DF">
        <w:rPr>
          <w:rFonts w:ascii="Times New Roman" w:hAnsi="Times New Roman" w:cs="Times New Roman"/>
          <w:lang w:val="lt-LT"/>
        </w:rPr>
        <w:t>p</w:t>
      </w:r>
      <w:r w:rsidRPr="001027DF">
        <w:rPr>
          <w:rFonts w:ascii="Times New Roman" w:hAnsi="Times New Roman" w:cs="Times New Roman"/>
          <w:lang w:val="lt-LT"/>
        </w:rPr>
        <w:t xml:space="preserve">irkimo dokumentų popierinio varianto. Tiekėjai </w:t>
      </w:r>
      <w:r w:rsidR="5CB7B214" w:rsidRPr="001027DF">
        <w:rPr>
          <w:rFonts w:ascii="Times New Roman" w:hAnsi="Times New Roman" w:cs="Times New Roman"/>
          <w:lang w:val="lt-LT"/>
        </w:rPr>
        <w:t xml:space="preserve">turi </w:t>
      </w:r>
      <w:r w:rsidRPr="001027DF">
        <w:rPr>
          <w:rFonts w:ascii="Times New Roman" w:hAnsi="Times New Roman" w:cs="Times New Roman"/>
          <w:lang w:val="lt-LT"/>
        </w:rPr>
        <w:t xml:space="preserve">atidžiai stebėti CVP IS talpinamus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7D0D0718" w:rsidRPr="001027DF">
        <w:rPr>
          <w:rFonts w:ascii="Times New Roman" w:hAnsi="Times New Roman" w:cs="Times New Roman"/>
          <w:lang w:val="lt-LT"/>
        </w:rPr>
        <w:t xml:space="preserve">dokumentų </w:t>
      </w:r>
      <w:r w:rsidRPr="001027DF">
        <w:rPr>
          <w:rFonts w:ascii="Times New Roman" w:hAnsi="Times New Roman" w:cs="Times New Roman"/>
          <w:lang w:val="lt-LT"/>
        </w:rPr>
        <w:t>paaiškinimus bei papildymus</w:t>
      </w:r>
      <w:r w:rsidR="7E0C75DB" w:rsidRPr="001027DF">
        <w:rPr>
          <w:rFonts w:ascii="Times New Roman" w:hAnsi="Times New Roman" w:cs="Times New Roman"/>
          <w:lang w:val="lt-LT"/>
        </w:rPr>
        <w:t>, per CVP IS gautus pranešimus</w:t>
      </w:r>
      <w:r w:rsidRPr="001027DF">
        <w:rPr>
          <w:rFonts w:ascii="Times New Roman" w:hAnsi="Times New Roman" w:cs="Times New Roman"/>
          <w:lang w:val="lt-LT"/>
        </w:rPr>
        <w:t>.</w:t>
      </w:r>
    </w:p>
    <w:p w14:paraId="4F95D128" w14:textId="35A0AC0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szCs w:val="24"/>
          <w:lang w:val="lt-LT"/>
        </w:rPr>
        <w:t xml:space="preserve">Pirkime gali dalyvauti </w:t>
      </w:r>
      <w:r w:rsidR="002B0DE8" w:rsidRPr="001027DF">
        <w:rPr>
          <w:rFonts w:ascii="Times New Roman" w:hAnsi="Times New Roman" w:cs="Times New Roman"/>
          <w:szCs w:val="24"/>
          <w:lang w:val="lt-LT"/>
        </w:rPr>
        <w:t xml:space="preserve">ir </w:t>
      </w:r>
      <w:r w:rsidR="00161291" w:rsidRPr="001027DF">
        <w:rPr>
          <w:rFonts w:ascii="Times New Roman" w:hAnsi="Times New Roman" w:cs="Times New Roman"/>
          <w:szCs w:val="24"/>
          <w:lang w:val="lt-LT"/>
        </w:rPr>
        <w:t>p</w:t>
      </w:r>
      <w:r w:rsidR="000F73F6" w:rsidRPr="001027DF">
        <w:rPr>
          <w:rFonts w:ascii="Times New Roman" w:hAnsi="Times New Roman" w:cs="Times New Roman"/>
          <w:szCs w:val="24"/>
          <w:lang w:val="lt-LT"/>
        </w:rPr>
        <w:t xml:space="preserve">asiūlymus gali pateikti </w:t>
      </w:r>
      <w:r w:rsidRPr="001027DF">
        <w:rPr>
          <w:rFonts w:ascii="Times New Roman" w:hAnsi="Times New Roman" w:cs="Times New Roman"/>
          <w:szCs w:val="24"/>
          <w:lang w:val="lt-LT"/>
        </w:rPr>
        <w:t xml:space="preserve">tik CVP IS registruoti teikėjai. Tiekėjai gali užsiregistruoti CVP IS adresu </w:t>
      </w:r>
      <w:hyperlink r:id="rId16" w:history="1">
        <w:r w:rsidR="005D3F76"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szCs w:val="24"/>
          <w:lang w:val="lt-LT"/>
        </w:rPr>
        <w:t xml:space="preserve">. </w:t>
      </w:r>
    </w:p>
    <w:p w14:paraId="4185C944" w14:textId="10B63C97"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Perkančiosios organizacijos ir tiekėjų bendravimas ir keitimasis informacija</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vyksta naudojantis CVP IS priemonėmis, išskyrus:</w:t>
      </w:r>
    </w:p>
    <w:p w14:paraId="44871875" w14:textId="77777777" w:rsidR="00F42204" w:rsidRPr="001027DF" w:rsidRDefault="00F42204" w:rsidP="00280E86">
      <w:pPr>
        <w:pStyle w:val="Sraopastraipa"/>
        <w:numPr>
          <w:ilvl w:val="2"/>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1027DF" w:rsidRDefault="00EB3123" w:rsidP="00280E86">
      <w:pPr>
        <w:pStyle w:val="Sraopastraipa"/>
        <w:numPr>
          <w:ilvl w:val="2"/>
          <w:numId w:val="9"/>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 dėl </w:t>
      </w:r>
      <w:r w:rsidR="00280E86"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irkimo pobūdžio perkančiajai organizacijai reikia naudoti specialių informacinių sistemų priemones ir įrangą, kurios nėra visuotinai naudojamos</w:t>
      </w:r>
      <w:r w:rsidR="00280E86" w:rsidRPr="001027DF">
        <w:rPr>
          <w:rFonts w:ascii="Times New Roman" w:hAnsi="Times New Roman" w:cs="Times New Roman"/>
          <w:color w:val="000000" w:themeColor="text1"/>
          <w:lang w:val="lt-LT"/>
        </w:rPr>
        <w:t>.</w:t>
      </w:r>
    </w:p>
    <w:p w14:paraId="57FF1F91" w14:textId="2EDEB2E9" w:rsidR="00A73262" w:rsidRPr="001027DF" w:rsidRDefault="00A73262" w:rsidP="00280E86">
      <w:pPr>
        <w:pStyle w:val="Sraopastraipa"/>
        <w:numPr>
          <w:ilvl w:val="1"/>
          <w:numId w:val="9"/>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lang w:val="lt-LT"/>
        </w:rPr>
        <w:t>Pasirašant ar nutraukiant, vykdant ir keičiant sutartis, perkančiosios organizacijos ir tiekėjo bendravimas ir keitimasis informacija gali vykti ne CVP IS priemonėmis.</w:t>
      </w:r>
    </w:p>
    <w:p w14:paraId="62467139" w14:textId="6FF3AD0E" w:rsidR="00FC757D" w:rsidRPr="001027DF" w:rsidRDefault="0041281F" w:rsidP="002532C8">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 xml:space="preserve">Pasiūlymai teikiami CVP IS priemonėmis. Instrukcija kaip pateikti </w:t>
      </w:r>
      <w:r w:rsidR="00280E86" w:rsidRPr="001027DF">
        <w:rPr>
          <w:rFonts w:ascii="Times New Roman" w:hAnsi="Times New Roman" w:cs="Times New Roman"/>
          <w:bCs/>
          <w:lang w:val="lt-LT"/>
        </w:rPr>
        <w:t>p</w:t>
      </w:r>
      <w:r w:rsidRPr="001027DF">
        <w:rPr>
          <w:rFonts w:ascii="Times New Roman" w:hAnsi="Times New Roman" w:cs="Times New Roman"/>
          <w:bCs/>
          <w:lang w:val="lt-LT"/>
        </w:rPr>
        <w:t>asiūlymą skelbiama Viešųjų pirkimų tarnybos interneto svetainėje</w:t>
      </w:r>
      <w:r w:rsidRPr="001027DF">
        <w:rPr>
          <w:rStyle w:val="Puslapioinaosnuoroda"/>
          <w:rFonts w:ascii="Times New Roman" w:hAnsi="Times New Roman" w:cs="Times New Roman"/>
          <w:bCs/>
          <w:lang w:val="lt-LT"/>
        </w:rPr>
        <w:footnoteReference w:id="2"/>
      </w:r>
      <w:r w:rsidRPr="001027DF">
        <w:rPr>
          <w:rFonts w:ascii="Times New Roman" w:hAnsi="Times New Roman" w:cs="Times New Roman"/>
          <w:bCs/>
          <w:lang w:val="lt-LT"/>
        </w:rPr>
        <w:t xml:space="preserve">. </w:t>
      </w:r>
    </w:p>
    <w:p w14:paraId="40AC0B8F" w14:textId="0A5B9938" w:rsidR="0041281F" w:rsidRPr="001027DF" w:rsidRDefault="0041281F" w:rsidP="00D17C2E">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Pasiūlymai pateikti CVP IS susirašinėjimo priemonėmis</w:t>
      </w:r>
      <w:r w:rsidR="002C5213" w:rsidRPr="001027DF">
        <w:rPr>
          <w:rFonts w:ascii="Times New Roman" w:hAnsi="Times New Roman" w:cs="Times New Roman"/>
          <w:bCs/>
          <w:lang w:val="lt-LT"/>
        </w:rPr>
        <w:t xml:space="preserve"> nesilaikant </w:t>
      </w:r>
      <w:r w:rsidR="00706747" w:rsidRPr="001027DF">
        <w:rPr>
          <w:rFonts w:ascii="Times New Roman" w:hAnsi="Times New Roman" w:cs="Times New Roman"/>
          <w:bCs/>
          <w:lang w:val="lt-LT"/>
        </w:rPr>
        <w:t>b</w:t>
      </w:r>
      <w:r w:rsidR="002C5213" w:rsidRPr="001027DF">
        <w:rPr>
          <w:rFonts w:ascii="Times New Roman" w:hAnsi="Times New Roman" w:cs="Times New Roman"/>
          <w:bCs/>
          <w:lang w:val="lt-LT"/>
        </w:rPr>
        <w:t xml:space="preserve">endrųjų </w:t>
      </w:r>
      <w:r w:rsidR="00352D37" w:rsidRPr="001027DF">
        <w:rPr>
          <w:rFonts w:ascii="Times New Roman" w:hAnsi="Times New Roman" w:cs="Times New Roman"/>
          <w:bCs/>
          <w:lang w:val="lt-LT"/>
        </w:rPr>
        <w:t xml:space="preserve">pirkimo </w:t>
      </w:r>
      <w:r w:rsidR="00867299" w:rsidRPr="001027DF">
        <w:rPr>
          <w:rFonts w:ascii="Times New Roman" w:hAnsi="Times New Roman" w:cs="Times New Roman"/>
          <w:bCs/>
          <w:lang w:val="lt-LT"/>
        </w:rPr>
        <w:t>sąlygų 4.</w:t>
      </w:r>
      <w:r w:rsidR="00325D65" w:rsidRPr="001027DF">
        <w:rPr>
          <w:rFonts w:ascii="Times New Roman" w:hAnsi="Times New Roman" w:cs="Times New Roman"/>
          <w:bCs/>
          <w:lang w:val="lt-LT"/>
        </w:rPr>
        <w:t>5</w:t>
      </w:r>
      <w:r w:rsidR="00867299" w:rsidRPr="001027DF">
        <w:rPr>
          <w:rFonts w:ascii="Times New Roman" w:hAnsi="Times New Roman" w:cs="Times New Roman"/>
          <w:bCs/>
          <w:lang w:val="lt-LT"/>
        </w:rPr>
        <w:t xml:space="preserve"> punkto </w:t>
      </w:r>
      <w:r w:rsidR="007A289C" w:rsidRPr="001027DF">
        <w:rPr>
          <w:rFonts w:ascii="Times New Roman" w:hAnsi="Times New Roman" w:cs="Times New Roman"/>
          <w:bCs/>
          <w:lang w:val="lt-LT"/>
        </w:rPr>
        <w:t xml:space="preserve">ir (ar) </w:t>
      </w:r>
      <w:r w:rsidR="00706747" w:rsidRPr="001027DF">
        <w:rPr>
          <w:rFonts w:ascii="Times New Roman" w:hAnsi="Times New Roman" w:cs="Times New Roman"/>
          <w:bCs/>
          <w:lang w:val="lt-LT"/>
        </w:rPr>
        <w:t>s</w:t>
      </w:r>
      <w:r w:rsidR="007A289C" w:rsidRPr="001027DF">
        <w:rPr>
          <w:rFonts w:ascii="Times New Roman" w:hAnsi="Times New Roman" w:cs="Times New Roman"/>
          <w:bCs/>
          <w:lang w:val="lt-LT"/>
        </w:rPr>
        <w:t xml:space="preserve">pecialiosiose </w:t>
      </w:r>
      <w:r w:rsidR="00352D37" w:rsidRPr="001027DF">
        <w:rPr>
          <w:rFonts w:ascii="Times New Roman" w:hAnsi="Times New Roman" w:cs="Times New Roman"/>
          <w:bCs/>
          <w:lang w:val="lt-LT"/>
        </w:rPr>
        <w:t xml:space="preserve">pirkimo </w:t>
      </w:r>
      <w:r w:rsidR="007A289C" w:rsidRPr="001027DF">
        <w:rPr>
          <w:rFonts w:ascii="Times New Roman" w:hAnsi="Times New Roman" w:cs="Times New Roman"/>
          <w:bCs/>
          <w:lang w:val="lt-LT"/>
        </w:rPr>
        <w:t xml:space="preserve">sąlygose </w:t>
      </w:r>
      <w:r w:rsidR="00280E86" w:rsidRPr="001027DF">
        <w:rPr>
          <w:rFonts w:ascii="Times New Roman" w:hAnsi="Times New Roman" w:cs="Times New Roman"/>
          <w:bCs/>
          <w:lang w:val="lt-LT"/>
        </w:rPr>
        <w:t xml:space="preserve">jų </w:t>
      </w:r>
      <w:r w:rsidR="009D5AA9" w:rsidRPr="001027DF">
        <w:rPr>
          <w:rFonts w:ascii="Times New Roman" w:hAnsi="Times New Roman" w:cs="Times New Roman"/>
          <w:bCs/>
          <w:lang w:val="lt-LT"/>
        </w:rPr>
        <w:t>nustatytos teikimo tvarkos</w:t>
      </w:r>
      <w:r w:rsidRPr="001027DF">
        <w:rPr>
          <w:rFonts w:ascii="Times New Roman" w:hAnsi="Times New Roman" w:cs="Times New Roman"/>
          <w:bCs/>
          <w:lang w:val="lt-LT"/>
        </w:rPr>
        <w:t xml:space="preserve">, bus laikomi negautais ir nebus vertinami. </w:t>
      </w:r>
      <w:r w:rsidR="00916D72" w:rsidRPr="001027DF">
        <w:rPr>
          <w:rFonts w:ascii="Times New Roman" w:hAnsi="Times New Roman" w:cs="Times New Roman"/>
          <w:bCs/>
          <w:lang w:val="lt-LT"/>
        </w:rPr>
        <w:t>P</w:t>
      </w:r>
      <w:r w:rsidRPr="001027DF">
        <w:rPr>
          <w:rFonts w:ascii="Times New Roman" w:hAnsi="Times New Roman" w:cs="Times New Roman"/>
          <w:bCs/>
          <w:lang w:val="lt-LT"/>
        </w:rPr>
        <w:t>asiūlymai pateikti ne CVP IS priemonėmis (pvz. popierinėje laikmenoje vokuose) bus grąžinami tiekėjams, bus laikomi negautais ir nebus vertinami.</w:t>
      </w:r>
    </w:p>
    <w:p w14:paraId="3D7D092A" w14:textId="29C13550" w:rsidR="00F42204" w:rsidRPr="001027DF" w:rsidRDefault="00F42204" w:rsidP="005B08B2">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16" w:name="_Ref38446835"/>
      <w:bookmarkStart w:id="17" w:name="_Toc48053162"/>
      <w:bookmarkStart w:id="18" w:name="_Toc126263052"/>
      <w:r w:rsidRPr="001027DF">
        <w:rPr>
          <w:rFonts w:ascii="Times New Roman" w:hAnsi="Times New Roman" w:cs="Times New Roman"/>
          <w:color w:val="auto"/>
          <w:lang w:val="lt-LT"/>
        </w:rPr>
        <w:t xml:space="preserve">Pirkimo </w:t>
      </w:r>
      <w:r w:rsidR="005A0031" w:rsidRPr="001027DF">
        <w:rPr>
          <w:rFonts w:ascii="Times New Roman" w:hAnsi="Times New Roman" w:cs="Times New Roman"/>
          <w:color w:val="auto"/>
          <w:lang w:val="lt-LT"/>
        </w:rPr>
        <w:t xml:space="preserve">dokumentų </w:t>
      </w:r>
      <w:r w:rsidRPr="001027DF">
        <w:rPr>
          <w:rFonts w:ascii="Times New Roman" w:hAnsi="Times New Roman" w:cs="Times New Roman"/>
          <w:color w:val="auto"/>
          <w:lang w:val="lt-LT"/>
        </w:rPr>
        <w:t>paaiškinimai ir patikslinimai</w:t>
      </w:r>
      <w:bookmarkEnd w:id="16"/>
      <w:bookmarkEnd w:id="17"/>
      <w:bookmarkEnd w:id="18"/>
      <w:r w:rsidRPr="001027DF">
        <w:rPr>
          <w:rFonts w:ascii="Times New Roman" w:hAnsi="Times New Roman" w:cs="Times New Roman"/>
          <w:color w:val="auto"/>
          <w:lang w:val="lt-LT"/>
        </w:rPr>
        <w:t xml:space="preserve"> </w:t>
      </w:r>
    </w:p>
    <w:p w14:paraId="00D5666E" w14:textId="66DAE4C4" w:rsidR="00F42204" w:rsidRPr="001027DF" w:rsidRDefault="00F42204" w:rsidP="00F42204">
      <w:pPr>
        <w:pStyle w:val="Sraopastraipa"/>
        <w:numPr>
          <w:ilvl w:val="1"/>
          <w:numId w:val="9"/>
        </w:numPr>
        <w:spacing w:after="0" w:line="20" w:lineRule="atLeast"/>
        <w:ind w:left="0" w:firstLine="567"/>
        <w:jc w:val="both"/>
        <w:rPr>
          <w:rFonts w:ascii="Times New Roman" w:hAnsi="Times New Roman" w:cs="Times New Roman"/>
          <w:iCs/>
          <w:lang w:val="lt-LT"/>
        </w:rPr>
      </w:pPr>
      <w:bookmarkStart w:id="19" w:name="_Ref37253797"/>
      <w:r w:rsidRPr="001027DF">
        <w:rPr>
          <w:rFonts w:ascii="Times New Roman" w:hAnsi="Times New Roman" w:cs="Times New Roman"/>
          <w:lang w:val="lt-LT"/>
        </w:rPr>
        <w:t xml:space="preserve">Tiekėjai </w:t>
      </w:r>
      <w:r w:rsidR="00B0503F" w:rsidRPr="001027DF">
        <w:rPr>
          <w:rFonts w:ascii="Times New Roman" w:hAnsi="Times New Roman" w:cs="Times New Roman"/>
          <w:lang w:val="lt-LT"/>
        </w:rPr>
        <w:t>b</w:t>
      </w:r>
      <w:r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Pr="001027DF">
        <w:rPr>
          <w:rFonts w:ascii="Times New Roman" w:hAnsi="Times New Roman" w:cs="Times New Roman"/>
          <w:lang w:val="lt-LT"/>
        </w:rPr>
        <w:t>sąlygų</w:t>
      </w:r>
      <w:r w:rsidR="0026387A" w:rsidRPr="001027DF">
        <w:rPr>
          <w:rFonts w:ascii="Times New Roman" w:hAnsi="Times New Roman" w:cs="Times New Roman"/>
          <w:lang w:val="lt-LT"/>
        </w:rPr>
        <w:t xml:space="preserve"> </w:t>
      </w:r>
      <w:r w:rsidR="00775970" w:rsidRPr="001027DF">
        <w:rPr>
          <w:rFonts w:ascii="Times New Roman" w:hAnsi="Times New Roman" w:cs="Times New Roman"/>
          <w:lang w:val="lt-LT"/>
        </w:rPr>
        <w:t xml:space="preserve">4 </w:t>
      </w:r>
      <w:r w:rsidR="0026387A" w:rsidRPr="001027DF">
        <w:rPr>
          <w:rFonts w:ascii="Times New Roman" w:hAnsi="Times New Roman" w:cs="Times New Roman"/>
          <w:lang w:val="lt-LT"/>
        </w:rPr>
        <w:t>s</w:t>
      </w:r>
      <w:r w:rsidRPr="001027DF">
        <w:rPr>
          <w:rFonts w:ascii="Times New Roman" w:hAnsi="Times New Roman" w:cs="Times New Roman"/>
          <w:lang w:val="lt-LT"/>
        </w:rPr>
        <w:t>kyriuje</w:t>
      </w:r>
      <w:r w:rsidRPr="001027DF">
        <w:rPr>
          <w:rFonts w:ascii="Times New Roman" w:hAnsi="Times New Roman" w:cs="Times New Roman"/>
          <w:color w:val="0070C0"/>
          <w:lang w:val="lt-LT"/>
        </w:rPr>
        <w:t xml:space="preserve"> </w:t>
      </w:r>
      <w:r w:rsidRPr="001027DF">
        <w:rPr>
          <w:rFonts w:ascii="Times New Roman" w:hAnsi="Times New Roman" w:cs="Times New Roman"/>
          <w:lang w:val="lt-LT"/>
        </w:rPr>
        <w:t xml:space="preserve">„Perkančiosios organizacijos ir tiekėjų bendravimo ir keitimosi informacija priemonės“ ir </w:t>
      </w:r>
      <w:r w:rsidR="0032596F" w:rsidRPr="001027DF">
        <w:rPr>
          <w:rFonts w:ascii="Times New Roman" w:hAnsi="Times New Roman" w:cs="Times New Roman"/>
          <w:lang w:val="lt-LT"/>
        </w:rPr>
        <w:t xml:space="preserve">specialiosiose </w:t>
      </w:r>
      <w:r w:rsidR="00280E86" w:rsidRPr="001027DF">
        <w:rPr>
          <w:rFonts w:ascii="Times New Roman" w:hAnsi="Times New Roman" w:cs="Times New Roman"/>
          <w:lang w:val="lt-LT"/>
        </w:rPr>
        <w:t>p</w:t>
      </w:r>
      <w:r w:rsidR="00E92DF6"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32596F" w:rsidRPr="001027DF">
        <w:rPr>
          <w:rFonts w:ascii="Times New Roman" w:hAnsi="Times New Roman" w:cs="Times New Roman"/>
          <w:lang w:val="lt-LT"/>
        </w:rPr>
        <w:t xml:space="preserve">ose </w:t>
      </w:r>
      <w:r w:rsidRPr="001027DF">
        <w:rPr>
          <w:rFonts w:ascii="Times New Roman" w:hAnsi="Times New Roman" w:cs="Times New Roman"/>
          <w:lang w:val="lt-LT"/>
        </w:rPr>
        <w:t xml:space="preserve">nustatytomis priemonėmis ir terminais gali prašyti, kad perkančioji organizacija paaiškintų arba patikslintų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bookmarkEnd w:id="19"/>
      <w:r w:rsidR="005B3633" w:rsidRPr="001027DF">
        <w:rPr>
          <w:rFonts w:ascii="Times New Roman" w:hAnsi="Times New Roman" w:cs="Times New Roman"/>
          <w:lang w:val="lt-LT"/>
        </w:rPr>
        <w:t>dokumentus</w:t>
      </w:r>
      <w:r w:rsidRPr="001027DF">
        <w:rPr>
          <w:rFonts w:ascii="Times New Roman" w:hAnsi="Times New Roman" w:cs="Times New Roman"/>
          <w:lang w:val="lt-LT"/>
        </w:rPr>
        <w:t>.</w:t>
      </w:r>
    </w:p>
    <w:p w14:paraId="16E60ADD" w14:textId="71C0AC6A" w:rsidR="00F42204" w:rsidRPr="001027DF" w:rsidRDefault="00F42204" w:rsidP="74A8A0AC">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Tiekėjai </w:t>
      </w:r>
      <w:r w:rsidR="006E7E97" w:rsidRPr="001027DF">
        <w:rPr>
          <w:rFonts w:ascii="Times New Roman" w:eastAsia="Calibri" w:hAnsi="Times New Roman" w:cs="Times New Roman"/>
          <w:lang w:val="lt-LT"/>
        </w:rPr>
        <w:t>turi</w:t>
      </w:r>
      <w:r w:rsidRPr="001027DF">
        <w:rPr>
          <w:rFonts w:ascii="Times New Roman" w:eastAsia="Calibri" w:hAnsi="Times New Roman" w:cs="Times New Roman"/>
          <w:lang w:val="lt-LT"/>
        </w:rPr>
        <w:t xml:space="preserve"> būti aktyvūs ir pateikti klausimus ar paprašyti paaiškinti </w:t>
      </w:r>
      <w:r w:rsidR="00280E86"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w:t>
      </w:r>
      <w:r w:rsidR="005B3633" w:rsidRPr="001027DF">
        <w:rPr>
          <w:rFonts w:ascii="Times New Roman" w:eastAsia="Calibri" w:hAnsi="Times New Roman" w:cs="Times New Roman"/>
          <w:lang w:val="lt-LT"/>
        </w:rPr>
        <w:t>dokumentu</w:t>
      </w:r>
      <w:r w:rsidR="00273BD9"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 iš karto j</w:t>
      </w:r>
      <w:r w:rsidR="005B3633" w:rsidRPr="001027DF">
        <w:rPr>
          <w:rFonts w:ascii="Times New Roman" w:eastAsia="Calibri" w:hAnsi="Times New Roman" w:cs="Times New Roman"/>
          <w:lang w:val="lt-LT"/>
        </w:rPr>
        <w:t>uos</w:t>
      </w:r>
      <w:r w:rsidRPr="001027DF">
        <w:rPr>
          <w:rFonts w:ascii="Times New Roman" w:eastAsia="Calibri" w:hAnsi="Times New Roman" w:cs="Times New Roman"/>
          <w:lang w:val="lt-LT"/>
        </w:rPr>
        <w:t xml:space="preserve"> išanalizavę, atsižvelgdami į tai, kad terminas, skirtas pateikti klausimams ir prašymams, yra ribotas</w:t>
      </w:r>
      <w:r w:rsidR="009927D7" w:rsidRPr="001027DF">
        <w:rPr>
          <w:rFonts w:ascii="Times New Roman" w:eastAsia="Calibri"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 xml:space="preserve">Pirkimo </w:t>
      </w:r>
      <w:r w:rsidR="005B3633" w:rsidRPr="001027DF">
        <w:rPr>
          <w:rFonts w:ascii="Times New Roman" w:hAnsi="Times New Roman" w:cs="Times New Roman"/>
          <w:lang w:val="lt-LT"/>
        </w:rPr>
        <w:t>dokumentų</w:t>
      </w:r>
      <w:r w:rsidR="000467E8" w:rsidRPr="001027DF">
        <w:rPr>
          <w:rFonts w:ascii="Times New Roman" w:hAnsi="Times New Roman" w:cs="Times New Roman"/>
          <w:lang w:val="lt-LT"/>
        </w:rPr>
        <w:t xml:space="preserve"> </w:t>
      </w:r>
      <w:r w:rsidRPr="001027DF">
        <w:rPr>
          <w:rFonts w:ascii="Times New Roman" w:hAnsi="Times New Roman" w:cs="Times New Roman"/>
          <w:lang w:val="lt-LT"/>
        </w:rPr>
        <w:t xml:space="preserve">paaiškinimai ir patikslinimai skelbiami CVP IS priemonėmis ir siunčiami prašymą pateikusiam bei visiems prie </w:t>
      </w:r>
      <w:r w:rsidR="00280E86" w:rsidRPr="001027DF">
        <w:rPr>
          <w:rFonts w:ascii="Times New Roman" w:hAnsi="Times New Roman" w:cs="Times New Roman"/>
          <w:lang w:val="lt-LT"/>
        </w:rPr>
        <w:t>p</w:t>
      </w:r>
      <w:r w:rsidRPr="001027DF">
        <w:rPr>
          <w:rFonts w:ascii="Times New Roman" w:hAnsi="Times New Roman" w:cs="Times New Roman"/>
          <w:lang w:val="lt-LT"/>
        </w:rPr>
        <w:t>irkimo prisijungusiems tiekėjams, neatskleidžiant prašymą pateikusio</w:t>
      </w:r>
      <w:r w:rsidR="00BB68ED" w:rsidRPr="001027DF">
        <w:rPr>
          <w:rFonts w:ascii="Times New Roman" w:hAnsi="Times New Roman" w:cs="Times New Roman"/>
          <w:lang w:val="lt-LT"/>
        </w:rPr>
        <w:t xml:space="preserve"> tiekėjo</w:t>
      </w:r>
      <w:r w:rsidRPr="001027DF">
        <w:rPr>
          <w:rFonts w:ascii="Times New Roman" w:hAnsi="Times New Roman" w:cs="Times New Roman"/>
          <w:lang w:val="lt-LT"/>
        </w:rPr>
        <w:t xml:space="preserve"> tapatybės. Jei paaiškinimai ar patikslinimai teikiami perkančiosios organizacijos iniciatyva</w:t>
      </w:r>
      <w:r w:rsidR="00F81096" w:rsidRPr="001027DF">
        <w:rPr>
          <w:rFonts w:ascii="Times New Roman" w:hAnsi="Times New Roman" w:cs="Times New Roman"/>
          <w:lang w:val="lt-LT"/>
        </w:rPr>
        <w:t xml:space="preserve"> jie skelbiami CVP IS priemonėmis</w:t>
      </w:r>
      <w:r w:rsidR="00F81096" w:rsidRPr="001027DF">
        <w:rPr>
          <w:rFonts w:ascii="Times New Roman" w:hAnsi="Times New Roman" w:cs="Times New Roman"/>
        </w:rPr>
        <w:t xml:space="preserve"> </w:t>
      </w:r>
      <w:r w:rsidR="00F81096" w:rsidRPr="001027DF">
        <w:rPr>
          <w:rFonts w:ascii="Times New Roman" w:hAnsi="Times New Roman" w:cs="Times New Roman"/>
          <w:lang w:val="lt-LT"/>
        </w:rPr>
        <w:t xml:space="preserve">bei apie juos informuojami prie </w:t>
      </w:r>
      <w:r w:rsidR="00280E86" w:rsidRPr="001027DF">
        <w:rPr>
          <w:rFonts w:ascii="Times New Roman" w:hAnsi="Times New Roman" w:cs="Times New Roman"/>
          <w:lang w:val="lt-LT"/>
        </w:rPr>
        <w:t>p</w:t>
      </w:r>
      <w:r w:rsidR="00F81096" w:rsidRPr="001027DF">
        <w:rPr>
          <w:rFonts w:ascii="Times New Roman" w:hAnsi="Times New Roman" w:cs="Times New Roman"/>
          <w:lang w:val="lt-LT"/>
        </w:rPr>
        <w:t>irkimo prisijungę tiekėjai.</w:t>
      </w:r>
      <w:r w:rsidRPr="001027DF">
        <w:rPr>
          <w:rFonts w:ascii="Times New Roman" w:hAnsi="Times New Roman" w:cs="Times New Roman"/>
          <w:lang w:val="lt-LT"/>
        </w:rPr>
        <w:t xml:space="preserve"> Tiekėjui prieš teikiant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asiūlymą rekomenduojama pasitikrinti, ar perkančioji organizacija nėra paskelbusi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22451" w:rsidRPr="001027DF">
        <w:rPr>
          <w:rFonts w:ascii="Times New Roman" w:hAnsi="Times New Roman" w:cs="Times New Roman"/>
          <w:lang w:val="lt-LT"/>
        </w:rPr>
        <w:t>dokumentų</w:t>
      </w:r>
      <w:r w:rsidRPr="001027DF">
        <w:rPr>
          <w:rFonts w:ascii="Times New Roman" w:hAnsi="Times New Roman" w:cs="Times New Roman"/>
          <w:lang w:val="lt-LT"/>
        </w:rPr>
        <w:t xml:space="preserve"> paaiškinimų, patikslinimų</w:t>
      </w:r>
      <w:r w:rsidR="00280E86" w:rsidRPr="001027DF">
        <w:rPr>
          <w:rFonts w:ascii="Times New Roman" w:hAnsi="Times New Roman" w:cs="Times New Roman"/>
          <w:lang w:val="lt-LT"/>
        </w:rPr>
        <w:t>,</w:t>
      </w:r>
      <w:r w:rsidR="00A86655" w:rsidRPr="001027DF">
        <w:rPr>
          <w:rFonts w:ascii="Times New Roman" w:hAnsi="Times New Roman" w:cs="Times New Roman"/>
          <w:lang w:val="lt-LT"/>
        </w:rPr>
        <w:t xml:space="preserve"> o </w:t>
      </w:r>
      <w:r w:rsidR="000A788A" w:rsidRPr="001027DF">
        <w:rPr>
          <w:rFonts w:ascii="Times New Roman" w:hAnsi="Times New Roman" w:cs="Times New Roman"/>
          <w:lang w:val="lt-LT"/>
        </w:rPr>
        <w:t>ir jei tokių yra</w:t>
      </w:r>
      <w:r w:rsidR="00A42E93" w:rsidRPr="001027DF">
        <w:rPr>
          <w:rFonts w:ascii="Times New Roman" w:hAnsi="Times New Roman" w:cs="Times New Roman"/>
          <w:lang w:val="lt-LT"/>
        </w:rPr>
        <w:t>, pasitikrinti, ar anksčiau pateiktas pasiūlymas atitinka naujausius paskelbtus reikalavimus ir</w:t>
      </w:r>
      <w:r w:rsidR="002E7F5E" w:rsidRPr="001027DF">
        <w:rPr>
          <w:rFonts w:ascii="Times New Roman" w:hAnsi="Times New Roman" w:cs="Times New Roman"/>
          <w:lang w:val="lt-LT"/>
        </w:rPr>
        <w:t>,</w:t>
      </w:r>
      <w:r w:rsidR="00A42E93" w:rsidRPr="001027DF">
        <w:rPr>
          <w:rFonts w:ascii="Times New Roman" w:hAnsi="Times New Roman" w:cs="Times New Roman"/>
          <w:lang w:val="lt-LT"/>
        </w:rPr>
        <w:t xml:space="preserve"> ar </w:t>
      </w:r>
      <w:r w:rsidR="007C624E" w:rsidRPr="001027DF">
        <w:rPr>
          <w:rFonts w:ascii="Times New Roman" w:hAnsi="Times New Roman" w:cs="Times New Roman"/>
          <w:lang w:val="lt-LT"/>
        </w:rPr>
        <w:t>reikia</w:t>
      </w:r>
      <w:r w:rsidR="00A42E93" w:rsidRPr="001027DF">
        <w:rPr>
          <w:rFonts w:ascii="Times New Roman" w:hAnsi="Times New Roman" w:cs="Times New Roman"/>
          <w:lang w:val="lt-LT"/>
        </w:rPr>
        <w:t xml:space="preserve"> </w:t>
      </w:r>
      <w:r w:rsidR="008856F4" w:rsidRPr="001027DF">
        <w:rPr>
          <w:rFonts w:ascii="Times New Roman" w:hAnsi="Times New Roman" w:cs="Times New Roman"/>
          <w:lang w:val="lt-LT"/>
        </w:rPr>
        <w:t xml:space="preserve">patikslinti </w:t>
      </w:r>
      <w:r w:rsidR="00280E86" w:rsidRPr="001027DF">
        <w:rPr>
          <w:rFonts w:ascii="Times New Roman" w:hAnsi="Times New Roman" w:cs="Times New Roman"/>
          <w:lang w:val="lt-LT"/>
        </w:rPr>
        <w:t>p</w:t>
      </w:r>
      <w:r w:rsidR="008856F4" w:rsidRPr="001027DF">
        <w:rPr>
          <w:rFonts w:ascii="Times New Roman" w:hAnsi="Times New Roman" w:cs="Times New Roman"/>
          <w:lang w:val="lt-LT"/>
        </w:rPr>
        <w:t>asiūlymą</w:t>
      </w:r>
      <w:r w:rsidR="007C624E" w:rsidRPr="001027DF">
        <w:rPr>
          <w:rFonts w:ascii="Times New Roman" w:hAnsi="Times New Roman" w:cs="Times New Roman"/>
          <w:lang w:val="lt-LT"/>
        </w:rPr>
        <w:t>.</w:t>
      </w:r>
    </w:p>
    <w:p w14:paraId="106E3F04" w14:textId="2DE9C5BD" w:rsidR="00670AEE" w:rsidRPr="001027DF" w:rsidRDefault="00F42204" w:rsidP="00670AEE">
      <w:pPr>
        <w:pStyle w:val="Sraopastraipa"/>
        <w:numPr>
          <w:ilvl w:val="1"/>
          <w:numId w:val="9"/>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Jei perkančioji organizacija paaiškinimų ar patikslinimų nepateikia </w:t>
      </w:r>
      <w:r w:rsidR="002F0585" w:rsidRPr="001027DF">
        <w:rPr>
          <w:rFonts w:ascii="Times New Roman" w:hAnsi="Times New Roman" w:cs="Times New Roman"/>
          <w:lang w:val="lt-LT"/>
        </w:rPr>
        <w:t xml:space="preserve">iki </w:t>
      </w:r>
      <w:r w:rsidR="006F553D" w:rsidRPr="001027DF">
        <w:rPr>
          <w:rFonts w:ascii="Times New Roman" w:hAnsi="Times New Roman" w:cs="Times New Roman"/>
          <w:lang w:val="lt-LT"/>
        </w:rPr>
        <w:t>specialiosiose p</w:t>
      </w:r>
      <w:r w:rsidR="00E92DF6" w:rsidRPr="001027DF">
        <w:rPr>
          <w:rFonts w:ascii="Times New Roman" w:hAnsi="Times New Roman" w:cs="Times New Roman"/>
          <w:lang w:val="lt-LT"/>
        </w:rPr>
        <w:t>irkimo</w:t>
      </w:r>
      <w:r w:rsidR="0026387A"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6F553D" w:rsidRPr="001027DF">
        <w:rPr>
          <w:rFonts w:ascii="Times New Roman" w:hAnsi="Times New Roman" w:cs="Times New Roman"/>
          <w:lang w:val="lt-LT"/>
        </w:rPr>
        <w:t>ose</w:t>
      </w:r>
      <w:r w:rsidRPr="001027DF">
        <w:rPr>
          <w:rFonts w:ascii="Times New Roman" w:hAnsi="Times New Roman" w:cs="Times New Roman"/>
          <w:lang w:val="lt-LT"/>
        </w:rPr>
        <w:t xml:space="preserve"> nurodyto termino (</w:t>
      </w:r>
      <w:r w:rsidR="008D6AC7" w:rsidRPr="001027DF">
        <w:rPr>
          <w:rFonts w:ascii="Times New Roman" w:hAnsi="Times New Roman" w:cs="Times New Roman"/>
          <w:lang w:val="lt-LT"/>
        </w:rPr>
        <w:t xml:space="preserve">tiekėjui </w:t>
      </w:r>
      <w:r w:rsidRPr="001027DF">
        <w:rPr>
          <w:rFonts w:ascii="Times New Roman" w:hAnsi="Times New Roman" w:cs="Times New Roman"/>
          <w:lang w:val="lt-LT"/>
        </w:rPr>
        <w:t xml:space="preserve">laiku pateikus prašymą paaiškinti, patikslinti),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asiūlymų pateikimo terminas yra nukeliamas ne trumpesniam laikui nei tiek, kiek vėluojama juos pateikti. </w:t>
      </w:r>
    </w:p>
    <w:p w14:paraId="2176D41A" w14:textId="31BE3E5C" w:rsidR="005A2020" w:rsidRPr="001027DF" w:rsidRDefault="00670AEE" w:rsidP="2F180F3F">
      <w:pPr>
        <w:pStyle w:val="Sraopastraipa"/>
        <w:numPr>
          <w:ilvl w:val="1"/>
          <w:numId w:val="9"/>
        </w:numPr>
        <w:spacing w:after="120" w:line="20" w:lineRule="atLeast"/>
        <w:ind w:left="0" w:firstLine="567"/>
        <w:jc w:val="both"/>
        <w:rPr>
          <w:rFonts w:ascii="Times New Roman" w:eastAsia="Calibri" w:hAnsi="Times New Roman" w:cs="Times New Roman"/>
          <w:i/>
          <w:iCs/>
          <w:color w:val="7030A0"/>
          <w:lang w:val="lt-LT"/>
        </w:rPr>
      </w:pPr>
      <w:r w:rsidRPr="001027DF">
        <w:rPr>
          <w:rFonts w:ascii="Times New Roman" w:hAnsi="Times New Roman" w:cs="Times New Roman"/>
          <w:lang w:val="lt-LT"/>
        </w:rPr>
        <w:t xml:space="preserve">Perkančioji organizacija savo iniciatyva gali paaiškinti (patikslinti)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DD0E6A" w:rsidRPr="001027DF">
        <w:rPr>
          <w:rFonts w:ascii="Times New Roman" w:hAnsi="Times New Roman" w:cs="Times New Roman"/>
          <w:lang w:val="lt-LT"/>
        </w:rPr>
        <w:t>dokumentus</w:t>
      </w:r>
      <w:r w:rsidR="002671F7" w:rsidRPr="001027DF">
        <w:rPr>
          <w:rFonts w:ascii="Times New Roman" w:hAnsi="Times New Roman" w:cs="Times New Roman"/>
          <w:lang w:val="lt-LT"/>
        </w:rPr>
        <w:t xml:space="preserve"> bet kuriuo metu</w:t>
      </w:r>
      <w:r w:rsidRPr="001027DF">
        <w:rPr>
          <w:rFonts w:ascii="Times New Roman" w:hAnsi="Times New Roman" w:cs="Times New Roman"/>
          <w:lang w:val="lt-LT"/>
        </w:rPr>
        <w:t xml:space="preserve"> nepasibaigus pasiūlymų pateikimo terminui. </w:t>
      </w:r>
      <w:r w:rsidR="00C47621" w:rsidRPr="001027DF">
        <w:rPr>
          <w:rFonts w:ascii="Times New Roman" w:hAnsi="Times New Roman" w:cs="Times New Roman"/>
          <w:lang w:val="lt-LT"/>
        </w:rPr>
        <w:t xml:space="preserve">Atsižvelgiant į tokio paaiškinimo, patikslinimo </w:t>
      </w:r>
      <w:r w:rsidR="00925628" w:rsidRPr="001027DF">
        <w:rPr>
          <w:rFonts w:ascii="Times New Roman" w:hAnsi="Times New Roman" w:cs="Times New Roman"/>
          <w:lang w:val="lt-LT"/>
        </w:rPr>
        <w:t xml:space="preserve">pobūdį, perkančioji organizacija </w:t>
      </w:r>
      <w:r w:rsidR="00C15329" w:rsidRPr="001027DF">
        <w:rPr>
          <w:rFonts w:ascii="Times New Roman" w:hAnsi="Times New Roman" w:cs="Times New Roman"/>
          <w:lang w:val="lt-LT"/>
        </w:rPr>
        <w:t xml:space="preserve">spręs dėl pasiūlymų pateikimo termino nukėlimo. </w:t>
      </w:r>
      <w:r w:rsidR="000449F3" w:rsidRPr="001027DF">
        <w:rPr>
          <w:rFonts w:ascii="Times New Roman" w:hAnsi="Times New Roman" w:cs="Times New Roman"/>
          <w:lang w:val="lt-LT"/>
        </w:rPr>
        <w:t>Jei</w:t>
      </w:r>
      <w:r w:rsidR="00EA0905" w:rsidRPr="001027DF">
        <w:rPr>
          <w:rFonts w:ascii="Times New Roman" w:hAnsi="Times New Roman" w:cs="Times New Roman"/>
          <w:lang w:val="lt-LT"/>
        </w:rPr>
        <w:t xml:space="preserve"> </w:t>
      </w:r>
      <w:r w:rsidR="00280E86" w:rsidRPr="001027DF">
        <w:rPr>
          <w:rFonts w:ascii="Times New Roman" w:hAnsi="Times New Roman" w:cs="Times New Roman"/>
          <w:lang w:val="lt-LT"/>
        </w:rPr>
        <w:t>p</w:t>
      </w:r>
      <w:r w:rsidR="00D23658" w:rsidRPr="001027DF">
        <w:rPr>
          <w:rFonts w:ascii="Times New Roman" w:hAnsi="Times New Roman" w:cs="Times New Roman"/>
          <w:lang w:val="lt-LT"/>
        </w:rPr>
        <w:t xml:space="preserve">irkimo dokumentų </w:t>
      </w:r>
      <w:r w:rsidR="00EA0905" w:rsidRPr="001027DF">
        <w:rPr>
          <w:rFonts w:ascii="Times New Roman" w:hAnsi="Times New Roman" w:cs="Times New Roman"/>
          <w:lang w:val="lt-LT"/>
        </w:rPr>
        <w:t xml:space="preserve">patikslinimų perkančioji organizacija negali pateikti </w:t>
      </w:r>
      <w:r w:rsidR="00FE2F42" w:rsidRPr="001027DF">
        <w:rPr>
          <w:rFonts w:ascii="Times New Roman" w:hAnsi="Times New Roman" w:cs="Times New Roman"/>
          <w:lang w:val="lt-LT"/>
        </w:rPr>
        <w:t xml:space="preserve">iki </w:t>
      </w:r>
      <w:r w:rsidR="0048007B" w:rsidRPr="001027DF">
        <w:rPr>
          <w:rFonts w:ascii="Times New Roman" w:hAnsi="Times New Roman" w:cs="Times New Roman"/>
          <w:lang w:val="lt-LT"/>
        </w:rPr>
        <w:t xml:space="preserve">kol nesibaigė </w:t>
      </w:r>
      <w:r w:rsidR="008F65BB" w:rsidRPr="001027DF">
        <w:rPr>
          <w:rFonts w:ascii="Times New Roman" w:hAnsi="Times New Roman" w:cs="Times New Roman"/>
          <w:lang w:val="lt-LT"/>
        </w:rPr>
        <w:t xml:space="preserve">VPĮ 36 straipsnio </w:t>
      </w:r>
      <w:r w:rsidR="004B627D" w:rsidRPr="001027DF">
        <w:rPr>
          <w:rFonts w:ascii="Times New Roman" w:hAnsi="Times New Roman" w:cs="Times New Roman"/>
          <w:lang w:val="lt-LT"/>
        </w:rPr>
        <w:t>5 dalyje nustatyt</w:t>
      </w:r>
      <w:r w:rsidR="00FE2F42" w:rsidRPr="001027DF">
        <w:rPr>
          <w:rFonts w:ascii="Times New Roman" w:hAnsi="Times New Roman" w:cs="Times New Roman"/>
          <w:lang w:val="lt-LT"/>
        </w:rPr>
        <w:t xml:space="preserve">as </w:t>
      </w:r>
      <w:r w:rsidR="00721CCF" w:rsidRPr="001027DF">
        <w:rPr>
          <w:rFonts w:ascii="Times New Roman" w:hAnsi="Times New Roman" w:cs="Times New Roman"/>
          <w:lang w:val="lt-LT"/>
        </w:rPr>
        <w:t xml:space="preserve">terminas, perkančioji organizacija nukels </w:t>
      </w:r>
      <w:r w:rsidR="006374CF" w:rsidRPr="001027DF">
        <w:rPr>
          <w:rFonts w:ascii="Times New Roman" w:hAnsi="Times New Roman" w:cs="Times New Roman"/>
          <w:lang w:val="lt-LT"/>
        </w:rPr>
        <w:t>p</w:t>
      </w:r>
      <w:r w:rsidR="002F7FE5" w:rsidRPr="001027DF">
        <w:rPr>
          <w:rFonts w:ascii="Times New Roman" w:hAnsi="Times New Roman" w:cs="Times New Roman"/>
          <w:lang w:val="lt-LT"/>
        </w:rPr>
        <w:t>asiūlymų pateikimo terminą.</w:t>
      </w:r>
      <w:r w:rsidR="00C15329" w:rsidRPr="001027DF">
        <w:rPr>
          <w:rFonts w:ascii="Times New Roman" w:hAnsi="Times New Roman" w:cs="Times New Roman"/>
          <w:lang w:val="lt-LT"/>
        </w:rPr>
        <w:t xml:space="preserve"> </w:t>
      </w:r>
      <w:r w:rsidRPr="001027DF">
        <w:rPr>
          <w:rFonts w:ascii="Times New Roman" w:hAnsi="Times New Roman" w:cs="Times New Roman"/>
          <w:lang w:val="lt-LT"/>
        </w:rPr>
        <w:t>Jei bus tikslinama skelbime paskelbta informacija, perkančioji organizacija patikslins skelbimą ir</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esant reikalui</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pratęs pasiūlymų pateikimo terminą protingumo kriterijų atitinkančiam laikotarpiui. </w:t>
      </w:r>
      <w:r w:rsidR="00C175F8" w:rsidRPr="001027DF">
        <w:rPr>
          <w:rFonts w:ascii="Times New Roman" w:hAnsi="Times New Roman" w:cs="Times New Roman"/>
          <w:i/>
          <w:iCs/>
          <w:lang w:val="lt-LT"/>
        </w:rPr>
        <w:t xml:space="preserve">Tarptautinės vertės </w:t>
      </w:r>
      <w:r w:rsidRPr="001027DF">
        <w:rPr>
          <w:rFonts w:ascii="Times New Roman" w:hAnsi="Times New Roman" w:cs="Times New Roman"/>
          <w:i/>
          <w:iCs/>
          <w:lang w:val="lt-LT"/>
        </w:rPr>
        <w:t>pirkim</w:t>
      </w:r>
      <w:r w:rsidR="00C175F8" w:rsidRPr="001027DF">
        <w:rPr>
          <w:rFonts w:ascii="Times New Roman" w:hAnsi="Times New Roman" w:cs="Times New Roman"/>
          <w:i/>
          <w:iCs/>
          <w:lang w:val="lt-LT"/>
        </w:rPr>
        <w:t>o</w:t>
      </w:r>
      <w:r w:rsidRPr="001027DF">
        <w:rPr>
          <w:rFonts w:ascii="Times New Roman" w:hAnsi="Times New Roman" w:cs="Times New Roman"/>
          <w:i/>
          <w:iCs/>
          <w:lang w:val="lt-LT"/>
        </w:rPr>
        <w:t xml:space="preserve"> atveju negali būti daromi tokie esminiai </w:t>
      </w:r>
      <w:r w:rsidR="006374CF" w:rsidRPr="001027DF">
        <w:rPr>
          <w:rFonts w:ascii="Times New Roman" w:hAnsi="Times New Roman" w:cs="Times New Roman"/>
          <w:i/>
          <w:iCs/>
          <w:lang w:val="lt-LT"/>
        </w:rPr>
        <w:t>p</w:t>
      </w:r>
      <w:r w:rsidRPr="001027DF">
        <w:rPr>
          <w:rFonts w:ascii="Times New Roman" w:hAnsi="Times New Roman" w:cs="Times New Roman"/>
          <w:i/>
          <w:iCs/>
          <w:lang w:val="lt-LT"/>
        </w:rPr>
        <w:t xml:space="preserve">irkimo </w:t>
      </w:r>
      <w:r w:rsidR="006374CF" w:rsidRPr="001027DF">
        <w:rPr>
          <w:rFonts w:ascii="Times New Roman" w:hAnsi="Times New Roman" w:cs="Times New Roman"/>
          <w:i/>
          <w:iCs/>
          <w:lang w:val="lt-LT"/>
        </w:rPr>
        <w:t>dokumentų</w:t>
      </w:r>
      <w:r w:rsidRPr="001027DF">
        <w:rPr>
          <w:rFonts w:ascii="Times New Roman" w:hAnsi="Times New Roman" w:cs="Times New Roman"/>
          <w:i/>
          <w:iCs/>
          <w:lang w:val="lt-LT"/>
        </w:rPr>
        <w:t xml:space="preserve"> pakeitimai</w:t>
      </w:r>
      <w:r w:rsidR="25859246" w:rsidRPr="001027DF">
        <w:rPr>
          <w:rFonts w:ascii="Times New Roman" w:hAnsi="Times New Roman" w:cs="Times New Roman"/>
          <w:i/>
          <w:iCs/>
          <w:lang w:val="lt-LT"/>
        </w:rPr>
        <w:t>,</w:t>
      </w:r>
      <w:r w:rsidR="00EB2E96" w:rsidRPr="001027DF">
        <w:rPr>
          <w:rFonts w:ascii="Times New Roman" w:hAnsi="Times New Roman" w:cs="Times New Roman"/>
          <w:i/>
          <w:iCs/>
          <w:lang w:val="lt-LT"/>
        </w:rPr>
        <w:t xml:space="preserve"> dėl kurių būtų buvę galima </w:t>
      </w:r>
      <w:r w:rsidR="00CF71B6" w:rsidRPr="001027DF">
        <w:rPr>
          <w:rFonts w:ascii="Times New Roman" w:hAnsi="Times New Roman" w:cs="Times New Roman"/>
          <w:i/>
          <w:iCs/>
          <w:lang w:val="lt-LT"/>
        </w:rPr>
        <w:t xml:space="preserve">leisti dalyvauti </w:t>
      </w:r>
      <w:r w:rsidR="00473C00" w:rsidRPr="001027DF">
        <w:rPr>
          <w:rFonts w:ascii="Times New Roman" w:hAnsi="Times New Roman" w:cs="Times New Roman"/>
          <w:i/>
          <w:iCs/>
          <w:lang w:val="lt-LT"/>
        </w:rPr>
        <w:t xml:space="preserve">kitiems tiekėjams </w:t>
      </w:r>
      <w:r w:rsidR="007930EB" w:rsidRPr="001027DF">
        <w:rPr>
          <w:rFonts w:ascii="Times New Roman" w:hAnsi="Times New Roman" w:cs="Times New Roman"/>
          <w:i/>
          <w:iCs/>
          <w:lang w:val="lt-LT"/>
        </w:rPr>
        <w:t xml:space="preserve">nei iš pradžių atrinktieji </w:t>
      </w:r>
      <w:r w:rsidR="009D451C" w:rsidRPr="001027DF">
        <w:rPr>
          <w:rFonts w:ascii="Times New Roman" w:hAnsi="Times New Roman" w:cs="Times New Roman"/>
          <w:i/>
          <w:iCs/>
          <w:lang w:val="lt-LT"/>
        </w:rPr>
        <w:t xml:space="preserve">arba pirkimo procedūra būtų </w:t>
      </w:r>
      <w:r w:rsidR="00192326" w:rsidRPr="001027DF">
        <w:rPr>
          <w:rFonts w:ascii="Times New Roman" w:hAnsi="Times New Roman" w:cs="Times New Roman"/>
          <w:i/>
          <w:iCs/>
          <w:lang w:val="lt-LT"/>
        </w:rPr>
        <w:t xml:space="preserve">pritraukusi daugiau dalyvių. </w:t>
      </w:r>
    </w:p>
    <w:p w14:paraId="244FB0F1" w14:textId="7A2F9762" w:rsidR="00184298" w:rsidRPr="001027DF" w:rsidRDefault="003B7208" w:rsidP="0029377E">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numatomi susitikimai su tiekėjais dėl </w:t>
      </w:r>
      <w:r w:rsidR="006374CF"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ED1F6A" w:rsidRPr="001027DF">
        <w:rPr>
          <w:rFonts w:ascii="Times New Roman" w:hAnsi="Times New Roman" w:cs="Times New Roman"/>
          <w:lang w:val="lt-LT"/>
        </w:rPr>
        <w:t xml:space="preserve">dokumentų </w:t>
      </w:r>
      <w:r w:rsidRPr="001027DF">
        <w:rPr>
          <w:rFonts w:ascii="Times New Roman" w:hAnsi="Times New Roman" w:cs="Times New Roman"/>
          <w:lang w:val="lt-LT"/>
        </w:rPr>
        <w:t xml:space="preserve">paaiškinimo ir (ar) objekto apžiūros, informacija apie tai bei tokių susitikimų tvarka pateikiama </w:t>
      </w:r>
      <w:r w:rsidR="0031208F"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8F4A51"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p>
    <w:p w14:paraId="14B9DB08" w14:textId="51AC2A13" w:rsidR="00E90B75" w:rsidRPr="001027DF" w:rsidRDefault="00E90B75"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0" w:name="_Ref39473754"/>
      <w:bookmarkStart w:id="21" w:name="_Ref39473761"/>
      <w:bookmarkStart w:id="22" w:name="_Ref39474188"/>
      <w:bookmarkStart w:id="23" w:name="_Toc48053164"/>
      <w:bookmarkStart w:id="24" w:name="_Toc126263053"/>
      <w:r w:rsidRPr="001027DF">
        <w:rPr>
          <w:rFonts w:ascii="Times New Roman" w:hAnsi="Times New Roman" w:cs="Times New Roman"/>
          <w:color w:val="auto"/>
          <w:lang w:val="lt-LT"/>
        </w:rPr>
        <w:t>Tiekėjų pašalinimo pagrindai</w:t>
      </w:r>
      <w:bookmarkEnd w:id="20"/>
      <w:bookmarkEnd w:id="21"/>
      <w:bookmarkEnd w:id="22"/>
      <w:bookmarkEnd w:id="23"/>
      <w:bookmarkEnd w:id="24"/>
    </w:p>
    <w:p w14:paraId="257E9B44" w14:textId="5A2050E2" w:rsidR="006B57DE" w:rsidRPr="001027DF" w:rsidRDefault="00395B68" w:rsidP="58B3C938">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 </w:t>
      </w:r>
      <w:r w:rsidRPr="001027DF">
        <w:rPr>
          <w:rFonts w:ascii="Times New Roman" w:hAnsi="Times New Roman" w:cs="Times New Roman"/>
          <w:lang w:val="lt-LT"/>
        </w:rPr>
        <w:t>Reikalavimai dėl tiekėjo</w:t>
      </w:r>
      <w:r w:rsidR="006374CF" w:rsidRPr="001027DF">
        <w:rPr>
          <w:rFonts w:ascii="Times New Roman" w:hAnsi="Times New Roman" w:cs="Times New Roman"/>
          <w:lang w:val="lt-LT"/>
        </w:rPr>
        <w:t>,</w:t>
      </w:r>
      <w:r w:rsidR="00DF65C6" w:rsidRPr="001027DF">
        <w:rPr>
          <w:rFonts w:ascii="Times New Roman" w:hAnsi="Times New Roman" w:cs="Times New Roman"/>
          <w:lang w:val="lt-LT"/>
        </w:rPr>
        <w:t xml:space="preserve"> ūkio subjektų, kurių pajėgumais tiekėjas remiasi</w:t>
      </w:r>
      <w:r w:rsidRPr="001027DF">
        <w:rPr>
          <w:rFonts w:ascii="Times New Roman" w:hAnsi="Times New Roman" w:cs="Times New Roman"/>
          <w:lang w:val="lt-LT"/>
        </w:rPr>
        <w:t xml:space="preserve"> ir, jei taikoma, </w:t>
      </w:r>
      <w:bookmarkStart w:id="25" w:name="_Hlk41039660"/>
      <w:r w:rsidRPr="001027DF">
        <w:rPr>
          <w:rFonts w:ascii="Times New Roman" w:hAnsi="Times New Roman" w:cs="Times New Roman"/>
          <w:lang w:val="lt-LT"/>
        </w:rPr>
        <w:t xml:space="preserve">subtiekėjų </w:t>
      </w:r>
      <w:bookmarkEnd w:id="25"/>
      <w:r w:rsidRPr="001027DF">
        <w:rPr>
          <w:rFonts w:ascii="Times New Roman" w:hAnsi="Times New Roman" w:cs="Times New Roman"/>
          <w:lang w:val="lt-LT"/>
        </w:rPr>
        <w:t>pašalinimo pagrindų nebuvimo bei jų nebuvimą patvirtinan</w:t>
      </w:r>
      <w:r w:rsidR="00A86ABB" w:rsidRPr="001027DF">
        <w:rPr>
          <w:rFonts w:ascii="Times New Roman" w:hAnsi="Times New Roman" w:cs="Times New Roman"/>
          <w:lang w:val="lt-LT"/>
        </w:rPr>
        <w:t xml:space="preserve">čių dokumentų </w:t>
      </w:r>
      <w:r w:rsidRPr="001027DF">
        <w:rPr>
          <w:rFonts w:ascii="Times New Roman" w:hAnsi="Times New Roman" w:cs="Times New Roman"/>
          <w:lang w:val="lt-LT"/>
        </w:rPr>
        <w:t xml:space="preserve">nurodyti </w:t>
      </w:r>
      <w:r w:rsidR="00F6173A"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D231AE"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r w:rsidR="006374CF" w:rsidRPr="001027DF">
        <w:rPr>
          <w:rFonts w:ascii="Times New Roman" w:hAnsi="Times New Roman" w:cs="Times New Roman"/>
          <w:lang w:val="lt-LT"/>
        </w:rPr>
        <w:t xml:space="preserve">. </w:t>
      </w:r>
    </w:p>
    <w:p w14:paraId="0517441E" w14:textId="4842A544" w:rsidR="006B57DE" w:rsidRPr="001027DF" w:rsidRDefault="006B57DE"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1027DF">
        <w:rPr>
          <w:rFonts w:ascii="Times New Roman" w:eastAsia="Calibri" w:hAnsi="Times New Roman" w:cs="Times New Roman"/>
          <w:lang w:val="lt-LT"/>
        </w:rPr>
        <w:t xml:space="preserve"> </w:t>
      </w:r>
      <w:r w:rsidR="00FB22AA" w:rsidRPr="001027DF">
        <w:rPr>
          <w:rFonts w:ascii="Times New Roman" w:eastAsia="Calibri" w:hAnsi="Times New Roman" w:cs="Times New Roman"/>
          <w:lang w:val="lt-LT"/>
        </w:rPr>
        <w:t xml:space="preserve">specialiosiose </w:t>
      </w:r>
      <w:r w:rsidR="006374CF" w:rsidRPr="001027DF">
        <w:rPr>
          <w:rFonts w:ascii="Times New Roman" w:hAnsi="Times New Roman" w:cs="Times New Roman"/>
          <w:lang w:val="lt-LT"/>
        </w:rPr>
        <w:t>p</w:t>
      </w:r>
      <w:r w:rsidR="00713282"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001A5E31" w:rsidRPr="001027DF">
        <w:rPr>
          <w:rFonts w:ascii="Times New Roman" w:hAnsi="Times New Roman" w:cs="Times New Roman"/>
          <w:lang w:val="lt-LT"/>
        </w:rPr>
        <w:t xml:space="preserve"> </w:t>
      </w:r>
      <w:r w:rsidRPr="001027DF">
        <w:rPr>
          <w:rFonts w:ascii="Times New Roman" w:hAnsi="Times New Roman" w:cs="Times New Roman"/>
          <w:lang w:val="lt-LT"/>
        </w:rPr>
        <w:t>nustatytų tiekėjo pašalinimo pagrindų.</w:t>
      </w:r>
    </w:p>
    <w:p w14:paraId="69D61897" w14:textId="0F0CBB8D" w:rsidR="00221671" w:rsidRPr="001027DF" w:rsidRDefault="00221671"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pašalina tiekėją iš pirkimo procedūros pagal VPĮ 46 straipsnio 4 ir 6 dalyse nurodytus ir </w:t>
      </w:r>
      <w:r w:rsidR="004F14FB" w:rsidRPr="001027DF">
        <w:rPr>
          <w:rFonts w:ascii="Times New Roman" w:hAnsi="Times New Roman" w:cs="Times New Roman"/>
          <w:lang w:val="lt-LT"/>
        </w:rPr>
        <w:t xml:space="preserve">specialiosiose </w:t>
      </w:r>
      <w:r w:rsidR="00352DB6" w:rsidRPr="001027DF">
        <w:rPr>
          <w:rFonts w:ascii="Times New Roman" w:hAnsi="Times New Roman" w:cs="Times New Roman"/>
          <w:lang w:val="lt-LT"/>
        </w:rPr>
        <w:t>p</w:t>
      </w:r>
      <w:r w:rsidR="00243DF5"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1027DF" w:rsidRDefault="00502EDB" w:rsidP="00581DB7">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 xml:space="preserve"> Perkančioji organizacija taip pat patikrina, ar dėl ūkio subjektų, kurių pajėgumais ketina remtis tiekėjas, nėra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nustatytų pašalinimo pagrindų. Jeigu dėl ūkio subjekto yra bent vienas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1027DF">
        <w:rPr>
          <w:rFonts w:ascii="Times New Roman" w:hAnsi="Times New Roman" w:cs="Times New Roman"/>
          <w:lang w:val="lt-LT"/>
        </w:rPr>
        <w:t xml:space="preserve">specialiosiose </w:t>
      </w:r>
      <w:r w:rsidR="00FE6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85359" w:rsidRPr="001027DF">
        <w:rPr>
          <w:rFonts w:ascii="Times New Roman" w:hAnsi="Times New Roman" w:cs="Times New Roman"/>
          <w:lang w:val="lt-LT"/>
        </w:rPr>
        <w:t>sąlygose</w:t>
      </w:r>
      <w:r w:rsidRPr="001027DF">
        <w:rPr>
          <w:rFonts w:ascii="Times New Roman" w:hAnsi="Times New Roman" w:cs="Times New Roman"/>
          <w:lang w:val="lt-LT"/>
        </w:rPr>
        <w:t xml:space="preserve"> nustatyta, kad pašalinimo pagrindai taikomi ir jiems.</w:t>
      </w:r>
      <w:r w:rsidR="00FE6E86" w:rsidRPr="001027DF">
        <w:rPr>
          <w:rFonts w:ascii="Times New Roman" w:hAnsi="Times New Roman" w:cs="Times New Roman"/>
          <w:lang w:val="lt-LT"/>
        </w:rPr>
        <w:t xml:space="preserve"> </w:t>
      </w:r>
    </w:p>
    <w:p w14:paraId="1925EA90" w14:textId="4FD535A2" w:rsidR="00F2782D" w:rsidRPr="001027DF" w:rsidRDefault="006460BE" w:rsidP="58B3C938">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Nepaisant 6.2. ir 6.</w:t>
      </w:r>
      <w:r w:rsidR="000A56C0" w:rsidRPr="001027DF">
        <w:rPr>
          <w:rFonts w:ascii="Times New Roman" w:hAnsi="Times New Roman" w:cs="Times New Roman"/>
          <w:lang w:val="lt-LT"/>
        </w:rPr>
        <w:t>3</w:t>
      </w:r>
      <w:r w:rsidRPr="001027DF">
        <w:rPr>
          <w:rFonts w:ascii="Times New Roman" w:hAnsi="Times New Roman" w:cs="Times New Roman"/>
          <w:lang w:val="lt-LT"/>
        </w:rPr>
        <w:t xml:space="preserve">. punkto nuostatų, tiekėjas iš </w:t>
      </w:r>
      <w:r w:rsidR="00FE6E86" w:rsidRPr="001027DF">
        <w:rPr>
          <w:rFonts w:ascii="Times New Roman" w:hAnsi="Times New Roman" w:cs="Times New Roman"/>
          <w:lang w:val="lt-LT"/>
        </w:rPr>
        <w:t>p</w:t>
      </w:r>
      <w:r w:rsidRPr="001027DF">
        <w:rPr>
          <w:rFonts w:ascii="Times New Roman" w:hAnsi="Times New Roman" w:cs="Times New Roman"/>
          <w:lang w:val="lt-LT"/>
        </w:rPr>
        <w:t>irkimo nepašalinamas VPĮ 46 straipsnio 3 ir 10</w:t>
      </w:r>
      <w:r w:rsidR="0001198F" w:rsidRPr="001027DF">
        <w:rPr>
          <w:rFonts w:ascii="Times New Roman" w:hAnsi="Times New Roman" w:cs="Times New Roman"/>
          <w:lang w:val="lt-LT"/>
        </w:rPr>
        <w:t xml:space="preserve"> </w:t>
      </w:r>
      <w:r w:rsidRPr="001027DF">
        <w:rPr>
          <w:rFonts w:ascii="Times New Roman" w:hAnsi="Times New Roman" w:cs="Times New Roman"/>
          <w:lang w:val="lt-LT"/>
        </w:rPr>
        <w:t xml:space="preserve"> dalyse nustatytais atvejais</w:t>
      </w:r>
      <w:r w:rsidR="009E40E6" w:rsidRPr="001027DF">
        <w:rPr>
          <w:rFonts w:ascii="Times New Roman" w:hAnsi="Times New Roman" w:cs="Times New Roman"/>
          <w:lang w:val="lt-LT"/>
        </w:rPr>
        <w:t xml:space="preserve"> (atsižvelgiant į VPĮ 46 straipsnio 11 ir 12 dalių nuostatas)</w:t>
      </w:r>
      <w:r w:rsidRPr="001027DF">
        <w:rPr>
          <w:rFonts w:ascii="Times New Roman" w:hAnsi="Times New Roman" w:cs="Times New Roman"/>
          <w:lang w:val="lt-LT"/>
        </w:rPr>
        <w:t>,</w:t>
      </w:r>
      <w:r w:rsidRPr="001027DF">
        <w:rPr>
          <w:rFonts w:ascii="Times New Roman" w:eastAsia="Arial" w:hAnsi="Times New Roman" w:cs="Times New Roman"/>
          <w:lang w:val="lt-LT"/>
        </w:rPr>
        <w:t xml:space="preserve"> taip pat jeigu pagal VPĮ 46 straipsnio 8 dalį vertindama tiekėjo patikimumą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tiekėjo pašalinimas iš pirkimo procedūros būtų neproporcingas vertinamam tiekėjo elgesiui arba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esant nustatytam pašalinimo pagrindui pagal VPĮ 46 straipsnio 4 dalies 7 punkto c papunktį būtų reikšmingai apribota konkurencija. </w:t>
      </w:r>
      <w:r w:rsidR="00DB1FD2" w:rsidRPr="001027DF">
        <w:rPr>
          <w:rFonts w:ascii="Times New Roman" w:eastAsia="Arial" w:hAnsi="Times New Roman" w:cs="Times New Roman"/>
          <w:lang w:val="lt-LT"/>
        </w:rPr>
        <w:t xml:space="preserve">Priimant sprendimus dėl tiekėjo pašalinimo iš </w:t>
      </w:r>
      <w:r w:rsidR="006374CF" w:rsidRPr="001027DF">
        <w:rPr>
          <w:rFonts w:ascii="Times New Roman" w:eastAsia="Arial" w:hAnsi="Times New Roman" w:cs="Times New Roman"/>
          <w:lang w:val="lt-LT"/>
        </w:rPr>
        <w:t>p</w:t>
      </w:r>
      <w:r w:rsidR="00DB1FD2" w:rsidRPr="001027DF">
        <w:rPr>
          <w:rFonts w:ascii="Times New Roman" w:eastAsia="Arial" w:hAnsi="Times New Roman" w:cs="Times New Roman"/>
          <w:lang w:val="lt-LT"/>
        </w:rPr>
        <w:t xml:space="preserve">irkimo procedūros </w:t>
      </w:r>
      <w:r w:rsidR="006D323F" w:rsidRPr="001027DF">
        <w:rPr>
          <w:rFonts w:ascii="Times New Roman" w:eastAsia="Arial" w:hAnsi="Times New Roman" w:cs="Times New Roman"/>
          <w:lang w:val="lt-LT"/>
        </w:rPr>
        <w:t>6.3</w:t>
      </w:r>
      <w:r w:rsidR="0052395A" w:rsidRPr="001027DF">
        <w:rPr>
          <w:rFonts w:ascii="Times New Roman" w:eastAsia="Arial" w:hAnsi="Times New Roman" w:cs="Times New Roman"/>
          <w:lang w:val="lt-LT"/>
        </w:rPr>
        <w:t xml:space="preserve"> </w:t>
      </w:r>
      <w:r w:rsidR="00A02A6B" w:rsidRPr="001027DF">
        <w:rPr>
          <w:rFonts w:ascii="Times New Roman" w:eastAsia="Arial" w:hAnsi="Times New Roman" w:cs="Times New Roman"/>
          <w:lang w:val="lt-LT"/>
        </w:rPr>
        <w:t>punkt</w:t>
      </w:r>
      <w:r w:rsidR="003A3187" w:rsidRPr="001027DF">
        <w:rPr>
          <w:rFonts w:ascii="Times New Roman" w:eastAsia="Arial" w:hAnsi="Times New Roman" w:cs="Times New Roman"/>
          <w:lang w:val="lt-LT"/>
        </w:rPr>
        <w:t>e nurodyt</w:t>
      </w:r>
      <w:r w:rsidR="00D64879" w:rsidRPr="001027DF">
        <w:rPr>
          <w:rFonts w:ascii="Times New Roman" w:eastAsia="Arial" w:hAnsi="Times New Roman" w:cs="Times New Roman"/>
          <w:lang w:val="lt-LT"/>
        </w:rPr>
        <w:t>ais</w:t>
      </w:r>
      <w:r w:rsidR="003A3187" w:rsidRPr="001027DF">
        <w:rPr>
          <w:rFonts w:ascii="Times New Roman" w:eastAsia="Arial" w:hAnsi="Times New Roman" w:cs="Times New Roman"/>
          <w:lang w:val="lt-LT"/>
        </w:rPr>
        <w:t xml:space="preserve"> pašalinimo pagrind</w:t>
      </w:r>
      <w:r w:rsidR="00D64879" w:rsidRPr="001027DF">
        <w:rPr>
          <w:rFonts w:ascii="Times New Roman" w:eastAsia="Arial" w:hAnsi="Times New Roman" w:cs="Times New Roman"/>
          <w:lang w:val="lt-LT"/>
        </w:rPr>
        <w:t>ais</w:t>
      </w:r>
      <w:r w:rsidR="005C6D99" w:rsidRPr="001027DF">
        <w:rPr>
          <w:rFonts w:ascii="Times New Roman" w:eastAsia="Arial" w:hAnsi="Times New Roman" w:cs="Times New Roman"/>
          <w:lang w:val="lt-LT"/>
        </w:rPr>
        <w:t xml:space="preserve"> gali būti atsižvelgiama į </w:t>
      </w:r>
      <w:r w:rsidR="00985315" w:rsidRPr="001027DF">
        <w:rPr>
          <w:rFonts w:ascii="Times New Roman" w:eastAsia="Arial" w:hAnsi="Times New Roman" w:cs="Times New Roman"/>
          <w:lang w:val="lt-LT"/>
        </w:rPr>
        <w:t xml:space="preserve">pagal </w:t>
      </w:r>
      <w:r w:rsidR="00DB5853" w:rsidRPr="001027DF">
        <w:rPr>
          <w:rFonts w:ascii="Times New Roman" w:eastAsia="Arial" w:hAnsi="Times New Roman" w:cs="Times New Roman"/>
          <w:lang w:val="lt-LT"/>
        </w:rPr>
        <w:t xml:space="preserve">VPĮ </w:t>
      </w:r>
      <w:r w:rsidR="00BE0B0F" w:rsidRPr="001027DF">
        <w:rPr>
          <w:rFonts w:ascii="Times New Roman" w:eastAsia="Arial" w:hAnsi="Times New Roman" w:cs="Times New Roman"/>
          <w:lang w:val="lt-LT"/>
        </w:rPr>
        <w:t xml:space="preserve">52 </w:t>
      </w:r>
      <w:r w:rsidR="0077207D" w:rsidRPr="001027DF">
        <w:rPr>
          <w:rFonts w:ascii="Times New Roman" w:eastAsia="Arial" w:hAnsi="Times New Roman" w:cs="Times New Roman"/>
          <w:lang w:val="lt-LT"/>
        </w:rPr>
        <w:t xml:space="preserve">ir 91 </w:t>
      </w:r>
      <w:r w:rsidR="00BE0B0F" w:rsidRPr="001027DF">
        <w:rPr>
          <w:rFonts w:ascii="Times New Roman" w:eastAsia="Arial" w:hAnsi="Times New Roman" w:cs="Times New Roman"/>
          <w:lang w:val="lt-LT"/>
        </w:rPr>
        <w:t>straipsn</w:t>
      </w:r>
      <w:r w:rsidR="00DF3247" w:rsidRPr="001027DF">
        <w:rPr>
          <w:rFonts w:ascii="Times New Roman" w:eastAsia="Arial" w:hAnsi="Times New Roman" w:cs="Times New Roman"/>
          <w:lang w:val="lt-LT"/>
        </w:rPr>
        <w:t>ius</w:t>
      </w:r>
      <w:r w:rsidR="00BE0B0F" w:rsidRPr="001027DF">
        <w:rPr>
          <w:rFonts w:ascii="Times New Roman" w:eastAsia="Arial" w:hAnsi="Times New Roman" w:cs="Times New Roman"/>
          <w:lang w:val="lt-LT"/>
        </w:rPr>
        <w:t xml:space="preserve"> </w:t>
      </w:r>
      <w:r w:rsidR="00A64802" w:rsidRPr="001027DF">
        <w:rPr>
          <w:rFonts w:ascii="Times New Roman" w:eastAsia="Arial" w:hAnsi="Times New Roman" w:cs="Times New Roman"/>
          <w:lang w:val="lt-LT"/>
        </w:rPr>
        <w:t>skelbiamą informaciją.</w:t>
      </w:r>
      <w:r w:rsidR="00A02A6B" w:rsidRPr="001027DF">
        <w:rPr>
          <w:rFonts w:ascii="Times New Roman" w:eastAsia="Arial" w:hAnsi="Times New Roman" w:cs="Times New Roman"/>
          <w:lang w:val="lt-LT"/>
        </w:rPr>
        <w:t xml:space="preserve"> </w:t>
      </w:r>
    </w:p>
    <w:p w14:paraId="48105710" w14:textId="59415F6F" w:rsidR="00F31804" w:rsidRPr="001027DF" w:rsidRDefault="004E11A9" w:rsidP="001C4325">
      <w:pPr>
        <w:pStyle w:val="Antrat1"/>
        <w:numPr>
          <w:ilvl w:val="0"/>
          <w:numId w:val="9"/>
        </w:numPr>
        <w:ind w:left="709" w:hanging="709"/>
        <w:contextualSpacing/>
        <w:jc w:val="both"/>
        <w:rPr>
          <w:rFonts w:ascii="Times New Roman" w:hAnsi="Times New Roman" w:cs="Times New Roman"/>
          <w:color w:val="auto"/>
          <w:lang w:val="lt-LT"/>
        </w:rPr>
      </w:pPr>
      <w:bookmarkStart w:id="26" w:name="_Toc48053165"/>
      <w:bookmarkStart w:id="27" w:name="_Toc126263054"/>
      <w:r w:rsidRPr="001027DF">
        <w:rPr>
          <w:rFonts w:ascii="Times New Roman" w:hAnsi="Times New Roman" w:cs="Times New Roman"/>
          <w:color w:val="auto"/>
          <w:lang w:val="lt-LT"/>
        </w:rPr>
        <w:t>Tiekėjų kvalifikacijos reikalavimai ir reikalaujami kokybės bei aplinkos apsaugos vadybos sistemų standartai</w:t>
      </w:r>
      <w:bookmarkEnd w:id="26"/>
      <w:bookmarkEnd w:id="27"/>
    </w:p>
    <w:p w14:paraId="36DE4EEF" w14:textId="61F7C99B" w:rsidR="00F31804" w:rsidRPr="001027DF" w:rsidRDefault="004E11A9" w:rsidP="004A0E79">
      <w:pPr>
        <w:pStyle w:val="Sraopastraipa"/>
        <w:numPr>
          <w:ilvl w:val="1"/>
          <w:numId w:val="10"/>
        </w:numPr>
        <w:spacing w:after="120" w:line="20" w:lineRule="atLeast"/>
        <w:ind w:left="0" w:firstLine="709"/>
        <w:jc w:val="both"/>
        <w:rPr>
          <w:rFonts w:ascii="Times New Roman" w:eastAsiaTheme="minorHAnsi" w:hAnsi="Times New Roman" w:cs="Times New Roman"/>
          <w:lang w:val="lt-LT"/>
        </w:rPr>
      </w:pPr>
      <w:r w:rsidRPr="001027DF">
        <w:rPr>
          <w:rFonts w:ascii="Times New Roman" w:hAnsi="Times New Roman" w:cs="Times New Roman"/>
          <w:lang w:val="lt-LT"/>
        </w:rPr>
        <w:t>Tiekėjams nustatomi kvalifikacijos reikalavimai ir (arba) reikalavimai dėl kokybės vadybos sistemos</w:t>
      </w:r>
      <w:r w:rsidR="00986B80" w:rsidRPr="001027DF">
        <w:rPr>
          <w:rFonts w:ascii="Times New Roman" w:hAnsi="Times New Roman" w:cs="Times New Roman"/>
          <w:lang w:val="lt-LT"/>
        </w:rPr>
        <w:t>,</w:t>
      </w:r>
      <w:r w:rsidRPr="001027DF">
        <w:rPr>
          <w:rFonts w:ascii="Times New Roman" w:hAnsi="Times New Roman" w:cs="Times New Roman"/>
          <w:lang w:val="lt-LT"/>
        </w:rPr>
        <w:t xml:space="preserve"> ir (arba) aplinkos apsaugos vadybos sistemos standartų laikymosi ir jų atitiktį patvirtinantys dokumentai nurodyti</w:t>
      </w:r>
      <w:r w:rsidR="00396585" w:rsidRPr="001027DF">
        <w:rPr>
          <w:rFonts w:ascii="Times New Roman" w:hAnsi="Times New Roman" w:cs="Times New Roman"/>
          <w:lang w:val="lt-LT"/>
        </w:rPr>
        <w:t xml:space="preserve"> </w:t>
      </w:r>
      <w:r w:rsidR="005F6D8B" w:rsidRPr="001027DF">
        <w:rPr>
          <w:rFonts w:ascii="Times New Roman" w:eastAsiaTheme="minorHAnsi" w:hAnsi="Times New Roman" w:cs="Times New Roman"/>
          <w:lang w:val="lt-LT"/>
        </w:rPr>
        <w:t>s</w:t>
      </w:r>
      <w:r w:rsidR="00C70013" w:rsidRPr="001027DF">
        <w:rPr>
          <w:rFonts w:ascii="Times New Roman" w:eastAsiaTheme="minorHAnsi" w:hAnsi="Times New Roman" w:cs="Times New Roman"/>
          <w:lang w:val="lt-LT"/>
        </w:rPr>
        <w:t xml:space="preserve">pecialiosiose </w:t>
      </w:r>
      <w:r w:rsidR="00AF012A" w:rsidRPr="001027DF">
        <w:rPr>
          <w:rFonts w:ascii="Times New Roman" w:eastAsiaTheme="minorHAnsi" w:hAnsi="Times New Roman" w:cs="Times New Roman"/>
          <w:lang w:val="lt-LT"/>
        </w:rPr>
        <w:t xml:space="preserve">pirkimo </w:t>
      </w:r>
      <w:r w:rsidR="00C70013" w:rsidRPr="001027DF">
        <w:rPr>
          <w:rFonts w:ascii="Times New Roman" w:eastAsiaTheme="minorHAnsi" w:hAnsi="Times New Roman" w:cs="Times New Roman"/>
          <w:lang w:val="lt-LT"/>
        </w:rPr>
        <w:t xml:space="preserve">sąlygose. </w:t>
      </w:r>
    </w:p>
    <w:p w14:paraId="5D267396" w14:textId="77E21220" w:rsidR="004E11A9" w:rsidRPr="001027DF" w:rsidRDefault="006B1EBA"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Jeigu tiekėjo kvalifikacija dėl teisės verstis atitinkama veikla nebuvo tikrinama arba tikrinama ne visa apimtimi, t</w:t>
      </w:r>
      <w:r w:rsidR="004E11A9" w:rsidRPr="001027DF">
        <w:rPr>
          <w:rFonts w:ascii="Times New Roman" w:hAnsi="Times New Roman" w:cs="Times New Roman"/>
          <w:lang w:val="lt-LT"/>
        </w:rPr>
        <w:t>iekėjas, teikdamas pasiūlymą, perkančiajai organizacijai įsipareigoja, kad sutartį vykdys tik teisę verstis atitinkama veikla turintys asmenys.</w:t>
      </w:r>
    </w:p>
    <w:p w14:paraId="4D4036DC" w14:textId="783FBE85" w:rsidR="004431FB" w:rsidRPr="001027DF" w:rsidRDefault="00F31804"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 xml:space="preserve"> Jeigu ūkio subjektas, kurio pajėgumais tiekėjas remiasi, netenkina jam keliamų kvalifikacijos reikalavimų,  </w:t>
      </w:r>
      <w:r w:rsidR="00696417"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pareikalaus per jos nustatytą terminą pakeisti jį reikalavimus atitinkančiu ūkio subjektu.</w:t>
      </w:r>
    </w:p>
    <w:p w14:paraId="6760971A" w14:textId="7BE692CE" w:rsidR="005B08B2" w:rsidRPr="001027DF" w:rsidRDefault="005B08B2"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8" w:name="_Toc48053166"/>
      <w:bookmarkStart w:id="29" w:name="_Toc126263055"/>
      <w:r w:rsidRPr="001027DF">
        <w:rPr>
          <w:rFonts w:ascii="Times New Roman" w:hAnsi="Times New Roman" w:cs="Times New Roman"/>
          <w:color w:val="auto"/>
          <w:lang w:val="lt-LT"/>
        </w:rPr>
        <w:t>Rezervuota teisė dalyvauti pirkime</w:t>
      </w:r>
      <w:bookmarkEnd w:id="28"/>
      <w:bookmarkEnd w:id="29"/>
    </w:p>
    <w:p w14:paraId="7588BEB4" w14:textId="3FF90BB4" w:rsidR="004E11A9" w:rsidRPr="001027DF" w:rsidRDefault="005B08B2"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Šis skyrius taikomas, jeigu perkančioji organizacija </w:t>
      </w:r>
      <w:r w:rsidR="000E292D"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744472"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rezervuoja teisę dalyvauti </w:t>
      </w:r>
      <w:r w:rsidR="006374CF" w:rsidRPr="001027DF">
        <w:rPr>
          <w:rFonts w:ascii="Times New Roman" w:hAnsi="Times New Roman" w:cs="Times New Roman"/>
          <w:lang w:val="lt-LT"/>
        </w:rPr>
        <w:t>p</w:t>
      </w:r>
      <w:r w:rsidRPr="001027DF">
        <w:rPr>
          <w:rFonts w:ascii="Times New Roman" w:hAnsi="Times New Roman" w:cs="Times New Roman"/>
          <w:lang w:val="lt-LT"/>
        </w:rPr>
        <w:t>irkime specialiosiose</w:t>
      </w:r>
      <w:r w:rsidR="00B82137" w:rsidRPr="001027DF">
        <w:rPr>
          <w:rFonts w:ascii="Times New Roman" w:hAnsi="Times New Roman" w:cs="Times New Roman"/>
          <w:lang w:val="lt-LT"/>
        </w:rPr>
        <w:t xml:space="preserve"> pirkimo</w:t>
      </w:r>
      <w:r w:rsidRPr="001027DF">
        <w:rPr>
          <w:rFonts w:ascii="Times New Roman" w:hAnsi="Times New Roman" w:cs="Times New Roman"/>
          <w:lang w:val="lt-LT"/>
        </w:rPr>
        <w:t xml:space="preserve"> sąlygose nurodytiems tiekėjams.</w:t>
      </w:r>
    </w:p>
    <w:p w14:paraId="0CA1C0E1" w14:textId="4CF243D7" w:rsidR="005B08B2" w:rsidRPr="001027DF" w:rsidRDefault="005B08B2" w:rsidP="006F1547">
      <w:pPr>
        <w:pStyle w:val="Sraopastraipa"/>
        <w:numPr>
          <w:ilvl w:val="1"/>
          <w:numId w:val="9"/>
        </w:numPr>
        <w:spacing w:line="240" w:lineRule="auto"/>
        <w:ind w:left="0" w:firstLine="567"/>
        <w:jc w:val="both"/>
        <w:rPr>
          <w:rFonts w:ascii="Times New Roman" w:hAnsi="Times New Roman" w:cs="Times New Roman"/>
          <w:color w:val="000000"/>
          <w:lang w:val="lt-LT"/>
        </w:rPr>
      </w:pPr>
      <w:bookmarkStart w:id="30" w:name="_Ref48036094"/>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23 straipsnyje nurodytiems tiekėjams</w:t>
      </w:r>
      <w:r w:rsidRPr="001027DF">
        <w:rPr>
          <w:rFonts w:ascii="Times New Roman" w:hAnsi="Times New Roman" w:cs="Times New Roman"/>
          <w:color w:val="000000"/>
          <w:lang w:val="lt-LT"/>
        </w:rPr>
        <w:t xml:space="preserve">, </w:t>
      </w:r>
      <w:r w:rsidR="006374CF" w:rsidRPr="001027DF">
        <w:rPr>
          <w:rFonts w:ascii="Times New Roman" w:hAnsi="Times New Roman" w:cs="Times New Roman"/>
          <w:color w:val="000000"/>
          <w:lang w:val="lt-LT"/>
        </w:rPr>
        <w:t>p</w:t>
      </w:r>
      <w:r w:rsidRPr="001027DF">
        <w:rPr>
          <w:rFonts w:ascii="Times New Roman" w:hAnsi="Times New Roman" w:cs="Times New Roman"/>
          <w:color w:val="000000"/>
          <w:lang w:val="lt-LT"/>
        </w:rPr>
        <w:t>irkime gali dalyvauti tik:</w:t>
      </w:r>
      <w:bookmarkEnd w:id="30"/>
    </w:p>
    <w:p w14:paraId="752EE7AA"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1027DF">
        <w:rPr>
          <w:rFonts w:ascii="Times New Roman" w:hAnsi="Times New Roman" w:cs="Times New Roman"/>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4" w:name="part_b3f278cdbcbe467a8b3f1d6ea4ea85f8"/>
      <w:bookmarkEnd w:id="34"/>
      <w:r w:rsidRPr="001027DF">
        <w:rPr>
          <w:rFonts w:ascii="Times New Roman" w:hAnsi="Times New Roman" w:cs="Times New Roman"/>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5" w:name="part_472a163f4f844a9297cdf9e29b7fb942"/>
      <w:bookmarkEnd w:id="35"/>
      <w:r w:rsidRPr="001027DF">
        <w:rPr>
          <w:rFonts w:ascii="Times New Roman" w:hAnsi="Times New Roman" w:cs="Times New Roman"/>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1027DF" w:rsidRDefault="00291175"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color w:val="000000"/>
          <w:lang w:val="lt-LT"/>
        </w:rPr>
        <w:t xml:space="preserve">Tiekėjas gali pasitelkti tik </w:t>
      </w:r>
      <w:r w:rsidR="0046451F" w:rsidRPr="001027DF">
        <w:rPr>
          <w:rFonts w:ascii="Times New Roman" w:hAnsi="Times New Roman" w:cs="Times New Roman"/>
          <w:color w:val="000000"/>
          <w:lang w:val="lt-LT"/>
        </w:rPr>
        <w:t xml:space="preserve">tokius </w:t>
      </w:r>
      <w:r w:rsidRPr="001027DF">
        <w:rPr>
          <w:rFonts w:ascii="Times New Roman" w:hAnsi="Times New Roman" w:cs="Times New Roman"/>
          <w:color w:val="000000"/>
          <w:lang w:val="lt-LT"/>
        </w:rPr>
        <w:t xml:space="preserve">subtiekėjus </w:t>
      </w:r>
      <w:r w:rsidR="00852568" w:rsidRPr="001027DF">
        <w:rPr>
          <w:rFonts w:ascii="Times New Roman" w:hAnsi="Times New Roman" w:cs="Times New Roman"/>
          <w:color w:val="000000"/>
          <w:lang w:val="lt-LT"/>
        </w:rPr>
        <w:t>sutarčiai vykdyti</w:t>
      </w:r>
      <w:r w:rsidRPr="001027DF">
        <w:rPr>
          <w:rFonts w:ascii="Times New Roman" w:hAnsi="Times New Roman" w:cs="Times New Roman"/>
          <w:color w:val="000000"/>
          <w:lang w:val="lt-LT"/>
        </w:rPr>
        <w:t xml:space="preserve">, taip pat </w:t>
      </w:r>
      <w:r w:rsidR="00D32D50" w:rsidRPr="001027DF">
        <w:rPr>
          <w:rFonts w:ascii="Times New Roman" w:hAnsi="Times New Roman" w:cs="Times New Roman"/>
          <w:color w:val="000000"/>
          <w:lang w:val="lt-LT"/>
        </w:rPr>
        <w:t xml:space="preserve">gali remtis tik </w:t>
      </w:r>
      <w:r w:rsidR="00154736" w:rsidRPr="001027DF">
        <w:rPr>
          <w:rFonts w:ascii="Times New Roman" w:hAnsi="Times New Roman" w:cs="Times New Roman"/>
          <w:color w:val="000000"/>
          <w:lang w:val="lt-LT"/>
        </w:rPr>
        <w:t>tokių ūkio subjektų pajėgumais</w:t>
      </w:r>
      <w:r w:rsidRPr="001027DF">
        <w:rPr>
          <w:rFonts w:ascii="Times New Roman" w:hAnsi="Times New Roman" w:cs="Times New Roman"/>
          <w:color w:val="000000"/>
          <w:lang w:val="lt-LT"/>
        </w:rPr>
        <w:t xml:space="preserve">, kurie </w:t>
      </w:r>
      <w:r w:rsidR="005B5F39" w:rsidRPr="001027DF">
        <w:rPr>
          <w:rFonts w:ascii="Times New Roman" w:hAnsi="Times New Roman" w:cs="Times New Roman"/>
          <w:color w:val="000000"/>
          <w:lang w:val="lt-LT"/>
        </w:rPr>
        <w:t>turi</w:t>
      </w:r>
      <w:r w:rsidRPr="001027DF">
        <w:rPr>
          <w:rFonts w:ascii="Times New Roman" w:hAnsi="Times New Roman" w:cs="Times New Roman"/>
          <w:color w:val="000000"/>
          <w:lang w:val="lt-LT"/>
        </w:rPr>
        <w:t xml:space="preserve"> </w:t>
      </w:r>
      <w:r w:rsidR="00154736" w:rsidRPr="001027DF">
        <w:rPr>
          <w:rFonts w:ascii="Times New Roman" w:hAnsi="Times New Roman" w:cs="Times New Roman"/>
          <w:color w:val="000000"/>
          <w:lang w:val="lt-LT"/>
        </w:rPr>
        <w:t xml:space="preserve"> </w:t>
      </w:r>
      <w:r w:rsidR="00CD00C0" w:rsidRPr="001027DF">
        <w:rPr>
          <w:rFonts w:ascii="Times New Roman" w:hAnsi="Times New Roman" w:cs="Times New Roman"/>
          <w:color w:val="000000"/>
          <w:lang w:val="lt-LT"/>
        </w:rPr>
        <w:t xml:space="preserve">8.2 punkte </w:t>
      </w:r>
      <w:r w:rsidR="009E1509" w:rsidRPr="001027DF">
        <w:rPr>
          <w:rFonts w:ascii="Times New Roman" w:hAnsi="Times New Roman" w:cs="Times New Roman"/>
          <w:color w:val="000000"/>
          <w:lang w:val="lt-LT"/>
        </w:rPr>
        <w:t>nurodytą statusą</w:t>
      </w:r>
      <w:r w:rsidR="00276BCF" w:rsidRPr="001027DF">
        <w:rPr>
          <w:rFonts w:ascii="Times New Roman" w:hAnsi="Times New Roman" w:cs="Times New Roman"/>
          <w:color w:val="000000"/>
          <w:lang w:val="lt-LT"/>
        </w:rPr>
        <w:t>.</w:t>
      </w:r>
      <w:r w:rsidR="00144058" w:rsidRPr="001027DF">
        <w:rPr>
          <w:rFonts w:ascii="Times New Roman" w:hAnsi="Times New Roman" w:cs="Times New Roman"/>
          <w:color w:val="000000"/>
          <w:lang w:val="lt-LT"/>
        </w:rPr>
        <w:t xml:space="preserve"> </w:t>
      </w:r>
    </w:p>
    <w:p w14:paraId="7A8579FA" w14:textId="3DBF01F2" w:rsidR="00421F46" w:rsidRPr="001027DF" w:rsidRDefault="00DB0197"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00AB4CD4" w:rsidRPr="001027DF">
        <w:rPr>
          <w:rFonts w:ascii="Times New Roman" w:hAnsi="Times New Roman" w:cs="Times New Roman"/>
          <w:lang w:val="lt-LT"/>
        </w:rPr>
        <w:t>turi</w:t>
      </w:r>
      <w:r w:rsidRPr="001027DF">
        <w:rPr>
          <w:rFonts w:ascii="Times New Roman" w:hAnsi="Times New Roman" w:cs="Times New Roman"/>
          <w:lang w:val="lt-LT"/>
        </w:rPr>
        <w:t xml:space="preserve"> </w:t>
      </w:r>
      <w:r w:rsidRPr="001027DF">
        <w:rPr>
          <w:rFonts w:ascii="Times New Roman" w:hAnsi="Times New Roman" w:cs="Times New Roman"/>
          <w:color w:val="000000"/>
          <w:lang w:val="lt-LT"/>
        </w:rPr>
        <w:t>8.2 punkte nu</w:t>
      </w:r>
      <w:r w:rsidR="009136D2" w:rsidRPr="001027DF">
        <w:rPr>
          <w:rFonts w:ascii="Times New Roman" w:hAnsi="Times New Roman" w:cs="Times New Roman"/>
          <w:color w:val="000000"/>
          <w:lang w:val="lt-LT"/>
        </w:rPr>
        <w:t>rodytą statusą</w:t>
      </w:r>
      <w:r w:rsidR="00913E6B" w:rsidRPr="001027DF">
        <w:rPr>
          <w:rFonts w:ascii="Times New Roman" w:hAnsi="Times New Roman" w:cs="Times New Roman"/>
          <w:color w:val="000000"/>
          <w:lang w:val="lt-LT"/>
        </w:rPr>
        <w:t>,</w:t>
      </w:r>
      <w:r w:rsidRPr="001027DF">
        <w:rPr>
          <w:rFonts w:ascii="Times New Roman" w:hAnsi="Times New Roman" w:cs="Times New Roman"/>
          <w:color w:val="000000"/>
          <w:lang w:val="lt-LT"/>
        </w:rPr>
        <w:t xml:space="preserve"> pateikdamas </w:t>
      </w:r>
      <w:r w:rsidR="00EB5D00" w:rsidRPr="001027DF">
        <w:rPr>
          <w:rFonts w:ascii="Times New Roman" w:hAnsi="Times New Roman" w:cs="Times New Roman"/>
          <w:color w:val="000000"/>
          <w:lang w:val="lt-LT"/>
        </w:rPr>
        <w:t xml:space="preserve">kompetentingos institucijos </w:t>
      </w:r>
      <w:r w:rsidR="00190E33" w:rsidRPr="001027DF">
        <w:rPr>
          <w:rFonts w:ascii="Times New Roman" w:hAnsi="Times New Roman" w:cs="Times New Roman"/>
          <w:color w:val="000000"/>
          <w:lang w:val="lt-LT"/>
        </w:rPr>
        <w:t xml:space="preserve">išduotą dokumentą ar tiekėjo patvirtintą deklaraciją. </w:t>
      </w:r>
    </w:p>
    <w:p w14:paraId="729D4359" w14:textId="6F38C705" w:rsidR="00FE256C" w:rsidRPr="001027DF" w:rsidRDefault="008F281D"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Tiekėjas</w:t>
      </w:r>
      <w:r w:rsidR="00FF341F" w:rsidRPr="001027DF">
        <w:rPr>
          <w:rFonts w:ascii="Times New Roman" w:hAnsi="Times New Roman" w:cs="Times New Roman"/>
          <w:lang w:val="lt-LT"/>
        </w:rPr>
        <w:t xml:space="preserve">, ūkio subjektai, </w:t>
      </w:r>
      <w:r w:rsidR="005A09BC" w:rsidRPr="001027DF">
        <w:rPr>
          <w:rFonts w:ascii="Times New Roman" w:hAnsi="Times New Roman" w:cs="Times New Roman"/>
          <w:lang w:val="lt-LT"/>
        </w:rPr>
        <w:t xml:space="preserve">kurių pajėgumais </w:t>
      </w:r>
      <w:r w:rsidR="006374CF" w:rsidRPr="001027DF">
        <w:rPr>
          <w:rFonts w:ascii="Times New Roman" w:hAnsi="Times New Roman" w:cs="Times New Roman"/>
          <w:lang w:val="lt-LT"/>
        </w:rPr>
        <w:t xml:space="preserve">tiekėjas </w:t>
      </w:r>
      <w:r w:rsidR="005A09BC" w:rsidRPr="001027DF">
        <w:rPr>
          <w:rFonts w:ascii="Times New Roman" w:hAnsi="Times New Roman" w:cs="Times New Roman"/>
          <w:lang w:val="lt-LT"/>
        </w:rPr>
        <w:t>remiasi,</w:t>
      </w:r>
      <w:r w:rsidRPr="001027DF">
        <w:rPr>
          <w:rFonts w:ascii="Times New Roman" w:hAnsi="Times New Roman" w:cs="Times New Roman"/>
          <w:lang w:val="lt-LT"/>
        </w:rPr>
        <w:t xml:space="preserve"> ir</w:t>
      </w:r>
      <w:r w:rsidR="003C2F88" w:rsidRPr="001027DF">
        <w:rPr>
          <w:rFonts w:ascii="Times New Roman" w:hAnsi="Times New Roman" w:cs="Times New Roman"/>
          <w:lang w:val="lt-LT"/>
        </w:rPr>
        <w:t xml:space="preserve"> pasitelkiami</w:t>
      </w:r>
      <w:r w:rsidRPr="001027DF">
        <w:rPr>
          <w:rFonts w:ascii="Times New Roman" w:hAnsi="Times New Roman" w:cs="Times New Roman"/>
          <w:lang w:val="lt-LT"/>
        </w:rPr>
        <w:t xml:space="preserve"> subtiekėjai </w:t>
      </w:r>
      <w:r w:rsidRPr="001027DF">
        <w:rPr>
          <w:rFonts w:ascii="Times New Roman" w:hAnsi="Times New Roman" w:cs="Times New Roman"/>
          <w:color w:val="000000" w:themeColor="text1"/>
          <w:lang w:val="lt-LT"/>
        </w:rPr>
        <w:t xml:space="preserve">visą dalyvavimo pirkime ir sutarties vykdymo laikotarpį privalo </w:t>
      </w:r>
      <w:r w:rsidR="00DB0436" w:rsidRPr="001027DF">
        <w:rPr>
          <w:rFonts w:ascii="Times New Roman" w:hAnsi="Times New Roman" w:cs="Times New Roman"/>
          <w:color w:val="000000" w:themeColor="text1"/>
          <w:lang w:val="lt-LT"/>
        </w:rPr>
        <w:t xml:space="preserve"> </w:t>
      </w:r>
      <w:r w:rsidR="00913E6B" w:rsidRPr="001027DF">
        <w:rPr>
          <w:rFonts w:ascii="Times New Roman" w:hAnsi="Times New Roman" w:cs="Times New Roman"/>
          <w:color w:val="000000" w:themeColor="text1"/>
          <w:lang w:val="lt-LT"/>
        </w:rPr>
        <w:t xml:space="preserve">išlaikyti </w:t>
      </w:r>
      <w:r w:rsidR="00DB0436" w:rsidRPr="001027DF">
        <w:rPr>
          <w:rFonts w:ascii="Times New Roman" w:hAnsi="Times New Roman" w:cs="Times New Roman"/>
          <w:color w:val="000000" w:themeColor="text1"/>
          <w:lang w:val="lt-LT"/>
        </w:rPr>
        <w:t>8.2 punkte</w:t>
      </w:r>
      <w:r w:rsidR="00AB4CD4" w:rsidRPr="001027DF">
        <w:rPr>
          <w:rFonts w:ascii="Times New Roman" w:hAnsi="Times New Roman" w:cs="Times New Roman"/>
          <w:color w:val="000000" w:themeColor="text1"/>
          <w:lang w:val="lt-LT"/>
        </w:rPr>
        <w:t xml:space="preserve"> nurodytą statusą</w:t>
      </w:r>
      <w:r w:rsidRPr="001027DF">
        <w:rPr>
          <w:rFonts w:ascii="Times New Roman" w:hAnsi="Times New Roman" w:cs="Times New Roman"/>
          <w:color w:val="000000" w:themeColor="text1"/>
          <w:lang w:val="lt-LT"/>
        </w:rPr>
        <w:t>.</w:t>
      </w:r>
    </w:p>
    <w:p w14:paraId="00CB1615" w14:textId="03085B25" w:rsidR="005B08B2" w:rsidRPr="001027DF" w:rsidRDefault="0076184F"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24 straipsnyje nurodytiems tiekėjams</w:t>
      </w:r>
      <w:r w:rsidRPr="001027DF">
        <w:rPr>
          <w:rFonts w:ascii="Times New Roman" w:hAnsi="Times New Roman" w:cs="Times New Roman"/>
          <w:color w:val="000000"/>
          <w:lang w:val="lt-LT"/>
        </w:rPr>
        <w:t xml:space="preserve">, </w:t>
      </w:r>
      <w:r w:rsidR="005B08B2" w:rsidRPr="001027DF">
        <w:rPr>
          <w:rFonts w:ascii="Times New Roman" w:hAnsi="Times New Roman" w:cs="Times New Roman"/>
          <w:color w:val="000000"/>
          <w:lang w:val="lt-LT"/>
        </w:rPr>
        <w:t>pirkime gali dalyvauti tik įmonės, atitinkančios visus šiuos reikalavimus:</w:t>
      </w:r>
    </w:p>
    <w:p w14:paraId="0A1AD83B" w14:textId="051DF226"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bookmarkStart w:id="36" w:name="_Ref51235541"/>
      <w:r w:rsidRPr="001027DF">
        <w:rPr>
          <w:rFonts w:ascii="Times New Roman" w:hAnsi="Times New Roman" w:cs="Times New Roman"/>
          <w:lang w:val="lt-LT"/>
        </w:rPr>
        <w:t xml:space="preserve">jos tikslas turi būti viešosios paslaugos, susijusios su </w:t>
      </w:r>
      <w:r w:rsidRPr="001027DF">
        <w:rPr>
          <w:rFonts w:ascii="Times New Roman" w:hAnsi="Times New Roman" w:cs="Times New Roman"/>
          <w:color w:val="000000" w:themeColor="text1"/>
          <w:lang w:val="lt-LT"/>
        </w:rPr>
        <w:t>sveikatos, socialin</w:t>
      </w:r>
      <w:r w:rsidR="00BA50AF" w:rsidRPr="001027DF">
        <w:rPr>
          <w:rFonts w:ascii="Times New Roman" w:hAnsi="Times New Roman" w:cs="Times New Roman"/>
          <w:color w:val="000000" w:themeColor="text1"/>
          <w:lang w:val="lt-LT"/>
        </w:rPr>
        <w:t>ėmis</w:t>
      </w:r>
      <w:r w:rsidRPr="001027DF">
        <w:rPr>
          <w:rFonts w:ascii="Times New Roman" w:hAnsi="Times New Roman" w:cs="Times New Roman"/>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001027DF">
        <w:rPr>
          <w:rFonts w:ascii="Times New Roman" w:hAnsi="Times New Roman" w:cs="Times New Roman"/>
          <w:lang w:val="lt-LT"/>
        </w:rPr>
        <w:t>, teikimas;</w:t>
      </w:r>
      <w:bookmarkEnd w:id="36"/>
      <w:r w:rsidR="009B423C" w:rsidRPr="001027DF">
        <w:rPr>
          <w:rFonts w:ascii="Times New Roman" w:hAnsi="Times New Roman" w:cs="Times New Roman"/>
          <w:lang w:val="lt-LT"/>
        </w:rPr>
        <w:t xml:space="preserve"> </w:t>
      </w:r>
      <w:r w:rsidR="009B423C" w:rsidRPr="001027DF">
        <w:rPr>
          <w:rFonts w:ascii="Times New Roman" w:hAnsi="Times New Roman" w:cs="Times New Roman"/>
        </w:rPr>
        <w:t>(</w:t>
      </w:r>
    </w:p>
    <w:p w14:paraId="42E6168B"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1027DF" w:rsidRDefault="005B08B2" w:rsidP="2E4BCC36">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paskutinius 3 metus perkančioji organizacija su šia įmone nebuvo sudariusi sutarties pagal </w:t>
      </w:r>
      <w:r w:rsidR="00BA50AF" w:rsidRPr="001027DF">
        <w:rPr>
          <w:rFonts w:ascii="Times New Roman" w:hAnsi="Times New Roman" w:cs="Times New Roman"/>
          <w:lang w:val="lt-LT"/>
        </w:rPr>
        <w:t xml:space="preserve">VPĮ 24 </w:t>
      </w:r>
      <w:r w:rsidRPr="001027DF">
        <w:rPr>
          <w:rFonts w:ascii="Times New Roman" w:hAnsi="Times New Roman" w:cs="Times New Roman"/>
          <w:lang w:val="lt-LT"/>
        </w:rPr>
        <w:t xml:space="preserve"> straipsnyje nustatytus reikalavimus.</w:t>
      </w:r>
    </w:p>
    <w:p w14:paraId="284D758F" w14:textId="6288C8CA"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color w:val="000000"/>
          <w:lang w:val="lt-LT"/>
        </w:rPr>
        <w:t xml:space="preserve">Tiekėjas gali remtis tik tokių ūkio subjektų pajėgumais ir (ar) </w:t>
      </w:r>
      <w:r w:rsidR="008C7522" w:rsidRPr="001027DF">
        <w:rPr>
          <w:rFonts w:ascii="Times New Roman" w:hAnsi="Times New Roman" w:cs="Times New Roman"/>
          <w:color w:val="000000"/>
          <w:lang w:val="lt-LT"/>
        </w:rPr>
        <w:t xml:space="preserve">pasitelkti </w:t>
      </w:r>
      <w:r w:rsidR="00363E82" w:rsidRPr="001027DF">
        <w:rPr>
          <w:rFonts w:ascii="Times New Roman" w:hAnsi="Times New Roman" w:cs="Times New Roman"/>
          <w:color w:val="000000"/>
          <w:lang w:val="lt-LT"/>
        </w:rPr>
        <w:t xml:space="preserve">tik </w:t>
      </w:r>
      <w:r w:rsidR="00CB439A" w:rsidRPr="001027DF">
        <w:rPr>
          <w:rFonts w:ascii="Times New Roman" w:hAnsi="Times New Roman" w:cs="Times New Roman"/>
          <w:color w:val="000000"/>
          <w:lang w:val="lt-LT"/>
        </w:rPr>
        <w:t>subtiekėjus</w:t>
      </w:r>
      <w:r w:rsidR="00363E82" w:rsidRPr="001027DF">
        <w:rPr>
          <w:rFonts w:ascii="Times New Roman" w:hAnsi="Times New Roman" w:cs="Times New Roman"/>
          <w:color w:val="000000"/>
          <w:lang w:val="lt-LT"/>
        </w:rPr>
        <w:t xml:space="preserve">, atitinkančius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 nustatytus reikalavimus.</w:t>
      </w:r>
    </w:p>
    <w:p w14:paraId="3EA3BAC7" w14:textId="5754446D"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Pr="001027DF">
        <w:rPr>
          <w:rFonts w:ascii="Times New Roman" w:hAnsi="Times New Roman" w:cs="Times New Roman"/>
          <w:lang w:val="lt-LT"/>
        </w:rPr>
        <w:t xml:space="preserve">atitinka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w:t>
      </w:r>
      <w:r w:rsidRPr="001027DF">
        <w:rPr>
          <w:rFonts w:ascii="Times New Roman" w:hAnsi="Times New Roman" w:cs="Times New Roman"/>
          <w:color w:val="000000"/>
          <w:lang w:val="lt-LT"/>
        </w:rPr>
        <w:t xml:space="preserve"> nustatytus reikalavimus</w:t>
      </w:r>
      <w:r w:rsidR="005F5C22" w:rsidRPr="001027DF">
        <w:rPr>
          <w:rFonts w:ascii="Times New Roman" w:hAnsi="Times New Roman" w:cs="Times New Roman"/>
          <w:color w:val="000000"/>
          <w:lang w:val="lt-LT"/>
        </w:rPr>
        <w:t xml:space="preserve"> pateikdamas tiekėjo patvirtintą deklaraciją</w:t>
      </w:r>
      <w:r w:rsidR="0056466A" w:rsidRPr="001027DF">
        <w:rPr>
          <w:rFonts w:ascii="Times New Roman" w:hAnsi="Times New Roman" w:cs="Times New Roman"/>
          <w:color w:val="000000"/>
          <w:lang w:val="lt-LT"/>
        </w:rPr>
        <w:t>.</w:t>
      </w:r>
    </w:p>
    <w:p w14:paraId="62F5439D" w14:textId="5EA82D52" w:rsidR="00730ADC" w:rsidRPr="001027DF" w:rsidRDefault="00730ADC" w:rsidP="00D36A03">
      <w:pPr>
        <w:spacing w:after="0" w:line="240" w:lineRule="auto"/>
        <w:jc w:val="both"/>
        <w:rPr>
          <w:rFonts w:ascii="Times New Roman" w:hAnsi="Times New Roman" w:cs="Times New Roman"/>
          <w:lang w:val="lt-LT"/>
        </w:rPr>
      </w:pPr>
    </w:p>
    <w:p w14:paraId="18A715F2" w14:textId="386C6C4E" w:rsidR="00546C35" w:rsidRPr="001027DF" w:rsidRDefault="00546C35" w:rsidP="4E8222E7">
      <w:pPr>
        <w:pStyle w:val="Antrat1"/>
        <w:numPr>
          <w:ilvl w:val="0"/>
          <w:numId w:val="9"/>
        </w:numPr>
        <w:spacing w:line="20" w:lineRule="atLeast"/>
        <w:contextualSpacing/>
        <w:rPr>
          <w:rFonts w:ascii="Times New Roman" w:hAnsi="Times New Roman" w:cs="Times New Roman"/>
          <w:color w:val="auto"/>
          <w:lang w:val="lt-LT"/>
        </w:rPr>
      </w:pPr>
      <w:bookmarkStart w:id="37" w:name="_Ref48037697"/>
      <w:bookmarkStart w:id="38" w:name="_Ref48037709"/>
      <w:bookmarkStart w:id="39" w:name="_Toc48053167"/>
      <w:bookmarkStart w:id="40" w:name="_Toc126263056"/>
      <w:r w:rsidRPr="001027DF">
        <w:rPr>
          <w:rFonts w:ascii="Times New Roman" w:hAnsi="Times New Roman" w:cs="Times New Roman"/>
          <w:color w:val="auto"/>
          <w:lang w:val="lt-LT"/>
        </w:rPr>
        <w:t xml:space="preserve">EBVPD </w:t>
      </w:r>
      <w:r w:rsidR="0080557B" w:rsidRPr="001027DF">
        <w:rPr>
          <w:rFonts w:ascii="Times New Roman" w:hAnsi="Times New Roman" w:cs="Times New Roman"/>
          <w:color w:val="auto"/>
          <w:lang w:val="lt-LT"/>
        </w:rPr>
        <w:t xml:space="preserve">pateikimo </w:t>
      </w:r>
      <w:r w:rsidR="00483CD3" w:rsidRPr="001027DF">
        <w:rPr>
          <w:rFonts w:ascii="Times New Roman" w:hAnsi="Times New Roman" w:cs="Times New Roman"/>
          <w:color w:val="auto"/>
          <w:lang w:val="lt-LT"/>
        </w:rPr>
        <w:t xml:space="preserve">tvarka </w:t>
      </w:r>
      <w:r w:rsidRPr="001027DF">
        <w:rPr>
          <w:rFonts w:ascii="Times New Roman" w:hAnsi="Times New Roman" w:cs="Times New Roman"/>
          <w:color w:val="auto"/>
          <w:lang w:val="lt-LT"/>
        </w:rPr>
        <w:t>ir EBVPD pateikiamos informacijos patvirtinimo priemonės</w:t>
      </w:r>
      <w:bookmarkEnd w:id="37"/>
      <w:bookmarkEnd w:id="38"/>
      <w:bookmarkEnd w:id="39"/>
      <w:bookmarkEnd w:id="40"/>
    </w:p>
    <w:p w14:paraId="785768EB" w14:textId="6754A7D8" w:rsidR="00783E88" w:rsidRPr="001027DF" w:rsidRDefault="00546C35" w:rsidP="003E1948">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Tiekėjas, teikdamas </w:t>
      </w:r>
      <w:r w:rsidR="002719CB" w:rsidRPr="001027DF">
        <w:rPr>
          <w:rFonts w:ascii="Times New Roman" w:hAnsi="Times New Roman" w:cs="Times New Roman"/>
          <w:lang w:val="lt-LT"/>
        </w:rPr>
        <w:t>p</w:t>
      </w:r>
      <w:r w:rsidRPr="001027DF">
        <w:rPr>
          <w:rFonts w:ascii="Times New Roman" w:hAnsi="Times New Roman" w:cs="Times New Roman"/>
          <w:lang w:val="lt-LT"/>
        </w:rPr>
        <w:t>asiūlymą, turi pateikti EBVPD</w:t>
      </w:r>
      <w:r w:rsidR="00E51A2A" w:rsidRPr="001027DF">
        <w:rPr>
          <w:rFonts w:ascii="Times New Roman" w:hAnsi="Times New Roman" w:cs="Times New Roman"/>
          <w:lang w:val="lt-LT"/>
        </w:rPr>
        <w:t xml:space="preserve"> - </w:t>
      </w:r>
      <w:r w:rsidR="001C174C" w:rsidRPr="001027DF">
        <w:rPr>
          <w:rFonts w:ascii="Times New Roman" w:hAnsi="Times New Roman" w:cs="Times New Roman"/>
          <w:lang w:val="lt-LT"/>
        </w:rPr>
        <w:t>aktualią deklaraciją, pakeičiančią kompetentingų institucijų išduodamus dokumentus ir preliminariai patvirtinančią, kad tiekėjas ir ūkio subjektai, kurių pajėgumais jis remiasi pagal VPĮ 49 straipsnį</w:t>
      </w:r>
      <w:r w:rsidR="000A68DA" w:rsidRPr="001027DF">
        <w:rPr>
          <w:rFonts w:ascii="Times New Roman" w:hAnsi="Times New Roman" w:cs="Times New Roman"/>
          <w:lang w:val="lt-LT"/>
        </w:rPr>
        <w:t xml:space="preserve"> </w:t>
      </w:r>
      <w:r w:rsidR="0078409D" w:rsidRPr="001027DF">
        <w:rPr>
          <w:rFonts w:ascii="Times New Roman" w:hAnsi="Times New Roman" w:cs="Times New Roman"/>
          <w:lang w:val="lt-LT"/>
        </w:rPr>
        <w:t>(VPĮ 88 straipsnio 5 dalies nuostatų taikymo atvejais ir subtiekėjai</w:t>
      </w:r>
      <w:r w:rsidR="003E1948" w:rsidRPr="001027DF">
        <w:rPr>
          <w:rFonts w:ascii="Times New Roman" w:hAnsi="Times New Roman" w:cs="Times New Roman"/>
          <w:lang w:val="lt-LT"/>
        </w:rPr>
        <w:t>)</w:t>
      </w:r>
      <w:r w:rsidR="0078409D" w:rsidRPr="001027DF">
        <w:rPr>
          <w:rFonts w:ascii="Times New Roman" w:hAnsi="Times New Roman" w:cs="Times New Roman"/>
          <w:lang w:val="lt-LT"/>
        </w:rPr>
        <w:t xml:space="preserve">, </w:t>
      </w:r>
      <w:r w:rsidR="001C174C" w:rsidRPr="001027DF">
        <w:rPr>
          <w:rFonts w:ascii="Times New Roman" w:hAnsi="Times New Roman" w:cs="Times New Roman"/>
          <w:lang w:val="lt-LT"/>
        </w:rPr>
        <w:t xml:space="preserve">atitinka </w:t>
      </w:r>
      <w:r w:rsidR="00706FC4" w:rsidRPr="001027DF">
        <w:rPr>
          <w:rFonts w:ascii="Times New Roman" w:hAnsi="Times New Roman" w:cs="Times New Roman"/>
          <w:lang w:val="lt-LT"/>
        </w:rPr>
        <w:t>specialiosiose</w:t>
      </w:r>
      <w:r w:rsidR="001C174C" w:rsidRPr="001027DF">
        <w:rPr>
          <w:rFonts w:ascii="Times New Roman" w:hAnsi="Times New Roman" w:cs="Times New Roman"/>
          <w:lang w:val="lt-LT"/>
        </w:rPr>
        <w:t xml:space="preserve"> pirkimo </w:t>
      </w:r>
      <w:r w:rsidR="00706FC4" w:rsidRPr="001027DF">
        <w:rPr>
          <w:rFonts w:ascii="Times New Roman" w:hAnsi="Times New Roman" w:cs="Times New Roman"/>
          <w:lang w:val="lt-LT"/>
        </w:rPr>
        <w:t>sąlygose</w:t>
      </w:r>
      <w:r w:rsidR="001C174C" w:rsidRPr="001027DF">
        <w:rPr>
          <w:rFonts w:ascii="Times New Roman" w:hAnsi="Times New Roman" w:cs="Times New Roman"/>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 </w:t>
      </w:r>
    </w:p>
    <w:p w14:paraId="5A1351C9" w14:textId="77777777"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Atskirą EBVPD pildo:</w:t>
      </w:r>
    </w:p>
    <w:p w14:paraId="32358362" w14:textId="7777777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tiekėjas;</w:t>
      </w:r>
    </w:p>
    <w:p w14:paraId="49FE07A4" w14:textId="57AF4CB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tiekėjų grupės narys (jeigu </w:t>
      </w:r>
      <w:r w:rsidR="001B4814" w:rsidRPr="001027DF">
        <w:rPr>
          <w:rFonts w:ascii="Times New Roman" w:hAnsi="Times New Roman" w:cs="Times New Roman"/>
          <w:bCs/>
          <w:iCs/>
          <w:lang w:val="lt-LT"/>
        </w:rPr>
        <w:t>p</w:t>
      </w:r>
      <w:r w:rsidRPr="001027DF">
        <w:rPr>
          <w:rFonts w:ascii="Times New Roman" w:hAnsi="Times New Roman" w:cs="Times New Roman"/>
          <w:bCs/>
          <w:iCs/>
          <w:lang w:val="lt-LT"/>
        </w:rPr>
        <w:t>asiūlymą teikia tiekėjų grupė);</w:t>
      </w:r>
    </w:p>
    <w:p w14:paraId="3177EB88" w14:textId="7A308558"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ūkio subjektas, </w:t>
      </w:r>
      <w:r w:rsidR="00D27F3C" w:rsidRPr="001027DF">
        <w:rPr>
          <w:rFonts w:ascii="Times New Roman" w:hAnsi="Times New Roman" w:cs="Times New Roman"/>
          <w:bCs/>
          <w:iCs/>
          <w:lang w:val="lt-LT"/>
        </w:rPr>
        <w:t xml:space="preserve">jeigu tiekėjas remiasi jo </w:t>
      </w:r>
      <w:r w:rsidR="00155DD9" w:rsidRPr="001027DF">
        <w:rPr>
          <w:rFonts w:ascii="Times New Roman" w:hAnsi="Times New Roman" w:cs="Times New Roman"/>
          <w:bCs/>
          <w:iCs/>
          <w:lang w:val="lt-LT"/>
        </w:rPr>
        <w:t xml:space="preserve">pajėgumais </w:t>
      </w:r>
      <w:r w:rsidRPr="001027DF">
        <w:rPr>
          <w:rFonts w:ascii="Times New Roman" w:hAnsi="Times New Roman" w:cs="Times New Roman"/>
          <w:bCs/>
          <w:iCs/>
          <w:lang w:val="lt-LT"/>
        </w:rPr>
        <w:t>pagal VPĮ 49 straipsnį;</w:t>
      </w:r>
    </w:p>
    <w:p w14:paraId="1F087797" w14:textId="4B507EB2" w:rsidR="00546C35" w:rsidRPr="001027DF" w:rsidRDefault="00C149D4" w:rsidP="006F1547">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1" w:name="_Ref39744259"/>
      <w:r w:rsidRPr="001027DF">
        <w:rPr>
          <w:rFonts w:ascii="Times New Roman" w:hAnsi="Times New Roman" w:cs="Times New Roman"/>
          <w:lang w:val="lt-LT"/>
        </w:rPr>
        <w:t>p</w:t>
      </w:r>
      <w:r w:rsidR="00546C35" w:rsidRPr="001027DF">
        <w:rPr>
          <w:rFonts w:ascii="Times New Roman" w:hAnsi="Times New Roman" w:cs="Times New Roman"/>
          <w:lang w:val="lt-LT"/>
        </w:rPr>
        <w:t>asiūlymo teikimo metu žinomi subtiekėjai</w:t>
      </w:r>
      <w:r w:rsidR="001C6058" w:rsidRPr="001027DF">
        <w:rPr>
          <w:rFonts w:ascii="Times New Roman" w:hAnsi="Times New Roman" w:cs="Times New Roman"/>
          <w:lang w:val="lt-LT"/>
        </w:rPr>
        <w:t xml:space="preserve"> (</w:t>
      </w:r>
      <w:r w:rsidR="00546C35" w:rsidRPr="001027DF">
        <w:rPr>
          <w:rFonts w:ascii="Times New Roman" w:hAnsi="Times New Roman" w:cs="Times New Roman"/>
          <w:lang w:val="lt-LT"/>
        </w:rPr>
        <w:t>jeigu perkančioji organizacija nustato reikalavimus dėl subtiekėjų pašalinimo pagrindų</w:t>
      </w:r>
      <w:r w:rsidR="001C6058" w:rsidRPr="001027DF">
        <w:rPr>
          <w:rFonts w:ascii="Times New Roman" w:hAnsi="Times New Roman" w:cs="Times New Roman"/>
          <w:lang w:val="lt-LT"/>
        </w:rPr>
        <w:t>)</w:t>
      </w:r>
      <w:r w:rsidR="00546C35" w:rsidRPr="001027DF">
        <w:rPr>
          <w:rFonts w:ascii="Times New Roman" w:hAnsi="Times New Roman" w:cs="Times New Roman"/>
          <w:lang w:val="lt-LT"/>
        </w:rPr>
        <w:t>.</w:t>
      </w:r>
      <w:bookmarkEnd w:id="41"/>
    </w:p>
    <w:p w14:paraId="5B3D31FB" w14:textId="6FA5B50D" w:rsidR="002635BC" w:rsidRPr="001027DF" w:rsidRDefault="002635BC" w:rsidP="6C5E09C9">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2" w:name="_Ref39744312"/>
      <w:r w:rsidRPr="001027DF">
        <w:rPr>
          <w:rFonts w:ascii="Times New Roman" w:hAnsi="Times New Roman" w:cs="Times New Roman"/>
          <w:lang w:val="lt-LT"/>
        </w:rPr>
        <w:t>fiziniai asmenys, kuriuos tiekėjas ketina įdarbinti Pirkimo laimėjimo atveju ir kurių pajėgumais tiekėjas remiasi pagal VPĮ 49</w:t>
      </w:r>
      <w:r w:rsidR="00FE256C" w:rsidRPr="001027DF">
        <w:rPr>
          <w:rFonts w:ascii="Times New Roman" w:hAnsi="Times New Roman" w:cs="Times New Roman"/>
          <w:lang w:val="lt-LT"/>
        </w:rPr>
        <w:t xml:space="preserve"> </w:t>
      </w:r>
      <w:r w:rsidR="00622A08" w:rsidRPr="001027DF">
        <w:rPr>
          <w:rFonts w:ascii="Times New Roman" w:hAnsi="Times New Roman" w:cs="Times New Roman"/>
          <w:lang w:val="lt-LT"/>
        </w:rPr>
        <w:t>(</w:t>
      </w:r>
      <w:proofErr w:type="spellStart"/>
      <w:r w:rsidR="00622A08" w:rsidRPr="001027DF">
        <w:rPr>
          <w:rFonts w:ascii="Times New Roman" w:hAnsi="Times New Roman" w:cs="Times New Roman"/>
          <w:lang w:val="lt-LT"/>
        </w:rPr>
        <w:t>kvazisubtiekėjai</w:t>
      </w:r>
      <w:proofErr w:type="spellEnd"/>
      <w:r w:rsidR="00622A08" w:rsidRPr="001027DF">
        <w:rPr>
          <w:rFonts w:ascii="Times New Roman" w:hAnsi="Times New Roman" w:cs="Times New Roman"/>
          <w:lang w:val="lt-LT"/>
        </w:rPr>
        <w:t>)</w:t>
      </w:r>
      <w:r w:rsidRPr="001027DF">
        <w:rPr>
          <w:rFonts w:ascii="Times New Roman" w:hAnsi="Times New Roman" w:cs="Times New Roman"/>
          <w:lang w:val="lt-LT"/>
        </w:rPr>
        <w:t xml:space="preserve"> (jeigu  </w:t>
      </w:r>
      <w:r w:rsidR="00406EFE"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nustato reikalavimus dėl fizinių asmenų, kurių kvalifikacija tiekėjas remiasi ir kuriuos, </w:t>
      </w:r>
      <w:r w:rsidR="00C149D4" w:rsidRPr="001027DF">
        <w:rPr>
          <w:rFonts w:ascii="Times New Roman" w:hAnsi="Times New Roman" w:cs="Times New Roman"/>
          <w:lang w:val="lt-LT"/>
        </w:rPr>
        <w:t>p</w:t>
      </w:r>
      <w:r w:rsidRPr="001027DF">
        <w:rPr>
          <w:rFonts w:ascii="Times New Roman" w:hAnsi="Times New Roman" w:cs="Times New Roman"/>
          <w:lang w:val="lt-LT"/>
        </w:rPr>
        <w:t>irkimo laimėjimo atveju, tiekėjas ketina įdarbinti, pašalinimo pagrindų).</w:t>
      </w:r>
      <w:bookmarkEnd w:id="42"/>
    </w:p>
    <w:p w14:paraId="22E09028" w14:textId="104C2453" w:rsidR="00546C35" w:rsidRPr="001027DF" w:rsidRDefault="00546C35" w:rsidP="006F1547">
      <w:pPr>
        <w:pStyle w:val="Sraopastraipa"/>
        <w:numPr>
          <w:ilvl w:val="2"/>
          <w:numId w:val="9"/>
        </w:numPr>
        <w:spacing w:after="0" w:line="20" w:lineRule="atLeast"/>
        <w:ind w:left="0" w:firstLine="567"/>
        <w:jc w:val="both"/>
        <w:rPr>
          <w:rStyle w:val="Emfaz"/>
          <w:rFonts w:ascii="Times New Roman" w:hAnsi="Times New Roman" w:cs="Times New Roman"/>
          <w:bCs/>
          <w:i w:val="0"/>
          <w:color w:val="auto"/>
          <w:lang w:val="lt-LT"/>
        </w:rPr>
      </w:pPr>
      <w:r w:rsidRPr="001027DF">
        <w:rPr>
          <w:rFonts w:ascii="Times New Roman" w:hAnsi="Times New Roman" w:cs="Times New Roman"/>
          <w:lang w:val="lt-LT"/>
        </w:rPr>
        <w:t xml:space="preserve">EBVPD pildomas jį įkėlus </w:t>
      </w:r>
      <w:r w:rsidRPr="001027DF">
        <w:rPr>
          <w:rFonts w:ascii="Times New Roman" w:eastAsia="Calibri" w:hAnsi="Times New Roman" w:cs="Times New Roman"/>
          <w:lang w:val="lt-LT"/>
        </w:rPr>
        <w:t xml:space="preserve">interneto svetainėje </w:t>
      </w:r>
      <w:hyperlink r:id="rId17" w:history="1">
        <w:r w:rsidRPr="001027DF">
          <w:rPr>
            <w:rStyle w:val="Hipersaitas"/>
            <w:rFonts w:ascii="Times New Roman" w:hAnsi="Times New Roman" w:cs="Times New Roman"/>
            <w:color w:val="0070C0"/>
            <w:lang w:val="lt-LT"/>
          </w:rPr>
          <w:t>http://ebvpd.eviesiejipirkimai.lt/espd-web/</w:t>
        </w:r>
      </w:hyperlink>
      <w:r w:rsidRPr="001027DF">
        <w:rPr>
          <w:rFonts w:ascii="Times New Roman"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shd w:val="clear" w:color="auto" w:fill="FFFFFF"/>
          <w:lang w:val="lt-LT"/>
        </w:rPr>
        <w:t xml:space="preserve">Tiekėjas, pildydamas EBVPD, laukelyje </w:t>
      </w:r>
      <w:r w:rsidRPr="001027DF">
        <w:rPr>
          <w:rFonts w:ascii="Times New Roman" w:hAnsi="Times New Roman" w:cs="Times New Roman"/>
          <w:i/>
          <w:iCs/>
          <w:shd w:val="clear" w:color="auto" w:fill="FFFFFF"/>
          <w:lang w:val="lt-LT"/>
        </w:rPr>
        <w:t>„Procedūros tipas“</w:t>
      </w:r>
      <w:r w:rsidRPr="001027DF">
        <w:rPr>
          <w:rFonts w:ascii="Times New Roman" w:hAnsi="Times New Roman" w:cs="Times New Roman"/>
          <w:shd w:val="clear" w:color="auto" w:fill="FFFFFF"/>
          <w:lang w:val="lt-LT"/>
        </w:rPr>
        <w:t xml:space="preserve"> turi pasirinkti</w:t>
      </w:r>
      <w:r w:rsidRPr="001027DF">
        <w:rPr>
          <w:rStyle w:val="Emfaz"/>
          <w:rFonts w:ascii="Times New Roman" w:hAnsi="Times New Roman" w:cs="Times New Roman"/>
          <w:shd w:val="clear" w:color="auto" w:fill="FFFFFF"/>
          <w:lang w:val="lt-LT"/>
        </w:rPr>
        <w:t xml:space="preserve"> „Atvira“. </w:t>
      </w:r>
      <w:r w:rsidRPr="001027DF">
        <w:rPr>
          <w:rFonts w:ascii="Times New Roman" w:eastAsia="Calibri" w:hAnsi="Times New Roman" w:cs="Times New Roman"/>
          <w:lang w:val="lt-LT"/>
        </w:rPr>
        <w:t xml:space="preserve">Teikdamas pasiūlymą CVP IS priemonėmis šį užpildytą ir pasirašytą (išskyrus jei visą </w:t>
      </w:r>
      <w:r w:rsidR="003449CF" w:rsidRPr="001027DF">
        <w:rPr>
          <w:rFonts w:ascii="Times New Roman" w:eastAsia="Calibri" w:hAnsi="Times New Roman" w:cs="Times New Roman"/>
          <w:lang w:val="lt-LT"/>
        </w:rPr>
        <w:t>p</w:t>
      </w:r>
      <w:r w:rsidRPr="001027DF">
        <w:rPr>
          <w:rFonts w:ascii="Times New Roman" w:eastAsia="Calibri" w:hAnsi="Times New Roman" w:cs="Times New Roman"/>
          <w:lang w:val="lt-LT"/>
        </w:rPr>
        <w:t>asiūlymą elektroniniu parašu pasirašo EBVPD turintis pasirašyti asmuo) EBVPD tiekėjas turi pridėti kartu su kitais pasiūlymo dokumentais (pasiūlymo pateikimo skiltyje „Prisegti dokumentus“).</w:t>
      </w:r>
      <w:r w:rsidRPr="001027DF">
        <w:rPr>
          <w:rFonts w:ascii="Times New Roman" w:hAnsi="Times New Roman" w:cs="Times New Roman"/>
          <w:lang w:val="lt-LT"/>
        </w:rPr>
        <w:t xml:space="preserve"> </w:t>
      </w:r>
    </w:p>
    <w:p w14:paraId="58686469" w14:textId="2AEC017E"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Times New Roman" w:hAnsi="Times New Roman" w:cs="Times New Roman"/>
          <w:bCs/>
          <w:lang w:val="lt-LT"/>
        </w:rPr>
        <w:t xml:space="preserve">EBVPD nurodytą informaciją pagrindžiantys dokumentai kartu su </w:t>
      </w:r>
      <w:r w:rsidR="003449CF" w:rsidRPr="001027DF">
        <w:rPr>
          <w:rFonts w:ascii="Times New Roman" w:eastAsia="Times New Roman" w:hAnsi="Times New Roman" w:cs="Times New Roman"/>
          <w:bCs/>
          <w:lang w:val="lt-LT"/>
        </w:rPr>
        <w:t>p</w:t>
      </w:r>
      <w:r w:rsidRPr="001027DF">
        <w:rPr>
          <w:rFonts w:ascii="Times New Roman" w:eastAsia="Times New Roman" w:hAnsi="Times New Roman" w:cs="Times New Roman"/>
          <w:bCs/>
          <w:lang w:val="lt-LT"/>
        </w:rPr>
        <w:t>asiūlymu neteikiami</w:t>
      </w:r>
      <w:r w:rsidR="00886153" w:rsidRPr="001027DF">
        <w:rPr>
          <w:rFonts w:ascii="Times New Roman" w:eastAsia="Times New Roman" w:hAnsi="Times New Roman" w:cs="Times New Roman"/>
          <w:bCs/>
          <w:lang w:val="lt-LT"/>
        </w:rPr>
        <w:t>.</w:t>
      </w:r>
      <w:r w:rsidRPr="001027DF">
        <w:rPr>
          <w:rFonts w:ascii="Times New Roman" w:eastAsia="Times New Roman" w:hAnsi="Times New Roman" w:cs="Times New Roman"/>
          <w:bCs/>
          <w:lang w:val="lt-LT"/>
        </w:rPr>
        <w:t xml:space="preserve"> </w:t>
      </w:r>
    </w:p>
    <w:p w14:paraId="03FA10C9" w14:textId="6E249953" w:rsidR="00F67C86" w:rsidRPr="001027DF" w:rsidRDefault="00F67C86"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bet kuriuo </w:t>
      </w:r>
      <w:r w:rsidR="000728B5" w:rsidRPr="001027DF">
        <w:rPr>
          <w:rFonts w:ascii="Times New Roman" w:hAnsi="Times New Roman" w:cs="Times New Roman"/>
          <w:lang w:val="lt-LT"/>
        </w:rPr>
        <w:t>p</w:t>
      </w:r>
      <w:r w:rsidRPr="001027DF">
        <w:rPr>
          <w:rFonts w:ascii="Times New Roman" w:hAnsi="Times New Roman" w:cs="Times New Roman"/>
          <w:lang w:val="lt-LT"/>
        </w:rPr>
        <w:t xml:space="preserve">irkimo procedūros metu gali paprašyti </w:t>
      </w:r>
      <w:r w:rsidR="000728B5" w:rsidRPr="001027DF">
        <w:rPr>
          <w:rFonts w:ascii="Times New Roman" w:hAnsi="Times New Roman" w:cs="Times New Roman"/>
          <w:lang w:val="lt-LT"/>
        </w:rPr>
        <w:t>d</w:t>
      </w:r>
      <w:r w:rsidRPr="001027DF">
        <w:rPr>
          <w:rFonts w:ascii="Times New Roman" w:hAnsi="Times New Roman" w:cs="Times New Roman"/>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1027DF">
        <w:rPr>
          <w:rFonts w:ascii="Times New Roman" w:hAnsi="Times New Roman" w:cs="Times New Roman"/>
          <w:lang w:val="lt-LT"/>
        </w:rPr>
        <w:t>p</w:t>
      </w:r>
      <w:r w:rsidRPr="001027DF">
        <w:rPr>
          <w:rFonts w:ascii="Times New Roman" w:hAnsi="Times New Roman" w:cs="Times New Roman"/>
          <w:lang w:val="lt-LT"/>
        </w:rPr>
        <w:t>irkimo procedūros atlikimą.</w:t>
      </w:r>
    </w:p>
    <w:p w14:paraId="2E38FA61" w14:textId="684F0E5E" w:rsidR="009148FC"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įvertinusi EBVPD pateiktą informaciją ir, jeigu taikytina, </w:t>
      </w:r>
      <w:r w:rsidR="0036054C" w:rsidRPr="001027DF">
        <w:rPr>
          <w:rFonts w:ascii="Times New Roman" w:hAnsi="Times New Roman" w:cs="Times New Roman"/>
          <w:lang w:val="lt-LT"/>
        </w:rPr>
        <w:t>EBVPD nurodytą informaciją pagrindžiančiuose</w:t>
      </w:r>
      <w:r w:rsidRPr="001027DF">
        <w:rPr>
          <w:rFonts w:ascii="Times New Roman" w:hAnsi="Times New Roman" w:cs="Times New Roman"/>
          <w:lang w:val="lt-LT"/>
        </w:rPr>
        <w:t xml:space="preserve"> dokumentuose pateiktą informaciją, priima sprendimą dėl kiekvieno </w:t>
      </w:r>
      <w:r w:rsidR="00284629" w:rsidRPr="001027DF">
        <w:rPr>
          <w:rFonts w:ascii="Times New Roman" w:hAnsi="Times New Roman" w:cs="Times New Roman"/>
          <w:lang w:val="lt-LT"/>
        </w:rPr>
        <w:t>p</w:t>
      </w:r>
      <w:r w:rsidRPr="001027DF">
        <w:rPr>
          <w:rFonts w:ascii="Times New Roman" w:hAnsi="Times New Roman" w:cs="Times New Roman"/>
          <w:lang w:val="lt-LT"/>
        </w:rPr>
        <w:t>asiūlymą pateikusio pirkimo dalyvio atitikties reikalavimams</w:t>
      </w:r>
      <w:r w:rsidRPr="001027DF">
        <w:rPr>
          <w:rFonts w:ascii="Times New Roman" w:hAnsi="Times New Roman" w:cs="Times New Roman"/>
          <w:b/>
          <w:bCs/>
          <w:lang w:val="lt-LT"/>
        </w:rPr>
        <w:t xml:space="preserve"> </w:t>
      </w:r>
      <w:r w:rsidRPr="001027DF">
        <w:rPr>
          <w:rFonts w:ascii="Times New Roman" w:hAnsi="Times New Roman" w:cs="Times New Roman"/>
          <w:lang w:val="lt-LT"/>
        </w:rPr>
        <w:t xml:space="preserve">ir kiekvienam iš jų per </w:t>
      </w:r>
      <w:r w:rsidR="007B4B57" w:rsidRPr="001027DF">
        <w:rPr>
          <w:rFonts w:ascii="Times New Roman" w:hAnsi="Times New Roman" w:cs="Times New Roman"/>
          <w:lang w:val="lt-LT"/>
        </w:rPr>
        <w:t xml:space="preserve">specialiosiose </w:t>
      </w:r>
      <w:r w:rsidR="003E1948" w:rsidRPr="001027DF">
        <w:rPr>
          <w:rFonts w:ascii="Times New Roman" w:hAnsi="Times New Roman" w:cs="Times New Roman"/>
          <w:lang w:val="lt-LT"/>
        </w:rPr>
        <w:t>p</w:t>
      </w:r>
      <w:r w:rsidR="00E92DF6" w:rsidRPr="001027DF">
        <w:rPr>
          <w:rFonts w:ascii="Times New Roman" w:hAnsi="Times New Roman" w:cs="Times New Roman"/>
          <w:lang w:val="lt-LT"/>
        </w:rPr>
        <w:t>irkimo</w:t>
      </w:r>
      <w:r w:rsidR="0065756E" w:rsidRPr="001027DF">
        <w:rPr>
          <w:rFonts w:ascii="Times New Roman" w:hAnsi="Times New Roman" w:cs="Times New Roman"/>
          <w:lang w:val="lt-LT"/>
        </w:rPr>
        <w:t xml:space="preserve"> </w:t>
      </w:r>
      <w:r w:rsidR="007B4B57" w:rsidRPr="001027DF">
        <w:rPr>
          <w:rFonts w:ascii="Times New Roman" w:hAnsi="Times New Roman" w:cs="Times New Roman"/>
          <w:lang w:val="lt-LT"/>
        </w:rPr>
        <w:t>sąlygose</w:t>
      </w:r>
      <w:r w:rsidRPr="001027DF">
        <w:rPr>
          <w:rFonts w:ascii="Times New Roman" w:hAnsi="Times New Roman" w:cs="Times New Roman"/>
          <w:lang w:val="lt-LT"/>
        </w:rPr>
        <w:t xml:space="preserve"> nustatytą terminą raštu praneša apie šio patikrinimo rezultatus, pagrįsdama priimtus sprendimus. Teisę dalyvauti tolesnėse </w:t>
      </w:r>
      <w:r w:rsidR="003E1948" w:rsidRPr="001027DF">
        <w:rPr>
          <w:rFonts w:ascii="Times New Roman" w:hAnsi="Times New Roman" w:cs="Times New Roman"/>
          <w:lang w:val="lt-LT"/>
        </w:rPr>
        <w:t>p</w:t>
      </w:r>
      <w:r w:rsidRPr="001027DF">
        <w:rPr>
          <w:rFonts w:ascii="Times New Roman" w:hAnsi="Times New Roman" w:cs="Times New Roman"/>
          <w:lang w:val="lt-LT"/>
        </w:rPr>
        <w:t>irkimo procedūrose turi tik tie pirkimo dalyviai, kurie atitinka perkančiosios organizacijos keliamus reikalavimus.</w:t>
      </w:r>
    </w:p>
    <w:p w14:paraId="495DC727" w14:textId="3B5F9E70" w:rsidR="00546C35" w:rsidRPr="00C13F62" w:rsidRDefault="00546C35" w:rsidP="00C13F62">
      <w:pPr>
        <w:pStyle w:val="Sraopastraipa"/>
        <w:numPr>
          <w:ilvl w:val="1"/>
          <w:numId w:val="9"/>
        </w:numPr>
        <w:spacing w:after="0" w:line="20" w:lineRule="atLeast"/>
        <w:ind w:left="0" w:firstLine="567"/>
        <w:jc w:val="both"/>
        <w:rPr>
          <w:rFonts w:ascii="Times New Roman" w:hAnsi="Times New Roman" w:cs="Times New Roman"/>
          <w:lang w:val="lt-LT"/>
        </w:rPr>
      </w:pPr>
      <w:r w:rsidRPr="00C13F62">
        <w:rPr>
          <w:rFonts w:ascii="Times New Roman" w:hAnsi="Times New Roman" w:cs="Times New Roman"/>
          <w:lang w:val="lt-LT"/>
        </w:rPr>
        <w:t>Prieš nustatydama laimėjusį pasiūlymą</w:t>
      </w:r>
      <w:r w:rsidR="007619A7" w:rsidRPr="00C13F62">
        <w:rPr>
          <w:rFonts w:ascii="Times New Roman" w:hAnsi="Times New Roman" w:cs="Times New Roman"/>
          <w:lang w:val="lt-LT"/>
        </w:rPr>
        <w:t>,</w:t>
      </w:r>
      <w:r w:rsidRPr="00C13F62">
        <w:rPr>
          <w:rFonts w:ascii="Times New Roman" w:hAnsi="Times New Roman" w:cs="Times New Roman"/>
          <w:lang w:val="lt-LT"/>
        </w:rPr>
        <w:t xml:space="preserve"> perkančioji organizacija reikalaus, kad ekonomiškai naudingiausią pasiūlymą pateikęs tiekėjas pateiktų aktualius dokumentus, patvirtinančius jo atitiktį reikalavimams</w:t>
      </w:r>
      <w:r w:rsidR="006E6C1C" w:rsidRPr="00C13F62">
        <w:rPr>
          <w:rFonts w:ascii="Times New Roman" w:hAnsi="Times New Roman" w:cs="Times New Roman"/>
          <w:lang w:val="lt-LT"/>
        </w:rPr>
        <w:t xml:space="preserve">, t. y., kad </w:t>
      </w:r>
      <w:r w:rsidR="00E95669" w:rsidRPr="00C13F62">
        <w:rPr>
          <w:rFonts w:ascii="Times New Roman" w:hAnsi="Times New Roman" w:cs="Times New Roman"/>
          <w:lang w:val="lt-LT"/>
        </w:rPr>
        <w:t>tiekėjas</w:t>
      </w:r>
      <w:r w:rsidR="006E6C1C" w:rsidRPr="00C13F62">
        <w:rPr>
          <w:rFonts w:ascii="Times New Roman" w:hAnsi="Times New Roman" w:cs="Times New Roman"/>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1027DF" w:rsidRDefault="008E262D" w:rsidP="00C36B50">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w:t>
      </w:r>
      <w:r w:rsidR="002C3735" w:rsidRPr="001027DF">
        <w:rPr>
          <w:rFonts w:ascii="Times New Roman" w:hAnsi="Times New Roman" w:cs="Times New Roman"/>
          <w:lang w:val="lt-LT"/>
        </w:rPr>
        <w:t xml:space="preserve"> nereikalauja </w:t>
      </w:r>
      <w:r w:rsidR="007B4B57" w:rsidRPr="001027DF">
        <w:rPr>
          <w:rFonts w:ascii="Times New Roman" w:hAnsi="Times New Roman" w:cs="Times New Roman"/>
          <w:lang w:val="lt-LT"/>
        </w:rPr>
        <w:t xml:space="preserve">tiekėjo </w:t>
      </w:r>
      <w:r w:rsidR="002C3735" w:rsidRPr="001027DF">
        <w:rPr>
          <w:rFonts w:ascii="Times New Roman" w:hAnsi="Times New Roman" w:cs="Times New Roman"/>
          <w:lang w:val="lt-LT"/>
        </w:rPr>
        <w:t>pateikti dokumentų kaip nustatyta VPĮ 50 straipsnio 4 ir 6 dalyse, jeigu ji:</w:t>
      </w:r>
    </w:p>
    <w:p w14:paraId="31723895" w14:textId="7A8D3E3D" w:rsidR="002C3735" w:rsidRPr="001027DF" w:rsidRDefault="002C3735" w:rsidP="00B3619B">
      <w:pPr>
        <w:pStyle w:val="Sraopastraipa"/>
        <w:numPr>
          <w:ilvl w:val="2"/>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1027DF" w:rsidRDefault="002C3735" w:rsidP="00B3619B">
      <w:pPr>
        <w:pStyle w:val="Sraopastraipa"/>
        <w:numPr>
          <w:ilvl w:val="2"/>
          <w:numId w:val="9"/>
        </w:numPr>
        <w:tabs>
          <w:tab w:val="left" w:pos="993"/>
        </w:tabs>
        <w:spacing w:after="120" w:line="20" w:lineRule="atLeast"/>
        <w:ind w:left="0" w:firstLine="426"/>
        <w:rPr>
          <w:rFonts w:ascii="Times New Roman" w:hAnsi="Times New Roman" w:cs="Times New Roman"/>
          <w:lang w:val="lt-LT"/>
        </w:rPr>
      </w:pPr>
      <w:r w:rsidRPr="001027DF">
        <w:rPr>
          <w:rFonts w:ascii="Times New Roman" w:hAnsi="Times New Roman" w:cs="Times New Roman"/>
          <w:lang w:val="lt-LT"/>
        </w:rPr>
        <w:t xml:space="preserve">šiuos dokumentus jau turi iš ankstesnių </w:t>
      </w:r>
      <w:r w:rsidR="00001711" w:rsidRPr="001027DF">
        <w:rPr>
          <w:rFonts w:ascii="Times New Roman" w:hAnsi="Times New Roman" w:cs="Times New Roman"/>
          <w:lang w:val="lt-LT"/>
        </w:rPr>
        <w:t xml:space="preserve">pirkimų </w:t>
      </w:r>
      <w:r w:rsidRPr="001027DF">
        <w:rPr>
          <w:rFonts w:ascii="Times New Roman" w:hAnsi="Times New Roman" w:cs="Times New Roman"/>
          <w:lang w:val="lt-LT"/>
        </w:rPr>
        <w:t>procedūrų.</w:t>
      </w:r>
    </w:p>
    <w:p w14:paraId="2DADF2AB" w14:textId="0D72E2DA" w:rsidR="00546C35" w:rsidRPr="001027DF" w:rsidRDefault="00546C35"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1027DF" w:rsidRDefault="00191ECC"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 xml:space="preserve">Jeigu tiekėjas negali pateikti </w:t>
      </w:r>
      <w:r w:rsidR="00001711" w:rsidRPr="001027DF">
        <w:rPr>
          <w:rFonts w:ascii="Times New Roman" w:hAnsi="Times New Roman" w:cs="Times New Roman"/>
          <w:lang w:val="lt-LT"/>
        </w:rPr>
        <w:t xml:space="preserve">specialiosiose </w:t>
      </w:r>
      <w:r w:rsidRPr="001027DF">
        <w:rPr>
          <w:rFonts w:ascii="Times New Roman" w:hAnsi="Times New Roman" w:cs="Times New Roman"/>
          <w:lang w:val="lt-LT"/>
        </w:rPr>
        <w:t>pirkimo sąlygose pagal VPĮ 46 straipsnio 1 ir 3 dalį bei 6 dalies 2 punktą nustatytų pašalinimo pagrindų nebuvimą įrodančių dokumentų</w:t>
      </w:r>
      <w:r w:rsidR="00F5533A" w:rsidRPr="001027DF">
        <w:rPr>
          <w:rFonts w:ascii="Times New Roman" w:hAnsi="Times New Roman" w:cs="Times New Roman"/>
          <w:lang w:val="lt-LT"/>
        </w:rPr>
        <w:t xml:space="preserve"> (kai taikoma)</w:t>
      </w:r>
      <w:r w:rsidRPr="001027DF">
        <w:rPr>
          <w:rFonts w:ascii="Times New Roman" w:hAnsi="Times New Roman" w:cs="Times New Roman"/>
          <w:lang w:val="lt-LT"/>
        </w:rPr>
        <w:t xml:space="preserve">, </w:t>
      </w:r>
      <w:r w:rsidRPr="001027DF">
        <w:rPr>
          <w:rFonts w:ascii="Times New Roman" w:eastAsia="Arial" w:hAnsi="Times New Roman" w:cs="Times New Roman"/>
          <w:color w:val="000000" w:themeColor="text1"/>
          <w:lang w:val="lt-LT"/>
        </w:rPr>
        <w:t>nes valstybėje narėje ar atitinkamoje šalyje tokie dokumentai neišduodami arba toje šalyje išduodami dokumentai neapima visų keliamų klausimų, jie gali būti pakeisti</w:t>
      </w:r>
      <w:r w:rsidRPr="001027DF">
        <w:rPr>
          <w:rFonts w:ascii="Times New Roman" w:hAnsi="Times New Roman" w:cs="Times New Roman"/>
          <w:lang w:val="lt-LT"/>
        </w:rPr>
        <w:t>:</w:t>
      </w:r>
    </w:p>
    <w:p w14:paraId="40B22903" w14:textId="39B1E536" w:rsidR="00191ECC" w:rsidRPr="001027DF" w:rsidRDefault="00191ECC" w:rsidP="00B3619B">
      <w:pPr>
        <w:pStyle w:val="Sraopastraipa"/>
        <w:numPr>
          <w:ilvl w:val="2"/>
          <w:numId w:val="9"/>
        </w:numPr>
        <w:spacing w:after="0" w:line="240" w:lineRule="auto"/>
        <w:ind w:left="993" w:hanging="567"/>
        <w:jc w:val="both"/>
        <w:rPr>
          <w:rFonts w:ascii="Times New Roman" w:hAnsi="Times New Roman" w:cs="Times New Roman"/>
          <w:lang w:val="lt-LT"/>
        </w:rPr>
      </w:pPr>
      <w:r w:rsidRPr="001027DF">
        <w:rPr>
          <w:rFonts w:ascii="Times New Roman" w:hAnsi="Times New Roman" w:cs="Times New Roman"/>
          <w:lang w:val="lt-LT"/>
        </w:rPr>
        <w:t>priesaikos deklaracija;</w:t>
      </w:r>
    </w:p>
    <w:p w14:paraId="0DDC280B" w14:textId="77777777" w:rsidR="00191ECC" w:rsidRPr="001027DF" w:rsidRDefault="00191ECC" w:rsidP="00B3619B">
      <w:pPr>
        <w:pStyle w:val="Sraopastraipa"/>
        <w:numPr>
          <w:ilvl w:val="2"/>
          <w:numId w:val="9"/>
        </w:numPr>
        <w:tabs>
          <w:tab w:val="left" w:pos="993"/>
        </w:tabs>
        <w:spacing w:after="0"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1027DF" w:rsidRDefault="00546C35" w:rsidP="00B3619B">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w:t>
      </w:r>
    </w:p>
    <w:p w14:paraId="05692DDE" w14:textId="49BDC443" w:rsidR="008F7425" w:rsidRPr="001027DF" w:rsidRDefault="008F7425" w:rsidP="00B3619B">
      <w:pPr>
        <w:pStyle w:val="Antrat1"/>
        <w:numPr>
          <w:ilvl w:val="0"/>
          <w:numId w:val="9"/>
        </w:numPr>
        <w:tabs>
          <w:tab w:val="left" w:pos="567"/>
        </w:tabs>
        <w:spacing w:line="20" w:lineRule="atLeast"/>
        <w:contextualSpacing/>
        <w:rPr>
          <w:rFonts w:ascii="Times New Roman" w:hAnsi="Times New Roman" w:cs="Times New Roman"/>
          <w:b/>
          <w:color w:val="auto"/>
          <w:lang w:val="lt-LT"/>
        </w:rPr>
      </w:pPr>
      <w:bookmarkStart w:id="43" w:name="_Toc48053168"/>
      <w:bookmarkStart w:id="44" w:name="_Toc126263057"/>
      <w:bookmarkStart w:id="45" w:name="_Hlk90906609"/>
      <w:r w:rsidRPr="001027DF">
        <w:rPr>
          <w:rFonts w:ascii="Times New Roman" w:hAnsi="Times New Roman" w:cs="Times New Roman"/>
          <w:color w:val="auto"/>
          <w:lang w:val="lt-LT"/>
        </w:rPr>
        <w:t>Rėmimasis ūkio subjektų pajėgumais</w:t>
      </w:r>
      <w:bookmarkEnd w:id="43"/>
      <w:bookmarkEnd w:id="44"/>
    </w:p>
    <w:bookmarkEnd w:id="45"/>
    <w:p w14:paraId="172AC6C4" w14:textId="08154001"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gali remtis kitų ūkio subjektų pajėgumais pagal VPĮ 49 straipsnį, kad atitiktų </w:t>
      </w:r>
      <w:r w:rsidR="001E48A8" w:rsidRPr="001027DF">
        <w:rPr>
          <w:rFonts w:ascii="Times New Roman" w:hAnsi="Times New Roman" w:cs="Times New Roman"/>
          <w:lang w:val="lt-LT"/>
        </w:rPr>
        <w:t>specialio</w:t>
      </w:r>
      <w:r w:rsidR="009F719D" w:rsidRPr="001027DF">
        <w:rPr>
          <w:rFonts w:ascii="Times New Roman" w:hAnsi="Times New Roman" w:cs="Times New Roman"/>
          <w:lang w:val="lt-LT"/>
        </w:rPr>
        <w:t>siose</w:t>
      </w:r>
      <w:r w:rsidR="001E48A8" w:rsidRPr="001027DF">
        <w:rPr>
          <w:rFonts w:ascii="Times New Roman" w:hAnsi="Times New Roman" w:cs="Times New Roman"/>
          <w:lang w:val="lt-LT"/>
        </w:rPr>
        <w:t xml:space="preserve"> </w:t>
      </w:r>
      <w:r w:rsidR="003E194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7764F7" w:rsidRPr="001027DF">
        <w:rPr>
          <w:rFonts w:ascii="Times New Roman" w:hAnsi="Times New Roman" w:cs="Times New Roman"/>
          <w:lang w:val="lt-LT"/>
        </w:rPr>
        <w:t>sąlygose</w:t>
      </w:r>
      <w:r w:rsidRPr="001027DF">
        <w:rPr>
          <w:rFonts w:ascii="Times New Roman" w:hAnsi="Times New Roman" w:cs="Times New Roman"/>
          <w:lang w:val="lt-LT"/>
        </w:rPr>
        <w:t xml:space="preserve"> nustatytus kvalifikacijos reikalavimus, neatsižvelgiant į ryšio su tais ūkio subjektais teisinį pobūdį. </w:t>
      </w:r>
      <w:r w:rsidRPr="001027DF">
        <w:rPr>
          <w:rFonts w:ascii="Times New Roman" w:hAnsi="Times New Roman" w:cs="Times New Roman"/>
          <w:color w:val="000000" w:themeColor="text1"/>
          <w:lang w:val="lt-LT"/>
        </w:rPr>
        <w:t xml:space="preserve">Šiais ūkio subjektais laikomi ir </w:t>
      </w:r>
      <w:r w:rsidRPr="001027DF">
        <w:rPr>
          <w:rFonts w:ascii="Times New Roman" w:hAnsi="Times New Roman" w:cs="Times New Roman"/>
          <w:lang w:val="lt-LT"/>
        </w:rPr>
        <w:t xml:space="preserve">fiziniai asmenys, kuriuos </w:t>
      </w:r>
      <w:r w:rsidR="007A3A73" w:rsidRPr="001027DF">
        <w:rPr>
          <w:rFonts w:ascii="Times New Roman" w:hAnsi="Times New Roman" w:cs="Times New Roman"/>
          <w:lang w:val="lt-LT"/>
        </w:rPr>
        <w:t>p</w:t>
      </w:r>
      <w:r w:rsidRPr="001027DF">
        <w:rPr>
          <w:rFonts w:ascii="Times New Roman" w:hAnsi="Times New Roman" w:cs="Times New Roman"/>
          <w:lang w:val="lt-LT"/>
        </w:rPr>
        <w:t xml:space="preserve">irkimo laimėjimo ir </w:t>
      </w:r>
      <w:r w:rsidR="007A3A73" w:rsidRPr="001027DF">
        <w:rPr>
          <w:rFonts w:ascii="Times New Roman" w:hAnsi="Times New Roman" w:cs="Times New Roman"/>
          <w:lang w:val="lt-LT"/>
        </w:rPr>
        <w:t>s</w:t>
      </w:r>
      <w:r w:rsidRPr="001027DF">
        <w:rPr>
          <w:rFonts w:ascii="Times New Roman" w:hAnsi="Times New Roman" w:cs="Times New Roman"/>
          <w:lang w:val="lt-LT"/>
        </w:rPr>
        <w:t>utarties sudarymo atveju tiekėjas ar jo pasitelkiamas ūkio subjektas įdarbins</w:t>
      </w:r>
      <w:r w:rsidR="00D21561" w:rsidRPr="001027DF">
        <w:rPr>
          <w:rFonts w:ascii="Times New Roman" w:hAnsi="Times New Roman" w:cs="Times New Roman"/>
          <w:lang w:val="lt-LT"/>
        </w:rPr>
        <w:t xml:space="preserve"> (</w:t>
      </w:r>
      <w:proofErr w:type="spellStart"/>
      <w:r w:rsidR="00D21561" w:rsidRPr="001027DF">
        <w:rPr>
          <w:rFonts w:ascii="Times New Roman" w:hAnsi="Times New Roman" w:cs="Times New Roman"/>
          <w:lang w:val="lt-LT"/>
        </w:rPr>
        <w:t>kvazisubtiekėjai</w:t>
      </w:r>
      <w:proofErr w:type="spellEnd"/>
      <w:r w:rsidR="00D21561" w:rsidRPr="001027DF">
        <w:rPr>
          <w:rFonts w:ascii="Times New Roman" w:hAnsi="Times New Roman" w:cs="Times New Roman"/>
          <w:lang w:val="lt-LT"/>
        </w:rPr>
        <w:t>)</w:t>
      </w:r>
      <w:r w:rsidRPr="001027DF">
        <w:rPr>
          <w:rFonts w:ascii="Times New Roman" w:hAnsi="Times New Roman" w:cs="Times New Roman"/>
          <w:lang w:val="lt-LT"/>
        </w:rPr>
        <w:t>.</w:t>
      </w:r>
    </w:p>
    <w:p w14:paraId="5F181728" w14:textId="531C5D78" w:rsidR="004F6A9A" w:rsidRPr="001027DF" w:rsidRDefault="004F6A9A" w:rsidP="001010DB">
      <w:pPr>
        <w:pStyle w:val="Body2"/>
        <w:numPr>
          <w:ilvl w:val="1"/>
          <w:numId w:val="9"/>
        </w:numPr>
        <w:tabs>
          <w:tab w:val="left" w:pos="1134"/>
        </w:tabs>
        <w:spacing w:after="0"/>
        <w:ind w:left="0" w:firstLine="567"/>
        <w:rPr>
          <w:rFonts w:cs="Times New Roman"/>
          <w:lang w:val="lt-LT"/>
        </w:rPr>
      </w:pPr>
      <w:r w:rsidRPr="001027DF">
        <w:rPr>
          <w:rFonts w:cs="Times New Roman"/>
          <w:lang w:val="lt-LT"/>
        </w:rPr>
        <w:t xml:space="preserve">Tiekėjas, pageidaujantis remtis kitų ūkio subjektų pajėgumais, privalo juos nurodyti </w:t>
      </w:r>
      <w:r w:rsidR="007A3A73" w:rsidRPr="001027DF">
        <w:rPr>
          <w:rFonts w:cs="Times New Roman"/>
          <w:lang w:val="lt-LT"/>
        </w:rPr>
        <w:t>p</w:t>
      </w:r>
      <w:r w:rsidRPr="001027DF">
        <w:rPr>
          <w:rFonts w:cs="Times New Roman"/>
          <w:lang w:val="lt-LT"/>
        </w:rPr>
        <w:t xml:space="preserve">asiūlyme ir pateikti dokumentus, įrodančius, kad per visą </w:t>
      </w:r>
      <w:r w:rsidR="007A3A73" w:rsidRPr="001027DF">
        <w:rPr>
          <w:rFonts w:cs="Times New Roman"/>
          <w:lang w:val="lt-LT"/>
        </w:rPr>
        <w:t>s</w:t>
      </w:r>
      <w:r w:rsidRPr="001027DF">
        <w:rPr>
          <w:rFonts w:cs="Times New Roman"/>
          <w:lang w:val="lt-LT"/>
        </w:rPr>
        <w:t>utarties vykdymo laikotarpį ūkio subjekto, kurio pajėgumais jis remiasi, ištekliai tiekėjui bus prieinami</w:t>
      </w:r>
      <w:r w:rsidR="0035166C" w:rsidRPr="001027DF">
        <w:rPr>
          <w:rFonts w:cs="Times New Roman"/>
          <w:lang w:val="lt-LT"/>
        </w:rPr>
        <w:t>.</w:t>
      </w:r>
      <w:r w:rsidRPr="001027DF">
        <w:rPr>
          <w:rFonts w:cs="Times New Roman"/>
          <w:lang w:val="lt-LT"/>
        </w:rPr>
        <w:t xml:space="preserve"> Tikrindama, ar tiekėjui bus prieinami kitų ūkio subjektų, kurių pajėgumais jis remiasi, turimi ištekliai, perkančioji organizacija iš jo priima bet kokias tai patvirtinančias priemones.</w:t>
      </w:r>
      <w:r w:rsidR="00CD7D20" w:rsidRPr="001027DF">
        <w:rPr>
          <w:rFonts w:cs="Times New Roman"/>
          <w:lang w:val="lt-LT"/>
        </w:rPr>
        <w:t xml:space="preserve"> </w:t>
      </w:r>
      <w:r w:rsidR="006F2D24" w:rsidRPr="001027DF">
        <w:rPr>
          <w:rFonts w:cs="Times New Roman"/>
          <w:color w:val="auto"/>
          <w:lang w:val="lt-LT"/>
        </w:rPr>
        <w:t>Tiekėjas</w:t>
      </w:r>
      <w:r w:rsidR="00A30304" w:rsidRPr="001027DF">
        <w:rPr>
          <w:rFonts w:cs="Times New Roman"/>
          <w:color w:val="auto"/>
          <w:lang w:val="lt-LT"/>
        </w:rPr>
        <w:t xml:space="preserve">, </w:t>
      </w:r>
      <w:r w:rsidR="00A30304" w:rsidRPr="001027DF">
        <w:rPr>
          <w:rFonts w:cs="Times New Roman"/>
          <w:color w:val="auto"/>
          <w:spacing w:val="2"/>
          <w:shd w:val="clear" w:color="auto" w:fill="FFFFFF"/>
          <w:lang w:val="lt-LT"/>
        </w:rPr>
        <w:t xml:space="preserve">nenurodęs, jog remiasi kitų ūkio subjektų pajėgumais (kvalifikacija), </w:t>
      </w:r>
      <w:r w:rsidR="006F2D24" w:rsidRPr="001027DF">
        <w:rPr>
          <w:rFonts w:cs="Times New Roman"/>
          <w:color w:val="auto"/>
          <w:spacing w:val="2"/>
          <w:shd w:val="clear" w:color="auto" w:fill="FFFFFF"/>
          <w:lang w:val="lt-LT"/>
        </w:rPr>
        <w:t xml:space="preserve">tačiau </w:t>
      </w:r>
      <w:r w:rsidR="00A30304" w:rsidRPr="001027DF">
        <w:rPr>
          <w:rFonts w:cs="Times New Roman"/>
          <w:color w:val="auto"/>
          <w:spacing w:val="2"/>
          <w:shd w:val="clear" w:color="auto" w:fill="FFFFFF"/>
          <w:lang w:val="lt-LT"/>
        </w:rPr>
        <w:t xml:space="preserve">pats neatitinka </w:t>
      </w:r>
      <w:r w:rsidR="00ED33E7" w:rsidRPr="001027DF">
        <w:rPr>
          <w:rFonts w:cs="Times New Roman"/>
          <w:color w:val="auto"/>
          <w:spacing w:val="2"/>
          <w:shd w:val="clear" w:color="auto" w:fill="FFFFFF"/>
          <w:lang w:val="lt-LT"/>
        </w:rPr>
        <w:t xml:space="preserve">specialiosiose </w:t>
      </w:r>
      <w:r w:rsidR="00A30304" w:rsidRPr="001027DF">
        <w:rPr>
          <w:rFonts w:cs="Times New Roman"/>
          <w:color w:val="auto"/>
          <w:spacing w:val="2"/>
          <w:shd w:val="clear" w:color="auto" w:fill="FFFFFF"/>
          <w:lang w:val="lt-LT"/>
        </w:rPr>
        <w:t xml:space="preserve">pirkimo </w:t>
      </w:r>
      <w:r w:rsidR="00ED33E7" w:rsidRPr="001027DF">
        <w:rPr>
          <w:rFonts w:cs="Times New Roman"/>
          <w:color w:val="auto"/>
          <w:spacing w:val="2"/>
          <w:shd w:val="clear" w:color="auto" w:fill="FFFFFF"/>
          <w:lang w:val="lt-LT"/>
        </w:rPr>
        <w:t>sąlygose</w:t>
      </w:r>
      <w:r w:rsidR="00A30304" w:rsidRPr="001027DF">
        <w:rPr>
          <w:rFonts w:cs="Times New Roman"/>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bCs/>
          <w:lang w:val="lt-LT"/>
        </w:rPr>
        <w:t>Skirtingi tiekėjai gali remtis tų pačių ūkio subjektų pajėgumais</w:t>
      </w:r>
      <w:r w:rsidR="00D063C6" w:rsidRPr="001027DF">
        <w:rPr>
          <w:rFonts w:ascii="Times New Roman" w:eastAsia="Calibri" w:hAnsi="Times New Roman" w:cs="Times New Roman"/>
          <w:bCs/>
          <w:lang w:val="lt-LT"/>
        </w:rPr>
        <w:t>,</w:t>
      </w:r>
      <w:r w:rsidR="00D063C6" w:rsidRPr="001027DF">
        <w:rPr>
          <w:rFonts w:ascii="Times New Roman" w:eastAsia="Calibri" w:hAnsi="Times New Roman" w:cs="Times New Roman"/>
          <w:lang w:val="lt-LT"/>
        </w:rPr>
        <w:t xml:space="preserve"> tačiau tai negali sąlygoti draudžiamų</w:t>
      </w:r>
      <w:r w:rsidR="003E1948" w:rsidRPr="001027DF">
        <w:rPr>
          <w:rFonts w:ascii="Times New Roman" w:eastAsia="Calibri" w:hAnsi="Times New Roman" w:cs="Times New Roman"/>
          <w:lang w:val="lt-LT"/>
        </w:rPr>
        <w:t xml:space="preserve"> </w:t>
      </w:r>
      <w:r w:rsidR="00D063C6" w:rsidRPr="001027DF">
        <w:rPr>
          <w:rFonts w:ascii="Times New Roman" w:eastAsia="Calibri" w:hAnsi="Times New Roman" w:cs="Times New Roman"/>
          <w:lang w:val="lt-LT"/>
        </w:rPr>
        <w:t>susitarimų</w:t>
      </w:r>
      <w:r w:rsidR="00B77D06" w:rsidRPr="001027DF">
        <w:rPr>
          <w:rFonts w:ascii="Times New Roman" w:eastAsia="Calibri" w:hAnsi="Times New Roman" w:cs="Times New Roman"/>
          <w:bCs/>
          <w:lang w:val="lt-LT"/>
        </w:rPr>
        <w:t>.</w:t>
      </w:r>
    </w:p>
    <w:p w14:paraId="346FA7BA" w14:textId="05E9DD3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Tiekėjų grupė gali remtis grupės dalyvių arba kitų ūkio subjektų pajėgumais, laikantis šiame </w:t>
      </w:r>
      <w:r w:rsidR="007764F7" w:rsidRPr="001027DF">
        <w:rPr>
          <w:rFonts w:ascii="Times New Roman" w:hAnsi="Times New Roman" w:cs="Times New Roman"/>
          <w:lang w:val="lt-LT"/>
        </w:rPr>
        <w:t>b</w:t>
      </w:r>
      <w:r w:rsidR="009F5F3C"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0B1F50" w:rsidRPr="001027DF">
        <w:rPr>
          <w:rFonts w:ascii="Times New Roman" w:hAnsi="Times New Roman" w:cs="Times New Roman"/>
          <w:lang w:val="lt-LT"/>
        </w:rPr>
        <w:t xml:space="preserve">sąlygų </w:t>
      </w:r>
      <w:r w:rsidRPr="001027DF">
        <w:rPr>
          <w:rFonts w:ascii="Times New Roman" w:hAnsi="Times New Roman" w:cs="Times New Roman"/>
          <w:lang w:val="lt-LT"/>
        </w:rPr>
        <w:t>skyriuje nustatytų sąlygų.</w:t>
      </w:r>
    </w:p>
    <w:p w14:paraId="4A9E6092" w14:textId="77777777" w:rsidR="003B359D"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1027DF">
        <w:rPr>
          <w:rFonts w:ascii="Times New Roman" w:hAnsi="Times New Roman" w:cs="Times New Roman"/>
          <w:lang w:val="lt-LT"/>
        </w:rPr>
        <w:t>remtasi</w:t>
      </w:r>
      <w:r w:rsidRPr="001027DF">
        <w:rPr>
          <w:rFonts w:ascii="Times New Roman" w:hAnsi="Times New Roman" w:cs="Times New Roman"/>
          <w:lang w:val="lt-LT"/>
        </w:rPr>
        <w:t>, patys ir teiks tas paslaugas ar atliks darbus, kuriems reikia jų pajėgumų.</w:t>
      </w:r>
    </w:p>
    <w:p w14:paraId="0223A89B" w14:textId="306DB566" w:rsidR="00E65606" w:rsidRPr="001027DF" w:rsidRDefault="00E65606"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tiekėjas remiasi ūkio subjektų pajėgumais, atsižvelgdamas į </w:t>
      </w:r>
      <w:r w:rsidR="005D1A7A"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D1A7A" w:rsidRPr="001027DF">
        <w:rPr>
          <w:rFonts w:ascii="Times New Roman" w:hAnsi="Times New Roman" w:cs="Times New Roman"/>
          <w:lang w:val="lt-LT"/>
        </w:rPr>
        <w:t>sąlygose</w:t>
      </w:r>
      <w:r w:rsidRPr="001027DF">
        <w:rPr>
          <w:rFonts w:ascii="Times New Roman" w:hAnsi="Times New Roman" w:cs="Times New Roman"/>
          <w:lang w:val="lt-LT"/>
        </w:rPr>
        <w:t xml:space="preserve"> nustatytus ekonominio ir finansinio pajėgumo reikalavimus, tiekėjas ir </w:t>
      </w:r>
      <w:r w:rsidR="007A15A2" w:rsidRPr="001027DF">
        <w:rPr>
          <w:rFonts w:ascii="Times New Roman" w:hAnsi="Times New Roman" w:cs="Times New Roman"/>
          <w:lang w:val="lt-LT"/>
        </w:rPr>
        <w:t xml:space="preserve">šie </w:t>
      </w:r>
      <w:r w:rsidRPr="001027DF">
        <w:rPr>
          <w:rFonts w:ascii="Times New Roman" w:hAnsi="Times New Roman" w:cs="Times New Roman"/>
          <w:lang w:val="lt-LT"/>
        </w:rPr>
        <w:t xml:space="preserve">ūkio subjektai, kurių pajėgumais remiamasi, turi prisiimti solidarią atsakomybę už sutarties įvykdymą (jei </w:t>
      </w:r>
      <w:r w:rsidR="00A104EC" w:rsidRPr="001027DF">
        <w:rPr>
          <w:rFonts w:ascii="Times New Roman" w:hAnsi="Times New Roman" w:cs="Times New Roman"/>
          <w:lang w:val="lt-LT"/>
        </w:rPr>
        <w:t>s</w:t>
      </w:r>
      <w:r w:rsidRPr="001027DF">
        <w:rPr>
          <w:rFonts w:ascii="Times New Roman" w:hAnsi="Times New Roman" w:cs="Times New Roman"/>
          <w:lang w:val="lt-LT"/>
        </w:rPr>
        <w:t>peciali</w:t>
      </w:r>
      <w:r w:rsidR="00A104EC" w:rsidRPr="001027DF">
        <w:rPr>
          <w:rFonts w:ascii="Times New Roman" w:hAnsi="Times New Roman" w:cs="Times New Roman"/>
          <w:lang w:val="lt-LT"/>
        </w:rPr>
        <w:t>osiose pirkimo</w:t>
      </w:r>
      <w:r w:rsidRPr="001027DF">
        <w:rPr>
          <w:rFonts w:ascii="Times New Roman" w:hAnsi="Times New Roman" w:cs="Times New Roman"/>
          <w:lang w:val="lt-LT"/>
        </w:rPr>
        <w:t xml:space="preserve"> sąlyg</w:t>
      </w:r>
      <w:r w:rsidR="005D1A7A" w:rsidRPr="001027DF">
        <w:rPr>
          <w:rFonts w:ascii="Times New Roman" w:hAnsi="Times New Roman" w:cs="Times New Roman"/>
          <w:lang w:val="lt-LT"/>
        </w:rPr>
        <w:t>ose</w:t>
      </w:r>
      <w:r w:rsidRPr="001027DF">
        <w:rPr>
          <w:rFonts w:ascii="Times New Roman" w:hAnsi="Times New Roman" w:cs="Times New Roman"/>
          <w:lang w:val="lt-LT"/>
        </w:rPr>
        <w:t xml:space="preserve"> nenu</w:t>
      </w:r>
      <w:r w:rsidR="00A104EC" w:rsidRPr="001027DF">
        <w:rPr>
          <w:rFonts w:ascii="Times New Roman" w:hAnsi="Times New Roman" w:cs="Times New Roman"/>
          <w:lang w:val="lt-LT"/>
        </w:rPr>
        <w:t>statyta</w:t>
      </w:r>
      <w:r w:rsidRPr="001027DF">
        <w:rPr>
          <w:rFonts w:ascii="Times New Roman" w:hAnsi="Times New Roman" w:cs="Times New Roman"/>
          <w:lang w:val="lt-LT"/>
        </w:rPr>
        <w:t xml:space="preserve"> kitaip).</w:t>
      </w:r>
      <w:r w:rsidRPr="001027DF">
        <w:rPr>
          <w:rFonts w:ascii="Times New Roman" w:hAnsi="Times New Roman" w:cs="Times New Roman"/>
          <w:color w:val="FF0000"/>
          <w:lang w:val="lt-LT"/>
        </w:rPr>
        <w:t xml:space="preserve"> </w:t>
      </w:r>
    </w:p>
    <w:p w14:paraId="21314D06" w14:textId="2D08036C" w:rsidR="0015220E" w:rsidRPr="001027DF" w:rsidRDefault="0015220E" w:rsidP="0072533F">
      <w:pPr>
        <w:spacing w:after="0" w:line="20" w:lineRule="atLeast"/>
        <w:jc w:val="both"/>
        <w:rPr>
          <w:rFonts w:ascii="Times New Roman" w:hAnsi="Times New Roman" w:cs="Times New Roman"/>
          <w:lang w:val="lt-LT"/>
        </w:rPr>
      </w:pPr>
    </w:p>
    <w:p w14:paraId="42A9ADC0" w14:textId="6263F98A" w:rsidR="003B359D" w:rsidRPr="001027DF" w:rsidRDefault="003B359D" w:rsidP="00B3619B">
      <w:pPr>
        <w:pStyle w:val="Antrat1"/>
        <w:numPr>
          <w:ilvl w:val="0"/>
          <w:numId w:val="9"/>
        </w:numPr>
        <w:tabs>
          <w:tab w:val="left" w:pos="567"/>
        </w:tabs>
        <w:contextualSpacing/>
        <w:rPr>
          <w:rFonts w:ascii="Times New Roman" w:hAnsi="Times New Roman" w:cs="Times New Roman"/>
          <w:b/>
          <w:color w:val="auto"/>
          <w:lang w:val="lt-LT"/>
        </w:rPr>
      </w:pPr>
      <w:bookmarkStart w:id="46" w:name="_Toc48053169"/>
      <w:bookmarkStart w:id="47" w:name="_Toc126263058"/>
      <w:r w:rsidRPr="001027DF">
        <w:rPr>
          <w:rFonts w:ascii="Times New Roman" w:hAnsi="Times New Roman" w:cs="Times New Roman"/>
          <w:color w:val="auto"/>
          <w:lang w:val="lt-LT"/>
        </w:rPr>
        <w:t>Subtiekėjų pasitelkimas</w:t>
      </w:r>
      <w:bookmarkEnd w:id="46"/>
      <w:bookmarkEnd w:id="47"/>
    </w:p>
    <w:p w14:paraId="36F00355" w14:textId="2B2E3374"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 xml:space="preserve">Tiekėjas savo </w:t>
      </w:r>
      <w:r w:rsidR="004234A9" w:rsidRPr="001027DF">
        <w:rPr>
          <w:rFonts w:ascii="Times New Roman" w:eastAsia="Calibri" w:hAnsi="Times New Roman" w:cs="Times New Roman"/>
          <w:color w:val="000000" w:themeColor="text1"/>
          <w:lang w:val="lt-LT"/>
        </w:rPr>
        <w:t>p</w:t>
      </w:r>
      <w:r w:rsidRPr="001027DF">
        <w:rPr>
          <w:rFonts w:ascii="Times New Roman" w:eastAsia="Calibri" w:hAnsi="Times New Roman" w:cs="Times New Roman"/>
          <w:color w:val="000000" w:themeColor="text1"/>
          <w:lang w:val="lt-LT"/>
        </w:rPr>
        <w:t>asiūlyme privalo nurodyti</w:t>
      </w:r>
      <w:r w:rsidR="012154B2" w:rsidRPr="001027DF">
        <w:rPr>
          <w:rFonts w:ascii="Times New Roman" w:eastAsia="Calibri" w:hAnsi="Times New Roman" w:cs="Times New Roman"/>
          <w:color w:val="000000" w:themeColor="text1"/>
          <w:lang w:val="lt-LT"/>
        </w:rPr>
        <w:t>,</w:t>
      </w:r>
      <w:r w:rsidRPr="001027DF">
        <w:rPr>
          <w:rFonts w:ascii="Times New Roman" w:eastAsia="Calibri" w:hAnsi="Times New Roman" w:cs="Times New Roman"/>
          <w:color w:val="000000" w:themeColor="text1"/>
          <w:lang w:val="lt-LT"/>
        </w:rPr>
        <w:t xml:space="preserve"> kokiai sutarties daliai ir kokius subtiekėjus, jeigu jie </w:t>
      </w:r>
      <w:r w:rsidR="00917A06" w:rsidRPr="001027DF">
        <w:rPr>
          <w:rFonts w:ascii="Times New Roman" w:eastAsia="Calibri" w:hAnsi="Times New Roman" w:cs="Times New Roman"/>
          <w:color w:val="000000" w:themeColor="text1"/>
          <w:lang w:val="lt-LT"/>
        </w:rPr>
        <w:t>p</w:t>
      </w:r>
      <w:r w:rsidR="005D77A3" w:rsidRPr="001027DF">
        <w:rPr>
          <w:rFonts w:ascii="Times New Roman" w:eastAsia="Calibri" w:hAnsi="Times New Roman" w:cs="Times New Roman"/>
          <w:color w:val="000000" w:themeColor="text1"/>
          <w:lang w:val="lt-LT"/>
        </w:rPr>
        <w:t xml:space="preserve">asiūlymo teikimo metu </w:t>
      </w:r>
      <w:r w:rsidRPr="001027DF">
        <w:rPr>
          <w:rFonts w:ascii="Times New Roman" w:eastAsia="Calibri" w:hAnsi="Times New Roman" w:cs="Times New Roman"/>
          <w:color w:val="000000" w:themeColor="text1"/>
          <w:lang w:val="lt-LT"/>
        </w:rPr>
        <w:t xml:space="preserve">yra žinomi, </w:t>
      </w:r>
      <w:r w:rsidR="000C3A86" w:rsidRPr="001027DF">
        <w:rPr>
          <w:rFonts w:ascii="Times New Roman" w:eastAsia="Calibri" w:hAnsi="Times New Roman" w:cs="Times New Roman"/>
          <w:color w:val="000000" w:themeColor="text1"/>
          <w:lang w:val="lt-LT"/>
        </w:rPr>
        <w:t xml:space="preserve">jis </w:t>
      </w:r>
      <w:r w:rsidRPr="001027DF">
        <w:rPr>
          <w:rFonts w:ascii="Times New Roman" w:eastAsia="Calibri" w:hAnsi="Times New Roman" w:cs="Times New Roman"/>
          <w:color w:val="000000" w:themeColor="text1"/>
          <w:lang w:val="lt-LT"/>
        </w:rPr>
        <w:t xml:space="preserve">ketina pasitelkti. </w:t>
      </w:r>
    </w:p>
    <w:p w14:paraId="30BC93A5" w14:textId="3C84547E"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Skirtingi tiekėjai gali pasitelkti tuos pačius subtiekėjus, tačiau tai negali sąlygoti draudžiamų susitarimų</w:t>
      </w:r>
      <w:r w:rsidRPr="001027DF">
        <w:rPr>
          <w:rFonts w:ascii="Times New Roman" w:hAnsi="Times New Roman" w:cs="Times New Roman"/>
          <w:lang w:val="lt-LT"/>
        </w:rPr>
        <w:t>.</w:t>
      </w:r>
    </w:p>
    <w:p w14:paraId="4D78EA85" w14:textId="682C8DCB" w:rsidR="003B359D" w:rsidRPr="001027DF" w:rsidRDefault="003B359D" w:rsidP="00B3619B">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S</w:t>
      </w:r>
      <w:r w:rsidRPr="001027DF">
        <w:rPr>
          <w:rFonts w:ascii="Times New Roman" w:hAnsi="Times New Roman" w:cs="Times New Roman"/>
          <w:lang w:val="lt-LT"/>
        </w:rPr>
        <w:t xml:space="preserve">udarius sutartį, tačiau ne vėliau negu </w:t>
      </w:r>
      <w:r w:rsidR="00917A06" w:rsidRPr="001027DF">
        <w:rPr>
          <w:rFonts w:ascii="Times New Roman" w:hAnsi="Times New Roman" w:cs="Times New Roman"/>
          <w:lang w:val="lt-LT"/>
        </w:rPr>
        <w:t xml:space="preserve">ta </w:t>
      </w:r>
      <w:r w:rsidRPr="001027DF">
        <w:rPr>
          <w:rFonts w:ascii="Times New Roman" w:hAnsi="Times New Roman" w:cs="Times New Roman"/>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1027DF" w:rsidRDefault="003B359D" w:rsidP="00B3619B">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pagal </w:t>
      </w:r>
      <w:r w:rsidR="007764F7" w:rsidRPr="001027DF">
        <w:rPr>
          <w:rFonts w:ascii="Times New Roman" w:hAnsi="Times New Roman" w:cs="Times New Roman"/>
          <w:lang w:val="lt-LT"/>
        </w:rPr>
        <w:t>s</w:t>
      </w:r>
      <w:r w:rsidR="00FE48E8" w:rsidRPr="001027DF">
        <w:rPr>
          <w:rFonts w:ascii="Times New Roman" w:hAnsi="Times New Roman" w:cs="Times New Roman"/>
          <w:lang w:val="lt-LT"/>
        </w:rPr>
        <w:t>peciali</w:t>
      </w:r>
      <w:r w:rsidR="004A2B22" w:rsidRPr="001027DF">
        <w:rPr>
          <w:rFonts w:ascii="Times New Roman" w:hAnsi="Times New Roman" w:cs="Times New Roman"/>
          <w:lang w:val="lt-LT"/>
        </w:rPr>
        <w:t>ųjų</w:t>
      </w:r>
      <w:r w:rsidR="00FE48E8" w:rsidRPr="001027DF">
        <w:rPr>
          <w:rFonts w:ascii="Times New Roman" w:hAnsi="Times New Roman" w:cs="Times New Roman"/>
          <w:lang w:val="lt-LT"/>
        </w:rPr>
        <w:t xml:space="preserve"> </w:t>
      </w:r>
      <w:r w:rsidR="00B52329" w:rsidRPr="001027DF">
        <w:rPr>
          <w:rFonts w:ascii="Times New Roman" w:hAnsi="Times New Roman" w:cs="Times New Roman"/>
          <w:lang w:val="lt-LT"/>
        </w:rPr>
        <w:t>pirkimo</w:t>
      </w:r>
      <w:r w:rsidR="00FE48E8" w:rsidRPr="001027DF">
        <w:rPr>
          <w:rFonts w:ascii="Times New Roman" w:hAnsi="Times New Roman" w:cs="Times New Roman"/>
          <w:lang w:val="lt-LT"/>
        </w:rPr>
        <w:t xml:space="preserve"> sąlyg</w:t>
      </w:r>
      <w:r w:rsidR="004A2B22" w:rsidRPr="001027DF">
        <w:rPr>
          <w:rFonts w:ascii="Times New Roman" w:hAnsi="Times New Roman" w:cs="Times New Roman"/>
          <w:lang w:val="lt-LT"/>
        </w:rPr>
        <w:t>ų</w:t>
      </w:r>
      <w:r w:rsidR="00FE48E8" w:rsidRPr="001027DF">
        <w:rPr>
          <w:rFonts w:ascii="Times New Roman" w:hAnsi="Times New Roman" w:cs="Times New Roman"/>
          <w:lang w:val="lt-LT"/>
        </w:rPr>
        <w:t xml:space="preserve"> </w:t>
      </w:r>
      <w:r w:rsidR="004A2B22" w:rsidRPr="001027DF">
        <w:rPr>
          <w:rFonts w:ascii="Times New Roman" w:hAnsi="Times New Roman" w:cs="Times New Roman"/>
          <w:lang w:val="lt-LT"/>
        </w:rPr>
        <w:t>reikalavimus</w:t>
      </w:r>
      <w:r w:rsidR="00B628E8" w:rsidRPr="001027DF">
        <w:rPr>
          <w:rFonts w:ascii="Times New Roman" w:hAnsi="Times New Roman" w:cs="Times New Roman"/>
          <w:lang w:val="lt-LT"/>
        </w:rPr>
        <w:t xml:space="preserve"> </w:t>
      </w:r>
      <w:r w:rsidR="00190AD0" w:rsidRPr="001027DF">
        <w:rPr>
          <w:rFonts w:ascii="Times New Roman" w:eastAsia="Calibri" w:hAnsi="Times New Roman" w:cs="Times New Roman"/>
          <w:lang w:val="lt-LT"/>
        </w:rPr>
        <w:t xml:space="preserve">yra </w:t>
      </w:r>
      <w:r w:rsidRPr="001027DF">
        <w:rPr>
          <w:rFonts w:ascii="Times New Roman" w:hAnsi="Times New Roman" w:cs="Times New Roman"/>
          <w:lang w:val="lt-LT"/>
        </w:rPr>
        <w:t>tikrinama, ar nėra VPĮ 46 straipsnyje nurodytų subtiekėjo pašalinimo pagrindų, kartu su informacija apie naujus subtiekėjus pateikiami ir subtiekėjo pašalinimo pagrindų nebuvimą patvirtinantys dokumentai</w:t>
      </w:r>
      <w:r w:rsidR="005E333E" w:rsidRPr="001027DF">
        <w:rPr>
          <w:rFonts w:ascii="Times New Roman" w:hAnsi="Times New Roman" w:cs="Times New Roman"/>
          <w:lang w:val="lt-LT"/>
        </w:rPr>
        <w:t xml:space="preserve"> (supaprastintų pirkimų atveju – </w:t>
      </w:r>
      <w:r w:rsidR="00B40CFD" w:rsidRPr="001027DF">
        <w:rPr>
          <w:rFonts w:ascii="Times New Roman" w:hAnsi="Times New Roman" w:cs="Times New Roman"/>
          <w:lang w:val="lt-LT"/>
        </w:rPr>
        <w:t xml:space="preserve">reikalaujama tik tuomet, kai </w:t>
      </w:r>
      <w:r w:rsidR="005E333E" w:rsidRPr="001027DF">
        <w:rPr>
          <w:rFonts w:ascii="Times New Roman" w:hAnsi="Times New Roman" w:cs="Times New Roman"/>
          <w:lang w:val="lt-LT"/>
        </w:rPr>
        <w:t xml:space="preserve"> </w:t>
      </w:r>
      <w:r w:rsidR="00D96F90" w:rsidRPr="001027DF">
        <w:rPr>
          <w:rFonts w:ascii="Times New Roman" w:hAnsi="Times New Roman" w:cs="Times New Roman"/>
          <w:lang w:val="lt-LT"/>
        </w:rPr>
        <w:t>perkančioji organizacija tur</w:t>
      </w:r>
      <w:r w:rsidR="00B40CFD" w:rsidRPr="001027DF">
        <w:rPr>
          <w:rFonts w:ascii="Times New Roman" w:hAnsi="Times New Roman" w:cs="Times New Roman"/>
          <w:lang w:val="lt-LT"/>
        </w:rPr>
        <w:t>i</w:t>
      </w:r>
      <w:r w:rsidR="00D96F90" w:rsidRPr="001027DF">
        <w:rPr>
          <w:rFonts w:ascii="Times New Roman" w:hAnsi="Times New Roman" w:cs="Times New Roman"/>
          <w:lang w:val="lt-LT"/>
        </w:rPr>
        <w:t xml:space="preserve"> pagrįstų abejonių dėl </w:t>
      </w:r>
      <w:r w:rsidR="00FB542B" w:rsidRPr="001027DF">
        <w:rPr>
          <w:rFonts w:ascii="Times New Roman" w:hAnsi="Times New Roman" w:cs="Times New Roman"/>
          <w:lang w:val="lt-LT"/>
        </w:rPr>
        <w:t>jo</w:t>
      </w:r>
      <w:r w:rsidR="00D96F90" w:rsidRPr="001027DF">
        <w:rPr>
          <w:rFonts w:ascii="Times New Roman" w:hAnsi="Times New Roman" w:cs="Times New Roman"/>
          <w:lang w:val="lt-LT"/>
        </w:rPr>
        <w:t xml:space="preserve"> patikimumo)</w:t>
      </w:r>
      <w:r w:rsidRPr="001027DF">
        <w:rPr>
          <w:rFonts w:ascii="Times New Roman" w:hAnsi="Times New Roman" w:cs="Times New Roman"/>
          <w:lang w:val="lt-LT"/>
        </w:rPr>
        <w:t xml:space="preserve">. Tokiu atveju, jeigu subtiekėjo padėtis atitinka bent vieną </w:t>
      </w:r>
      <w:r w:rsidR="00B52329"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C0A84" w:rsidRPr="001027DF">
        <w:rPr>
          <w:rFonts w:ascii="Times New Roman" w:hAnsi="Times New Roman" w:cs="Times New Roman"/>
          <w:lang w:val="lt-LT"/>
        </w:rPr>
        <w:t xml:space="preserve">sąlygose </w:t>
      </w:r>
      <w:r w:rsidRPr="001027DF">
        <w:rPr>
          <w:rFonts w:ascii="Times New Roman" w:hAnsi="Times New Roman" w:cs="Times New Roman"/>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1027DF">
        <w:rPr>
          <w:rFonts w:ascii="Times New Roman" w:hAnsi="Times New Roman" w:cs="Times New Roman"/>
          <w:lang w:val="lt-LT"/>
        </w:rPr>
        <w:t xml:space="preserve">(pašalinimo pagrindų neturinčiu) </w:t>
      </w:r>
      <w:r w:rsidRPr="001027DF">
        <w:rPr>
          <w:rFonts w:ascii="Times New Roman" w:hAnsi="Times New Roman" w:cs="Times New Roman"/>
          <w:lang w:val="lt-LT"/>
        </w:rPr>
        <w:t>subtiekėju.</w:t>
      </w:r>
    </w:p>
    <w:p w14:paraId="1863C057" w14:textId="64B4B3B8" w:rsidR="00D531A6" w:rsidRPr="001027DF" w:rsidRDefault="00D97F1F" w:rsidP="00B3619B">
      <w:pPr>
        <w:pStyle w:val="Antrat1"/>
        <w:numPr>
          <w:ilvl w:val="0"/>
          <w:numId w:val="9"/>
        </w:numPr>
        <w:spacing w:line="20" w:lineRule="atLeast"/>
        <w:contextualSpacing/>
        <w:rPr>
          <w:rFonts w:ascii="Times New Roman" w:hAnsi="Times New Roman" w:cs="Times New Roman"/>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1027DF">
        <w:rPr>
          <w:rFonts w:ascii="Times New Roman" w:hAnsi="Times New Roman" w:cs="Times New Roman"/>
          <w:color w:val="auto"/>
          <w:lang w:val="lt-LT"/>
        </w:rPr>
        <w:t xml:space="preserve">Tiekėjų </w:t>
      </w:r>
      <w:r w:rsidR="00D531A6" w:rsidRPr="001027DF">
        <w:rPr>
          <w:rFonts w:ascii="Times New Roman" w:hAnsi="Times New Roman" w:cs="Times New Roman"/>
          <w:color w:val="auto"/>
          <w:lang w:val="lt-LT"/>
        </w:rPr>
        <w:t>grupės dalyvavimas</w:t>
      </w:r>
      <w:bookmarkEnd w:id="68"/>
      <w:bookmarkEnd w:id="69"/>
      <w:bookmarkEnd w:id="70"/>
      <w:bookmarkEnd w:id="71"/>
    </w:p>
    <w:p w14:paraId="77623249" w14:textId="699F5ABE" w:rsidR="001F20C8" w:rsidRPr="001027DF" w:rsidRDefault="001F20C8" w:rsidP="00B3619B">
      <w:pPr>
        <w:pStyle w:val="Sraopastraipa"/>
        <w:numPr>
          <w:ilvl w:val="1"/>
          <w:numId w:val="9"/>
        </w:numPr>
        <w:spacing w:after="120" w:line="20" w:lineRule="atLeast"/>
        <w:ind w:left="0" w:firstLine="567"/>
        <w:jc w:val="both"/>
        <w:rPr>
          <w:rFonts w:ascii="Times New Roman" w:hAnsi="Times New Roman" w:cs="Times New Roman"/>
          <w:lang w:val="lt-LT"/>
        </w:rPr>
      </w:pPr>
      <w:bookmarkStart w:id="72" w:name="_Hlk90910113"/>
      <w:r w:rsidRPr="001027DF">
        <w:rPr>
          <w:rFonts w:ascii="Times New Roman" w:hAnsi="Times New Roman" w:cs="Times New Roman"/>
          <w:lang w:val="lt-LT"/>
        </w:rPr>
        <w:t xml:space="preserve">Pasiūlymą gali pateikti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Pirkime pasiūlymą teikianti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w:t>
      </w:r>
      <w:r w:rsidR="002A2008" w:rsidRPr="001027DF">
        <w:rPr>
          <w:rFonts w:ascii="Times New Roman" w:hAnsi="Times New Roman" w:cs="Times New Roman"/>
          <w:lang w:val="lt-LT"/>
        </w:rPr>
        <w:t xml:space="preserve">su pasiūlymu </w:t>
      </w:r>
      <w:r w:rsidRPr="001027DF">
        <w:rPr>
          <w:rFonts w:ascii="Times New Roman" w:hAnsi="Times New Roman" w:cs="Times New Roman"/>
          <w:lang w:val="lt-LT"/>
        </w:rPr>
        <w:t>turi pateikti jungtinės veiklos sutarties kopiją. Jungtinės veiklos sutartyje privalo būti nurodyta:</w:t>
      </w:r>
    </w:p>
    <w:p w14:paraId="0D3014BB" w14:textId="42403A98" w:rsidR="001F20C8" w:rsidRPr="001027DF" w:rsidRDefault="00EE723D"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tiekėjų</w:t>
      </w:r>
      <w:r w:rsidR="001F20C8" w:rsidRPr="001027DF">
        <w:rPr>
          <w:rFonts w:ascii="Times New Roman" w:hAnsi="Times New Roman" w:cs="Times New Roman"/>
          <w:lang w:val="lt-LT"/>
        </w:rPr>
        <w:t xml:space="preserve"> grupės sudėtis ir kiekvieno tiekėjų grupės dalyvio įsipareigojimai vykdant numatomą su perkančiąja organizacija sudaryti sutartį</w:t>
      </w:r>
      <w:r w:rsidR="00457E3B" w:rsidRPr="001027DF">
        <w:rPr>
          <w:rFonts w:ascii="Times New Roman" w:hAnsi="Times New Roman" w:cs="Times New Roman"/>
          <w:lang w:val="lt-LT"/>
        </w:rPr>
        <w:t>;</w:t>
      </w:r>
    </w:p>
    <w:p w14:paraId="0898074E" w14:textId="49D5F932" w:rsidR="001F20C8" w:rsidRPr="001027DF" w:rsidRDefault="001F20C8"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1027DF" w:rsidRDefault="001F20C8" w:rsidP="00B3619B">
      <w:pPr>
        <w:pStyle w:val="Sraopastraipa"/>
        <w:numPr>
          <w:ilvl w:val="2"/>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kuris šios sutarties dalyvis yra įgaliojamas </w:t>
      </w:r>
      <w:r w:rsidR="00721A0C" w:rsidRPr="001027DF">
        <w:rPr>
          <w:rFonts w:ascii="Times New Roman" w:hAnsi="Times New Roman" w:cs="Times New Roman"/>
          <w:lang w:val="lt-LT"/>
        </w:rPr>
        <w:t>tiekėjų</w:t>
      </w:r>
      <w:r w:rsidRPr="001027DF">
        <w:rPr>
          <w:rFonts w:ascii="Times New Roman" w:hAnsi="Times New Roman" w:cs="Times New Roman"/>
          <w:lang w:val="lt-LT"/>
        </w:rPr>
        <w:t xml:space="preserve"> grupės vardu teikti pasiūlymą, o laimėjus </w:t>
      </w:r>
      <w:r w:rsidR="008C5789" w:rsidRPr="001027DF">
        <w:rPr>
          <w:rFonts w:ascii="Times New Roman" w:hAnsi="Times New Roman" w:cs="Times New Roman"/>
          <w:lang w:val="lt-LT"/>
        </w:rPr>
        <w:t>p</w:t>
      </w:r>
      <w:r w:rsidRPr="001027DF">
        <w:rPr>
          <w:rFonts w:ascii="Times New Roman" w:hAnsi="Times New Roman" w:cs="Times New Roman"/>
          <w:lang w:val="lt-LT"/>
        </w:rPr>
        <w:t>irkimą, – pasirašyti sutartį su perkančiąja organizacija, teikti sąskaitas</w:t>
      </w:r>
      <w:r w:rsidR="00457E3B" w:rsidRPr="001027DF">
        <w:rPr>
          <w:rFonts w:ascii="Times New Roman" w:hAnsi="Times New Roman" w:cs="Times New Roman"/>
          <w:lang w:val="lt-LT"/>
        </w:rPr>
        <w:t xml:space="preserve"> </w:t>
      </w:r>
      <w:r w:rsidRPr="001027DF">
        <w:rPr>
          <w:rFonts w:ascii="Times New Roman" w:hAnsi="Times New Roman" w:cs="Times New Roman"/>
          <w:lang w:val="lt-LT"/>
        </w:rPr>
        <w:t>faktūras atsiskaitymams (mokėjimai bus atliekami tik vienam iš jungtinės veiklos sutarties dalyvių), pasirašyti su sutarties vykdymu susijusius dokumentus (įgaliotas dalyvis) ir kt.</w:t>
      </w:r>
    </w:p>
    <w:p w14:paraId="79DDF604" w14:textId="093F5624" w:rsidR="006F2481" w:rsidRPr="001027DF" w:rsidRDefault="001F20C8" w:rsidP="00B3619B">
      <w:pPr>
        <w:pStyle w:val="Sraopastraipa"/>
        <w:numPr>
          <w:ilvl w:val="1"/>
          <w:numId w:val="9"/>
        </w:numPr>
        <w:tabs>
          <w:tab w:val="left" w:pos="709"/>
        </w:tabs>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w:t>
      </w:r>
      <w:r w:rsidR="0057055E" w:rsidRPr="001027DF">
        <w:rPr>
          <w:rFonts w:ascii="Times New Roman" w:hAnsi="Times New Roman" w:cs="Times New Roman"/>
          <w:lang w:val="lt-LT"/>
        </w:rPr>
        <w:t>s</w:t>
      </w:r>
      <w:r w:rsidR="00CB799F" w:rsidRPr="001027DF">
        <w:rPr>
          <w:rFonts w:ascii="Times New Roman" w:hAnsi="Times New Roman" w:cs="Times New Roman"/>
          <w:lang w:val="lt-LT"/>
        </w:rPr>
        <w:t xml:space="preserve">pecialiosiose </w:t>
      </w:r>
      <w:r w:rsidR="001E22F0"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perkančioji </w:t>
      </w:r>
      <w:r w:rsidRPr="001027DF">
        <w:rPr>
          <w:rFonts w:ascii="Times New Roman" w:hAnsi="Times New Roman" w:cs="Times New Roman"/>
          <w:color w:val="000000"/>
          <w:lang w:val="lt-LT"/>
        </w:rPr>
        <w:t xml:space="preserve">organizacija nereikalauja, kad </w:t>
      </w:r>
      <w:r w:rsidR="0026789D" w:rsidRPr="001027DF">
        <w:rPr>
          <w:rFonts w:ascii="Times New Roman" w:hAnsi="Times New Roman" w:cs="Times New Roman"/>
          <w:bCs/>
          <w:lang w:val="lt-LT"/>
        </w:rPr>
        <w:t>tiekėjų</w:t>
      </w:r>
      <w:r w:rsidRPr="001027DF">
        <w:rPr>
          <w:rFonts w:ascii="Times New Roman" w:hAnsi="Times New Roman" w:cs="Times New Roman"/>
          <w:bCs/>
          <w:lang w:val="lt-LT"/>
        </w:rPr>
        <w:t xml:space="preserve"> grupės</w:t>
      </w:r>
      <w:r w:rsidRPr="001027DF">
        <w:rPr>
          <w:rFonts w:ascii="Times New Roman" w:hAnsi="Times New Roman" w:cs="Times New Roman"/>
          <w:color w:val="000000"/>
          <w:lang w:val="lt-LT"/>
        </w:rPr>
        <w:t xml:space="preserve"> pateiktą pasiūlymą pripažinus laimėjusiu ir pasiūlius sudaryti sutartį, ši </w:t>
      </w:r>
      <w:r w:rsidR="006959C3" w:rsidRPr="001027DF">
        <w:rPr>
          <w:rFonts w:ascii="Times New Roman" w:hAnsi="Times New Roman" w:cs="Times New Roman"/>
          <w:bCs/>
          <w:lang w:val="lt-LT"/>
        </w:rPr>
        <w:t>tiekėjų</w:t>
      </w:r>
      <w:r w:rsidRPr="001027DF">
        <w:rPr>
          <w:rFonts w:ascii="Times New Roman" w:hAnsi="Times New Roman" w:cs="Times New Roman"/>
          <w:color w:val="000000"/>
          <w:lang w:val="lt-LT"/>
        </w:rPr>
        <w:t xml:space="preserve"> grupė įgytų tam tikrą teisinę formą. </w:t>
      </w:r>
    </w:p>
    <w:p w14:paraId="1D20F0A2" w14:textId="1CB287CF" w:rsidR="00D4503B" w:rsidRPr="001027DF" w:rsidRDefault="00D4503B" w:rsidP="00B3619B">
      <w:pPr>
        <w:pStyle w:val="Sraopastraipa"/>
        <w:numPr>
          <w:ilvl w:val="1"/>
          <w:numId w:val="9"/>
        </w:numPr>
        <w:tabs>
          <w:tab w:val="left" w:pos="1276"/>
        </w:tabs>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Tiekėjui, teikiančiam </w:t>
      </w:r>
      <w:r w:rsidR="00BE7892" w:rsidRPr="001027DF">
        <w:rPr>
          <w:rFonts w:ascii="Times New Roman" w:hAnsi="Times New Roman" w:cs="Times New Roman"/>
          <w:lang w:val="lt-LT"/>
        </w:rPr>
        <w:t>p</w:t>
      </w:r>
      <w:r w:rsidRPr="001027DF">
        <w:rPr>
          <w:rFonts w:ascii="Times New Roman" w:hAnsi="Times New Roman" w:cs="Times New Roman"/>
          <w:lang w:val="lt-LT"/>
        </w:rPr>
        <w:t xml:space="preserve">asiūlymą savarankiškai ar kaip </w:t>
      </w:r>
      <w:r w:rsidR="00BE7892" w:rsidRPr="001027DF">
        <w:rPr>
          <w:rFonts w:ascii="Times New Roman" w:hAnsi="Times New Roman" w:cs="Times New Roman"/>
          <w:lang w:val="lt-LT"/>
        </w:rPr>
        <w:t>tiekėjų</w:t>
      </w:r>
      <w:r w:rsidRPr="001027DF">
        <w:rPr>
          <w:rFonts w:ascii="Times New Roman" w:hAnsi="Times New Roman" w:cs="Times New Roman"/>
          <w:lang w:val="lt-LT"/>
        </w:rPr>
        <w:t xml:space="preserve"> grupės nariui, nedraudžiama būti kito tiekėjo subtiekėju ar ūkio subjektu, kurio pajėgumais remiamasi kitas tiekėjas, tame pačiame </w:t>
      </w:r>
      <w:r w:rsidR="00BE7892" w:rsidRPr="001027DF">
        <w:rPr>
          <w:rFonts w:ascii="Times New Roman" w:hAnsi="Times New Roman" w:cs="Times New Roman"/>
          <w:lang w:val="lt-LT"/>
        </w:rPr>
        <w:t>p</w:t>
      </w:r>
      <w:r w:rsidRPr="001027DF">
        <w:rPr>
          <w:rFonts w:ascii="Times New Roman" w:hAnsi="Times New Roman" w:cs="Times New Roman"/>
          <w:lang w:val="lt-LT"/>
        </w:rPr>
        <w:t>irkime</w:t>
      </w:r>
      <w:r w:rsidR="00281167" w:rsidRPr="001027DF">
        <w:rPr>
          <w:rFonts w:ascii="Times New Roman" w:hAnsi="Times New Roman" w:cs="Times New Roman"/>
          <w:lang w:val="lt-LT"/>
        </w:rPr>
        <w:t>.</w:t>
      </w:r>
      <w:r w:rsidR="00F50252" w:rsidRPr="001027DF">
        <w:rPr>
          <w:rFonts w:ascii="Times New Roman" w:hAnsi="Times New Roman" w:cs="Times New Roman"/>
          <w:lang w:val="lt-LT"/>
        </w:rPr>
        <w:t xml:space="preserve"> </w:t>
      </w:r>
    </w:p>
    <w:p w14:paraId="21CAC95E" w14:textId="32A413AA" w:rsidR="001F20C8" w:rsidRPr="001027DF" w:rsidRDefault="001F20C8" w:rsidP="00B3619B">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1027DF">
        <w:rPr>
          <w:rFonts w:ascii="Times New Roman" w:hAnsi="Times New Roman" w:cs="Times New Roman"/>
          <w:color w:val="auto"/>
          <w:lang w:val="lt-LT"/>
        </w:rPr>
        <w:t>Reikalavimai pasiūlymų rengimui ir pateikimui</w:t>
      </w:r>
      <w:bookmarkEnd w:id="81"/>
      <w:bookmarkEnd w:id="82"/>
      <w:bookmarkEnd w:id="83"/>
      <w:bookmarkEnd w:id="84"/>
    </w:p>
    <w:p w14:paraId="580D2E7B" w14:textId="6947F3A3" w:rsidR="000D6EBE" w:rsidRPr="001027DF" w:rsidRDefault="000D6EBE" w:rsidP="00B3619B">
      <w:pPr>
        <w:pStyle w:val="Sraopastraipa"/>
        <w:numPr>
          <w:ilvl w:val="1"/>
          <w:numId w:val="9"/>
        </w:numPr>
        <w:tabs>
          <w:tab w:val="left" w:pos="1134"/>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Pasiūlymas turi būti parengtas ir pateiktas pagal </w:t>
      </w:r>
      <w:r w:rsidR="00265973" w:rsidRPr="001027DF">
        <w:rPr>
          <w:rFonts w:ascii="Times New Roman" w:hAnsi="Times New Roman" w:cs="Times New Roman"/>
          <w:lang w:val="lt-LT"/>
        </w:rPr>
        <w:t>p</w:t>
      </w:r>
      <w:r w:rsidR="000E1D48" w:rsidRPr="001027DF">
        <w:rPr>
          <w:rFonts w:ascii="Times New Roman" w:hAnsi="Times New Roman" w:cs="Times New Roman"/>
          <w:lang w:val="lt-LT"/>
        </w:rPr>
        <w:t>irkimo</w:t>
      </w:r>
      <w:r w:rsidRPr="001027DF">
        <w:rPr>
          <w:rFonts w:ascii="Times New Roman" w:hAnsi="Times New Roman" w:cs="Times New Roman"/>
          <w:lang w:val="lt-LT"/>
        </w:rPr>
        <w:t xml:space="preserve"> sąlygų reikalavimus, užpildant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formą. Jeigu </w:t>
      </w:r>
      <w:r w:rsidR="0057055E"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F02568"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asiūlymą ir kartu su juo teikiamus dokumentus, visas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sudedamąsias dalis </w:t>
      </w:r>
      <w:r w:rsidR="000728B5" w:rsidRPr="001027DF">
        <w:rPr>
          <w:rFonts w:ascii="Times New Roman" w:hAnsi="Times New Roman" w:cs="Times New Roman"/>
          <w:lang w:val="lt-LT"/>
        </w:rPr>
        <w:t>d</w:t>
      </w:r>
      <w:r w:rsidRPr="001027DF">
        <w:rPr>
          <w:rFonts w:ascii="Times New Roman" w:hAnsi="Times New Roman" w:cs="Times New Roman"/>
          <w:lang w:val="lt-LT"/>
        </w:rPr>
        <w:t>alyviai privalo pateikti elektronine forma (tiesiogiai suformuotus elektroninėmis priemonėmis arba pateikiant skaitmenines dokumentų kopijas), naudojant CVP IS priemones.</w:t>
      </w:r>
    </w:p>
    <w:p w14:paraId="064A0AA7" w14:textId="437D2CB7" w:rsidR="001F20C8" w:rsidRPr="001027DF" w:rsidRDefault="001F20C8" w:rsidP="00B3619B">
      <w:pPr>
        <w:pStyle w:val="Sraopastraipa"/>
        <w:numPr>
          <w:ilvl w:val="1"/>
          <w:numId w:val="9"/>
        </w:numPr>
        <w:tabs>
          <w:tab w:val="left" w:pos="1134"/>
        </w:tabs>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Pasiūlymas turi būti pateiktas iki skelbime nurodyto pasiūlymų pateikimo termino pabaigos</w:t>
      </w:r>
      <w:r w:rsidR="0057055E" w:rsidRPr="001027DF">
        <w:rPr>
          <w:rFonts w:ascii="Times New Roman" w:hAnsi="Times New Roman" w:cs="Times New Roman"/>
          <w:lang w:val="lt-LT"/>
        </w:rPr>
        <w:t xml:space="preserve">, o jeigu </w:t>
      </w:r>
      <w:r w:rsidR="00FA4C5D" w:rsidRPr="001027DF">
        <w:rPr>
          <w:rFonts w:ascii="Times New Roman" w:hAnsi="Times New Roman" w:cs="Times New Roman"/>
          <w:lang w:val="lt-LT"/>
        </w:rPr>
        <w:t>skelbime nurodytas pasiūlymų pateikimo terminas buvo pratęstas – iki pratęsto termino pabaigos</w:t>
      </w:r>
      <w:r w:rsidRPr="001027DF">
        <w:rPr>
          <w:rFonts w:ascii="Times New Roman" w:hAnsi="Times New Roman" w:cs="Times New Roman"/>
          <w:lang w:val="lt-LT"/>
        </w:rPr>
        <w:t xml:space="preserve">. Perkančioji organizacija neatsako dėl pasiūlymų, kurie nebuvo gauti ar buvo gauti pavėluotai dėl tiekėjo ryšių ir telekomunikacinių priemonių, CVP IS darbo sutrikimų ar kitų nenumatytų atvejų. </w:t>
      </w:r>
      <w:r w:rsidRPr="001027DF">
        <w:rPr>
          <w:rFonts w:ascii="Times New Roman" w:eastAsia="Times New Roman" w:hAnsi="Times New Roman" w:cs="Times New Roman"/>
          <w:lang w:val="lt-LT"/>
        </w:rPr>
        <w:t>Atsižvelgiant į tai, tiekėjams siūloma rengti pasiūlymus taip, kad liktų pakankamai laiko jiems laiku ir tinkamai pateikti.</w:t>
      </w:r>
      <w:r w:rsidRPr="001027DF">
        <w:rPr>
          <w:rFonts w:ascii="Times New Roman" w:hAnsi="Times New Roman" w:cs="Times New Roman"/>
          <w:lang w:val="lt-LT"/>
        </w:rPr>
        <w:t xml:space="preserve"> Pasiūlymai, gauti po nustatytos pasiūlymų pateikimo termino pabaigos, </w:t>
      </w:r>
      <w:r w:rsidR="00D52947" w:rsidRPr="001027DF">
        <w:rPr>
          <w:rFonts w:ascii="Times New Roman" w:hAnsi="Times New Roman" w:cs="Times New Roman"/>
          <w:lang w:val="lt-LT"/>
        </w:rPr>
        <w:t xml:space="preserve">bus laikomi negautais ir </w:t>
      </w:r>
      <w:r w:rsidRPr="001027DF">
        <w:rPr>
          <w:rFonts w:ascii="Times New Roman" w:hAnsi="Times New Roman" w:cs="Times New Roman"/>
          <w:lang w:val="lt-LT"/>
        </w:rPr>
        <w:t xml:space="preserve">nebus vertinami.  Sutrikus CVP IS veikimui, tiekėjai turi imtis veiksmų, numatytų </w:t>
      </w:r>
      <w:r w:rsidRPr="001027DF">
        <w:rPr>
          <w:rFonts w:ascii="Times New Roman" w:hAnsi="Times New Roman" w:cs="Times New Roman"/>
          <w:i/>
          <w:iCs/>
          <w:shd w:val="clear" w:color="auto" w:fill="FFFFFF"/>
          <w:lang w:val="lt-LT"/>
        </w:rPr>
        <w:t>Rekomendacijose dėl veiksmų, kurių turėtų imtis pirkimo vykdytojai ir tiekėjai, sutrikus Centrinės viešųjų pirkimų informacinės sistemos veikimui</w:t>
      </w:r>
      <w:r w:rsidRPr="001027DF">
        <w:rPr>
          <w:rFonts w:ascii="Times New Roman" w:hAnsi="Times New Roman" w:cs="Times New Roman"/>
          <w:shd w:val="clear" w:color="auto" w:fill="FFFFFF"/>
          <w:lang w:val="lt-LT"/>
        </w:rPr>
        <w:t>, patvirtintose</w:t>
      </w:r>
      <w:r w:rsidRPr="001027DF">
        <w:rPr>
          <w:rFonts w:ascii="Times New Roman" w:hAnsi="Times New Roman" w:cs="Times New Roman"/>
          <w:lang w:val="lt-LT"/>
        </w:rPr>
        <w:t xml:space="preserve"> </w:t>
      </w:r>
      <w:r w:rsidRPr="001027DF">
        <w:rPr>
          <w:rFonts w:ascii="Times New Roman" w:hAnsi="Times New Roman" w:cs="Times New Roman"/>
          <w:shd w:val="clear" w:color="auto" w:fill="FFFFFF"/>
          <w:lang w:val="lt-LT"/>
        </w:rPr>
        <w:t>Viešųjų pirkimų tarnybos direktoriaus 2018 m. kovo 15 d. įsakymu Nr. 1S-31.</w:t>
      </w:r>
    </w:p>
    <w:p w14:paraId="562BBFFC" w14:textId="28F0D5DD" w:rsidR="00254D55" w:rsidRPr="001027DF" w:rsidRDefault="001561AC" w:rsidP="008E38C8">
      <w:pPr>
        <w:spacing w:after="0" w:line="240" w:lineRule="auto"/>
        <w:ind w:firstLine="709"/>
        <w:jc w:val="both"/>
        <w:rPr>
          <w:rFonts w:ascii="Times New Roman" w:hAnsi="Times New Roman" w:cs="Times New Roman"/>
          <w:highlight w:val="yellow"/>
          <w:lang w:val="lt-LT"/>
        </w:rPr>
      </w:pPr>
      <w:r w:rsidRPr="001027DF">
        <w:rPr>
          <w:rFonts w:ascii="Times New Roman" w:hAnsi="Times New Roman" w:cs="Times New Roman"/>
          <w:lang w:val="lt-LT"/>
        </w:rPr>
        <w:t xml:space="preserve">13.3. </w:t>
      </w:r>
      <w:r w:rsidR="00254D55" w:rsidRPr="001027DF">
        <w:rPr>
          <w:rFonts w:ascii="Times New Roman" w:hAnsi="Times New Roman" w:cs="Times New Roman"/>
          <w:lang w:val="lt-LT"/>
        </w:rPr>
        <w:t xml:space="preserve">Tiekėjas pasiūlyme turi aiškiai nurodyti, kuri pasiūlymo informacija yra </w:t>
      </w:r>
      <w:r w:rsidR="00254D55" w:rsidRPr="001027DF">
        <w:rPr>
          <w:rFonts w:ascii="Times New Roman" w:hAnsi="Times New Roman" w:cs="Times New Roman"/>
          <w:b/>
          <w:bCs/>
          <w:lang w:val="lt-LT"/>
        </w:rPr>
        <w:t>konfidenciali</w:t>
      </w:r>
      <w:r w:rsidR="00254D55" w:rsidRPr="001027DF">
        <w:rPr>
          <w:rFonts w:ascii="Times New Roman" w:hAnsi="Times New Roman" w:cs="Times New Roman"/>
          <w:lang w:val="lt-LT"/>
        </w:rPr>
        <w:t xml:space="preserve">, vadovaujantis VPĮ 20 straipsniu. </w:t>
      </w:r>
      <w:r w:rsidR="00254D55" w:rsidRPr="001027DF">
        <w:rPr>
          <w:rFonts w:ascii="Times New Roman" w:eastAsia="Times New Roman" w:hAnsi="Times New Roman" w:cs="Times New Roman"/>
          <w:lang w:val="lt-LT"/>
        </w:rPr>
        <w:t>Jei tokia informacija pasiūlyme nebus nurodyta, tuomet bus laikoma, kad bet kuri pateiktame pasiūlyme nurodyta informacija nėra konfidenciali.</w:t>
      </w:r>
      <w:r w:rsidR="00254D55" w:rsidRPr="001027DF">
        <w:rPr>
          <w:rFonts w:ascii="Times New Roman" w:hAnsi="Times New Roman" w:cs="Times New Roman"/>
          <w:lang w:val="lt-LT"/>
        </w:rPr>
        <w:t xml:space="preserve"> </w:t>
      </w:r>
      <w:r w:rsidR="00785640" w:rsidRPr="001027DF">
        <w:rPr>
          <w:rFonts w:ascii="Times New Roman" w:hAnsi="Times New Roman" w:cs="Times New Roman"/>
          <w:lang w:val="lt-LT"/>
        </w:rPr>
        <w:t xml:space="preserve">Konfidencialia informacija negali būti laikomos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 xml:space="preserve">asiūlymo charakteristikos, į kurias turi būti atsižvelgiama vertinant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asiūlymus, taip pat informacija, nurodyta VPĮ 20 straipsnio 2 dalyje.</w:t>
      </w:r>
      <w:r w:rsidR="00785640" w:rsidRPr="001027DF">
        <w:rPr>
          <w:rFonts w:ascii="Times New Roman" w:hAnsi="Times New Roman" w:cs="Times New Roman"/>
        </w:rPr>
        <w:t xml:space="preserve"> </w:t>
      </w:r>
      <w:r w:rsidR="00254D55" w:rsidRPr="001027DF">
        <w:rPr>
          <w:rFonts w:ascii="Times New Roman" w:hAnsi="Times New Roman" w:cs="Times New Roman"/>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1027DF">
        <w:rPr>
          <w:rFonts w:ascii="Times New Roman" w:hAnsi="Times New Roman" w:cs="Times New Roman"/>
          <w:color w:val="000000" w:themeColor="text1"/>
          <w:lang w:val="lt-LT"/>
        </w:rPr>
        <w:t xml:space="preserve"> (kuris negali būti trumpesnis kaip  </w:t>
      </w:r>
      <w:r w:rsidR="000E1A0E" w:rsidRPr="001027DF">
        <w:rPr>
          <w:rFonts w:ascii="Times New Roman" w:hAnsi="Times New Roman" w:cs="Times New Roman"/>
          <w:color w:val="000000" w:themeColor="text1"/>
          <w:lang w:val="lt-LT"/>
        </w:rPr>
        <w:t xml:space="preserve">3 </w:t>
      </w:r>
      <w:r w:rsidR="00254D55" w:rsidRPr="001027DF">
        <w:rPr>
          <w:rFonts w:ascii="Times New Roman" w:hAnsi="Times New Roman" w:cs="Times New Roman"/>
          <w:color w:val="000000" w:themeColor="text1"/>
          <w:lang w:val="lt-LT"/>
        </w:rPr>
        <w:t xml:space="preserve">darbo dienos) </w:t>
      </w:r>
      <w:r w:rsidR="00254D55" w:rsidRPr="001027DF">
        <w:rPr>
          <w:rFonts w:ascii="Times New Roman" w:hAnsi="Times New Roman" w:cs="Times New Roman"/>
          <w:lang w:val="lt-LT"/>
        </w:rPr>
        <w:t>nepateiks tokių įrodymų arba nepateiks pagrįstų argumentų ir (ar) įrodymų, jog informacija pagrįstai nurodyta kaip konfidenciali, bus laikoma, kad tokia informacija yra nekonfidenciali.</w:t>
      </w:r>
      <w:r w:rsidR="00FC3366" w:rsidRPr="001027DF">
        <w:rPr>
          <w:rFonts w:ascii="Times New Roman" w:hAnsi="Times New Roman" w:cs="Times New Roman"/>
          <w:lang w:val="lt-LT"/>
        </w:rPr>
        <w:t xml:space="preserve"> </w:t>
      </w:r>
      <w:r w:rsidR="00A5386A" w:rsidRPr="001027DF">
        <w:rPr>
          <w:rFonts w:ascii="Times New Roman" w:hAnsi="Times New Roman" w:cs="Times New Roman"/>
          <w:lang w:val="lt-LT"/>
        </w:rPr>
        <w:t xml:space="preserve">Gavusi </w:t>
      </w:r>
      <w:r w:rsidR="003443A5" w:rsidRPr="001027DF">
        <w:rPr>
          <w:rFonts w:ascii="Times New Roman" w:hAnsi="Times New Roman" w:cs="Times New Roman"/>
          <w:lang w:val="lt-LT"/>
        </w:rPr>
        <w:t xml:space="preserve">pirkime dalyvaujančio tiekėjo prašymą susipažinti su tiekėjo </w:t>
      </w:r>
      <w:r w:rsidR="00480065" w:rsidRPr="001027DF">
        <w:rPr>
          <w:rFonts w:ascii="Times New Roman" w:hAnsi="Times New Roman" w:cs="Times New Roman"/>
          <w:lang w:val="lt-LT"/>
        </w:rPr>
        <w:t>pasiūlym</w:t>
      </w:r>
      <w:r w:rsidR="003443A5" w:rsidRPr="001027DF">
        <w:rPr>
          <w:rFonts w:ascii="Times New Roman" w:hAnsi="Times New Roman" w:cs="Times New Roman"/>
          <w:lang w:val="lt-LT"/>
        </w:rPr>
        <w:t>u, kuria</w:t>
      </w:r>
      <w:r w:rsidR="00141DA0" w:rsidRPr="001027DF">
        <w:rPr>
          <w:rFonts w:ascii="Times New Roman" w:hAnsi="Times New Roman" w:cs="Times New Roman"/>
          <w:lang w:val="lt-LT"/>
        </w:rPr>
        <w:t>me nurodyta konfidenciali in</w:t>
      </w:r>
      <w:r w:rsidR="009F5271" w:rsidRPr="001027DF">
        <w:rPr>
          <w:rFonts w:ascii="Times New Roman" w:hAnsi="Times New Roman" w:cs="Times New Roman"/>
          <w:lang w:val="lt-LT"/>
        </w:rPr>
        <w:t>formacija, perkančioji organizacija suteiks tiek informacijos</w:t>
      </w:r>
      <w:r w:rsidR="00141DA0" w:rsidRPr="001027DF">
        <w:rPr>
          <w:rFonts w:ascii="Times New Roman" w:hAnsi="Times New Roman" w:cs="Times New Roman"/>
          <w:lang w:val="lt-LT"/>
        </w:rPr>
        <w:t xml:space="preserve">, </w:t>
      </w:r>
      <w:r w:rsidR="00C00143" w:rsidRPr="001027DF">
        <w:rPr>
          <w:rFonts w:ascii="Times New Roman" w:hAnsi="Times New Roman" w:cs="Times New Roman"/>
          <w:lang w:val="lt-LT"/>
        </w:rPr>
        <w:t xml:space="preserve">kiek reikia tiekėjui </w:t>
      </w:r>
      <w:r w:rsidR="00F1354F" w:rsidRPr="001027DF">
        <w:rPr>
          <w:rFonts w:ascii="Times New Roman" w:hAnsi="Times New Roman" w:cs="Times New Roman"/>
          <w:lang w:val="lt-LT"/>
        </w:rPr>
        <w:t xml:space="preserve">sprendžiant dėl </w:t>
      </w:r>
      <w:r w:rsidR="00C13F6E" w:rsidRPr="001027DF">
        <w:rPr>
          <w:rFonts w:ascii="Times New Roman" w:hAnsi="Times New Roman" w:cs="Times New Roman"/>
          <w:lang w:val="lt-LT"/>
        </w:rPr>
        <w:t xml:space="preserve">poreikio ginti savo </w:t>
      </w:r>
      <w:r w:rsidR="00F1354F" w:rsidRPr="001027DF">
        <w:rPr>
          <w:rFonts w:ascii="Times New Roman" w:hAnsi="Times New Roman" w:cs="Times New Roman"/>
          <w:lang w:val="lt-LT"/>
        </w:rPr>
        <w:t>teisėt</w:t>
      </w:r>
      <w:r w:rsidR="00C13F6E" w:rsidRPr="001027DF">
        <w:rPr>
          <w:rFonts w:ascii="Times New Roman" w:hAnsi="Times New Roman" w:cs="Times New Roman"/>
          <w:lang w:val="lt-LT"/>
        </w:rPr>
        <w:t>us</w:t>
      </w:r>
      <w:r w:rsidR="00F1354F" w:rsidRPr="001027DF">
        <w:rPr>
          <w:rFonts w:ascii="Times New Roman" w:hAnsi="Times New Roman" w:cs="Times New Roman"/>
          <w:lang w:val="lt-LT"/>
        </w:rPr>
        <w:t xml:space="preserve"> interes</w:t>
      </w:r>
      <w:r w:rsidR="00C13F6E" w:rsidRPr="001027DF">
        <w:rPr>
          <w:rFonts w:ascii="Times New Roman" w:hAnsi="Times New Roman" w:cs="Times New Roman"/>
          <w:lang w:val="lt-LT"/>
        </w:rPr>
        <w:t>us</w:t>
      </w:r>
      <w:r w:rsidR="00C71978" w:rsidRPr="001027DF">
        <w:rPr>
          <w:rFonts w:ascii="Times New Roman" w:hAnsi="Times New Roman" w:cs="Times New Roman"/>
          <w:lang w:val="lt-LT"/>
        </w:rPr>
        <w:t xml:space="preserve"> (kiekvienu konkrečiu atveju individualiai)</w:t>
      </w:r>
      <w:r w:rsidR="00B6308C" w:rsidRPr="001027DF">
        <w:rPr>
          <w:rFonts w:ascii="Times New Roman" w:hAnsi="Times New Roman" w:cs="Times New Roman"/>
          <w:lang w:val="lt-LT"/>
        </w:rPr>
        <w:t xml:space="preserve"> </w:t>
      </w:r>
      <w:r w:rsidR="00364D6D" w:rsidRPr="001027DF">
        <w:rPr>
          <w:rFonts w:ascii="Times New Roman" w:hAnsi="Times New Roman" w:cs="Times New Roman"/>
          <w:lang w:val="lt-LT"/>
        </w:rPr>
        <w:t>(</w:t>
      </w:r>
      <w:r w:rsidR="00B6308C" w:rsidRPr="001027DF">
        <w:rPr>
          <w:rFonts w:ascii="Times New Roman" w:hAnsi="Times New Roman" w:cs="Times New Roman"/>
          <w:lang w:val="lt-LT"/>
        </w:rPr>
        <w:t xml:space="preserve">pavyzdžiui, pateikdama </w:t>
      </w:r>
      <w:r w:rsidR="00F94832" w:rsidRPr="001027DF">
        <w:rPr>
          <w:rFonts w:ascii="Times New Roman" w:hAnsi="Times New Roman" w:cs="Times New Roman"/>
          <w:shd w:val="clear" w:color="auto" w:fill="FFFFFF"/>
          <w:lang w:val="lt-LT"/>
        </w:rPr>
        <w:t xml:space="preserve">pasiūlymo aspektų santrauką ir jų technines charakteristikas, </w:t>
      </w:r>
      <w:r w:rsidR="00364D6D" w:rsidRPr="001027DF">
        <w:rPr>
          <w:rFonts w:ascii="Times New Roman" w:hAnsi="Times New Roman" w:cs="Times New Roman"/>
          <w:shd w:val="clear" w:color="auto" w:fill="FFFFFF"/>
          <w:lang w:val="lt-LT"/>
        </w:rPr>
        <w:t xml:space="preserve">taip, </w:t>
      </w:r>
      <w:r w:rsidR="00F94832" w:rsidRPr="001027DF">
        <w:rPr>
          <w:rFonts w:ascii="Times New Roman" w:hAnsi="Times New Roman" w:cs="Times New Roman"/>
          <w:shd w:val="clear" w:color="auto" w:fill="FFFFFF"/>
          <w:lang w:val="lt-LT"/>
        </w:rPr>
        <w:t>kad nebūtų galima nustatyti konfidencialios informacijos</w:t>
      </w:r>
      <w:r w:rsidR="00364D6D" w:rsidRPr="001027DF">
        <w:rPr>
          <w:rFonts w:ascii="Times New Roman" w:hAnsi="Times New Roman" w:cs="Times New Roman"/>
          <w:shd w:val="clear" w:color="auto" w:fill="FFFFFF"/>
          <w:lang w:val="lt-LT"/>
        </w:rPr>
        <w:t>)</w:t>
      </w:r>
      <w:r w:rsidR="00C13F6E" w:rsidRPr="001027DF">
        <w:rPr>
          <w:rFonts w:ascii="Times New Roman" w:hAnsi="Times New Roman" w:cs="Times New Roman"/>
          <w:lang w:val="lt-LT"/>
        </w:rPr>
        <w:t>.</w:t>
      </w:r>
      <w:r w:rsidR="003E547E" w:rsidRPr="001027DF">
        <w:rPr>
          <w:rFonts w:ascii="Times New Roman" w:hAnsi="Times New Roman" w:cs="Times New Roman"/>
          <w:lang w:val="lt-LT"/>
        </w:rPr>
        <w:t xml:space="preserve"> </w:t>
      </w:r>
      <w:r w:rsidR="00395684" w:rsidRPr="001027DF">
        <w:rPr>
          <w:rFonts w:ascii="Times New Roman" w:hAnsi="Times New Roman" w:cs="Times New Roman"/>
          <w:lang w:val="lt-LT"/>
        </w:rPr>
        <w:t xml:space="preserve">Jei </w:t>
      </w:r>
      <w:r w:rsidR="00A76989" w:rsidRPr="001027DF">
        <w:rPr>
          <w:rFonts w:ascii="Times New Roman" w:hAnsi="Times New Roman" w:cs="Times New Roman"/>
          <w:lang w:val="lt-LT"/>
        </w:rPr>
        <w:t xml:space="preserve">tiekėjo pasiūlyme nurodyta konfidenciali informacija, </w:t>
      </w:r>
      <w:r w:rsidR="00395684" w:rsidRPr="001027DF">
        <w:rPr>
          <w:rFonts w:ascii="Times New Roman" w:hAnsi="Times New Roman" w:cs="Times New Roman"/>
          <w:lang w:val="lt-LT"/>
        </w:rPr>
        <w:t>perkančiosios organizacijos vertinimu</w:t>
      </w:r>
      <w:r w:rsidR="00B7788E" w:rsidRPr="001027DF">
        <w:rPr>
          <w:rFonts w:ascii="Times New Roman" w:hAnsi="Times New Roman" w:cs="Times New Roman"/>
          <w:lang w:val="lt-LT"/>
        </w:rPr>
        <w:t>,</w:t>
      </w:r>
      <w:r w:rsidR="00395684" w:rsidRPr="001027DF">
        <w:rPr>
          <w:rFonts w:ascii="Times New Roman" w:hAnsi="Times New Roman" w:cs="Times New Roman"/>
          <w:lang w:val="lt-LT"/>
        </w:rPr>
        <w:t xml:space="preserve"> nėra konfidenciali, prieš supažindindama </w:t>
      </w:r>
      <w:r w:rsidR="000C1A5F" w:rsidRPr="001027DF">
        <w:rPr>
          <w:rFonts w:ascii="Times New Roman" w:hAnsi="Times New Roman" w:cs="Times New Roman"/>
          <w:lang w:val="lt-LT"/>
        </w:rPr>
        <w:t xml:space="preserve">kitą tiekėją su tokiu pasiūlymu, ji apie tokius savo ketinimus informuos </w:t>
      </w:r>
      <w:r w:rsidR="00EA7D73" w:rsidRPr="001027DF">
        <w:rPr>
          <w:rFonts w:ascii="Times New Roman" w:hAnsi="Times New Roman" w:cs="Times New Roman"/>
          <w:lang w:val="lt-LT"/>
        </w:rPr>
        <w:t>konfidencialią informaciją pasiūlyme nurodžius</w:t>
      </w:r>
      <w:r w:rsidR="002136B1" w:rsidRPr="001027DF">
        <w:rPr>
          <w:rFonts w:ascii="Times New Roman" w:hAnsi="Times New Roman" w:cs="Times New Roman"/>
          <w:lang w:val="lt-LT"/>
        </w:rPr>
        <w:t>į tiekėją.</w:t>
      </w:r>
      <w:r w:rsidR="00EA7D73" w:rsidRPr="001027DF">
        <w:rPr>
          <w:rFonts w:ascii="Times New Roman" w:hAnsi="Times New Roman" w:cs="Times New Roman"/>
          <w:lang w:val="lt-LT"/>
        </w:rPr>
        <w:t xml:space="preserve"> </w:t>
      </w:r>
      <w:r w:rsidR="00F1354F" w:rsidRPr="001027DF">
        <w:rPr>
          <w:rFonts w:ascii="Times New Roman" w:hAnsi="Times New Roman" w:cs="Times New Roman"/>
          <w:lang w:val="lt-LT"/>
        </w:rPr>
        <w:t xml:space="preserve"> </w:t>
      </w:r>
    </w:p>
    <w:p w14:paraId="73C4862C" w14:textId="5FC7FFEC" w:rsidR="00194E7F" w:rsidRPr="001027DF" w:rsidRDefault="00194E7F" w:rsidP="74A8A0AC">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eastAsia="Arial" w:hAnsi="Times New Roman" w:cs="Times New Roman"/>
          <w:color w:val="000000" w:themeColor="text1"/>
          <w:lang w:val="lt-LT"/>
        </w:rPr>
        <w:t xml:space="preserve">Apskaičiuojant kainą, turi būti atsižvelgta į visą </w:t>
      </w:r>
      <w:r w:rsidR="00A7698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irkimo dokumentuose nurodytą pirkimo objekto apimtį ir reikalavimus, kainos sudėtines dalis ir pan. PVM nurodomas atskirai.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yra ne PVM mokėtojas, turi apie tai nurodyti pasiūlyme, nurodant teisinį pagrindą.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turi įvertinti</w:t>
      </w:r>
      <w:r w:rsidR="33DF9790" w:rsidRPr="001027DF">
        <w:rPr>
          <w:rFonts w:ascii="Times New Roman" w:eastAsia="Arial" w:hAnsi="Times New Roman" w:cs="Times New Roman"/>
          <w:color w:val="000000" w:themeColor="text1"/>
          <w:lang w:val="lt-LT"/>
        </w:rPr>
        <w:t>,</w:t>
      </w:r>
      <w:r w:rsidRPr="001027DF">
        <w:rPr>
          <w:rFonts w:ascii="Times New Roman" w:eastAsia="Arial" w:hAnsi="Times New Roman" w:cs="Times New Roman"/>
          <w:color w:val="000000" w:themeColor="text1"/>
          <w:lang w:val="lt-LT"/>
        </w:rPr>
        <w:t xml:space="preserve"> ar sutarties vykdymo metu netaps PVM mokėtoju.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vykdydamas sutartį taps PVM mokėtoju, pasiūlyme turi nurodyti kainą su PVM. </w:t>
      </w:r>
      <w:r w:rsidR="002C156A" w:rsidRPr="001027DF">
        <w:rPr>
          <w:rFonts w:ascii="Times New Roman" w:eastAsia="Arial" w:hAnsi="Times New Roman" w:cs="Times New Roman"/>
          <w:color w:val="000000" w:themeColor="text1"/>
          <w:lang w:val="lt-LT"/>
        </w:rPr>
        <w:t xml:space="preserve">Jeigu specialiosiose pirkimo sąlygose nenumatyta kitaip, </w:t>
      </w:r>
      <w:r w:rsidR="00FC603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asiūlymų kainos bus vertinamos ir lyginamos su visais mokesčiais, įskaitant PVM. </w:t>
      </w:r>
      <w:r w:rsidR="00554896" w:rsidRPr="001027DF">
        <w:rPr>
          <w:rFonts w:ascii="Times New Roman" w:eastAsia="Arial" w:hAnsi="Times New Roman" w:cs="Times New Roman"/>
          <w:color w:val="000000" w:themeColor="text1"/>
          <w:lang w:val="lt-LT"/>
        </w:rPr>
        <w:t>Jei p</w:t>
      </w:r>
      <w:r w:rsidRPr="001027DF">
        <w:rPr>
          <w:rFonts w:ascii="Times New Roman" w:eastAsia="Arial" w:hAnsi="Times New Roman" w:cs="Times New Roman"/>
          <w:color w:val="000000" w:themeColor="text1"/>
          <w:lang w:val="lt-LT"/>
        </w:rPr>
        <w:t xml:space="preserve">erkančioji organizacija pati turi sumokėti PVM į valstybės biudžetą už įsigytą pirkimo objektą, šis mokestis įskaičiuojamas į pasiūlymo kainą (jeigu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jo neįskaičiavo pateikiant pasiūlymą, </w:t>
      </w:r>
      <w:r w:rsidR="00832FEA" w:rsidRPr="001027DF">
        <w:rPr>
          <w:rFonts w:ascii="Times New Roman" w:eastAsia="Arial" w:hAnsi="Times New Roman" w:cs="Times New Roman"/>
          <w:color w:val="000000" w:themeColor="text1"/>
          <w:lang w:val="lt-LT"/>
        </w:rPr>
        <w:t xml:space="preserve">pasiūlymų </w:t>
      </w:r>
      <w:r w:rsidRPr="001027DF">
        <w:rPr>
          <w:rFonts w:ascii="Times New Roman" w:eastAsia="Arial" w:hAnsi="Times New Roman" w:cs="Times New Roman"/>
          <w:color w:val="000000" w:themeColor="text1"/>
          <w:lang w:val="lt-LT"/>
        </w:rPr>
        <w:t>palyginimo tikslais įskaičiuoja pati perkančioji organizacija). Į pasiūlymo kainą privalo būti įskaičiuoti visi mokesčiai bei visos</w:t>
      </w:r>
      <w:r w:rsidRPr="001027DF">
        <w:rPr>
          <w:rFonts w:ascii="Times New Roman" w:eastAsia="Arial" w:hAnsi="Times New Roman" w:cs="Times New Roman"/>
          <w:b/>
          <w:bCs/>
          <w:color w:val="000000" w:themeColor="text1"/>
          <w:lang w:val="lt-LT"/>
        </w:rPr>
        <w:t xml:space="preserve"> </w:t>
      </w:r>
      <w:r w:rsidRPr="001027DF">
        <w:rPr>
          <w:rFonts w:ascii="Times New Roman" w:eastAsia="Arial" w:hAnsi="Times New Roman" w:cs="Times New Roman"/>
          <w:color w:val="000000" w:themeColor="text1"/>
          <w:lang w:val="lt-LT"/>
        </w:rPr>
        <w:t xml:space="preserve">kitos </w:t>
      </w:r>
      <w:r w:rsidR="00554896" w:rsidRPr="001027DF">
        <w:rPr>
          <w:rFonts w:ascii="Times New Roman" w:eastAsia="Arial" w:hAnsi="Times New Roman" w:cs="Times New Roman"/>
          <w:color w:val="000000" w:themeColor="text1"/>
          <w:lang w:val="lt-LT"/>
        </w:rPr>
        <w:t>tiekėjo</w:t>
      </w:r>
      <w:r w:rsidRPr="001027DF">
        <w:rPr>
          <w:rFonts w:ascii="Times New Roman" w:eastAsia="Arial" w:hAnsi="Times New Roman" w:cs="Times New Roman"/>
          <w:color w:val="000000" w:themeColor="text1"/>
          <w:lang w:val="lt-LT"/>
        </w:rPr>
        <w:t xml:space="preserve"> patirtos ir (ar) galimos patirti tiesioginės ir netiesioginės išlaidos ir mokesčiai, susiję su </w:t>
      </w:r>
      <w:r w:rsidR="00497030" w:rsidRPr="001027DF">
        <w:rPr>
          <w:rFonts w:ascii="Times New Roman" w:eastAsia="Arial" w:hAnsi="Times New Roman" w:cs="Times New Roman"/>
          <w:color w:val="000000" w:themeColor="text1"/>
          <w:lang w:val="lt-LT"/>
        </w:rPr>
        <w:t xml:space="preserve">pirkimo objektu </w:t>
      </w:r>
      <w:r w:rsidRPr="001027DF">
        <w:rPr>
          <w:rFonts w:ascii="Times New Roman" w:eastAsia="Arial" w:hAnsi="Times New Roman" w:cs="Times New Roman"/>
          <w:color w:val="000000" w:themeColor="text1"/>
          <w:lang w:val="lt-LT"/>
        </w:rPr>
        <w:t xml:space="preserve">(išskyrus tuos atvejus, kai </w:t>
      </w:r>
      <w:r w:rsidR="001143F2"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irkimo dokumentuose aiškiai nurodyta, kad tam tikros konkrečios išlaidos neturi būti įskaičiuotos į sutarties kainą).</w:t>
      </w:r>
    </w:p>
    <w:p w14:paraId="1BF94894" w14:textId="5D2A4A6F" w:rsidR="00643CC7" w:rsidRPr="001027DF" w:rsidRDefault="00643CC7" w:rsidP="008E38C8">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hAnsi="Times New Roman" w:cs="Times New Roman"/>
          <w:bCs/>
          <w:iCs/>
          <w:lang w:val="lt-LT"/>
        </w:rPr>
        <w:t xml:space="preserve">Pasiūlymas galioja jame tiekėjo nurodytą laiką, </w:t>
      </w:r>
      <w:r w:rsidRPr="001027DF">
        <w:rPr>
          <w:rFonts w:ascii="Times New Roman" w:hAnsi="Times New Roman" w:cs="Times New Roman"/>
          <w:bCs/>
          <w:szCs w:val="24"/>
          <w:lang w:val="lt-LT"/>
        </w:rPr>
        <w:t xml:space="preserve">tačiau ne trumpiau nei numatyta </w:t>
      </w:r>
      <w:r w:rsidR="00F70476" w:rsidRPr="001027DF">
        <w:rPr>
          <w:rFonts w:ascii="Times New Roman" w:hAnsi="Times New Roman" w:cs="Times New Roman"/>
          <w:bCs/>
          <w:szCs w:val="24"/>
          <w:lang w:val="lt-LT"/>
        </w:rPr>
        <w:t xml:space="preserve">specialiosiose </w:t>
      </w:r>
      <w:r w:rsidR="001143F2" w:rsidRPr="001027DF">
        <w:rPr>
          <w:rFonts w:ascii="Times New Roman" w:hAnsi="Times New Roman" w:cs="Times New Roman"/>
          <w:lang w:val="lt-LT"/>
        </w:rPr>
        <w:t>p</w:t>
      </w:r>
      <w:r w:rsidRPr="001027DF">
        <w:rPr>
          <w:rFonts w:ascii="Times New Roman" w:hAnsi="Times New Roman" w:cs="Times New Roman"/>
          <w:lang w:val="lt-LT"/>
        </w:rPr>
        <w:t>irkimo sąlyg</w:t>
      </w:r>
      <w:r w:rsidR="00F70476" w:rsidRPr="001027DF">
        <w:rPr>
          <w:rFonts w:ascii="Times New Roman" w:hAnsi="Times New Roman" w:cs="Times New Roman"/>
          <w:lang w:val="lt-LT"/>
        </w:rPr>
        <w:t>ose</w:t>
      </w:r>
      <w:r w:rsidRPr="001027DF">
        <w:rPr>
          <w:rFonts w:ascii="Times New Roman" w:hAnsi="Times New Roman" w:cs="Times New Roman"/>
          <w:bCs/>
          <w:szCs w:val="24"/>
          <w:lang w:val="lt-LT"/>
        </w:rPr>
        <w:t xml:space="preserve">. Jeigu </w:t>
      </w:r>
      <w:r w:rsidR="001143F2" w:rsidRPr="001027DF">
        <w:rPr>
          <w:rFonts w:ascii="Times New Roman" w:hAnsi="Times New Roman" w:cs="Times New Roman"/>
          <w:bCs/>
          <w:szCs w:val="24"/>
          <w:lang w:val="lt-LT"/>
        </w:rPr>
        <w:t>p</w:t>
      </w:r>
      <w:r w:rsidRPr="001027DF">
        <w:rPr>
          <w:rFonts w:ascii="Times New Roman" w:hAnsi="Times New Roman" w:cs="Times New Roman"/>
          <w:bCs/>
          <w:szCs w:val="24"/>
          <w:lang w:val="lt-LT"/>
        </w:rPr>
        <w:t xml:space="preserve">asiūlyme nenurodytas jo galiojimo laikas, laikoma, kad pasiūlymas galioja tiek, kiek numatyta </w:t>
      </w:r>
      <w:r w:rsidR="00C92329" w:rsidRPr="001027DF">
        <w:rPr>
          <w:rFonts w:ascii="Times New Roman" w:hAnsi="Times New Roman" w:cs="Times New Roman"/>
          <w:bCs/>
          <w:szCs w:val="24"/>
          <w:lang w:val="lt-LT"/>
        </w:rPr>
        <w:t xml:space="preserve">specialiosiose </w:t>
      </w:r>
      <w:r w:rsidR="00290394" w:rsidRPr="001027DF">
        <w:rPr>
          <w:rFonts w:ascii="Times New Roman" w:hAnsi="Times New Roman" w:cs="Times New Roman"/>
          <w:bCs/>
          <w:szCs w:val="24"/>
          <w:lang w:val="lt-LT"/>
        </w:rPr>
        <w:t>p</w:t>
      </w:r>
      <w:r w:rsidRPr="001027DF">
        <w:rPr>
          <w:rFonts w:ascii="Times New Roman" w:hAnsi="Times New Roman" w:cs="Times New Roman"/>
          <w:bCs/>
          <w:szCs w:val="24"/>
          <w:lang w:val="lt-LT"/>
        </w:rPr>
        <w:t>irkimo sąlygose</w:t>
      </w:r>
      <w:r w:rsidRPr="001027DF">
        <w:rPr>
          <w:rFonts w:ascii="Times New Roman" w:hAnsi="Times New Roman" w:cs="Times New Roman"/>
          <w:bCs/>
          <w:iCs/>
          <w:lang w:val="lt-LT"/>
        </w:rPr>
        <w:t>.</w:t>
      </w:r>
    </w:p>
    <w:p w14:paraId="63B6C45A" w14:textId="3A766402" w:rsidR="00643CC7" w:rsidRPr="001027DF" w:rsidRDefault="001018C3" w:rsidP="008E38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Perkančioji organizacija turi teisę prašyti, kad tiekėjai pratęstų pasiūlymų galiojimą iki konkrečiai nurodyto termino. </w:t>
      </w:r>
    </w:p>
    <w:p w14:paraId="2173A2C7" w14:textId="08D52691" w:rsidR="001F20C8" w:rsidRPr="001027DF" w:rsidRDefault="001F20C8" w:rsidP="37164C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1027DF">
        <w:rPr>
          <w:rFonts w:ascii="Times New Roman" w:eastAsia="Times New Roman" w:hAnsi="Times New Roman" w:cs="Times New Roman"/>
          <w:lang w:val="lt-LT"/>
        </w:rPr>
        <w:t>Norėdamas vėl pateikti atšauktą ir pakeistą pasiūlymą, tiekėjas turi jį pateikti iš naujo</w:t>
      </w:r>
      <w:r w:rsidR="00F30B47" w:rsidRPr="001027DF">
        <w:rPr>
          <w:rFonts w:ascii="Times New Roman" w:eastAsia="Times New Roman" w:hAnsi="Times New Roman" w:cs="Times New Roman"/>
          <w:lang w:val="lt-LT"/>
        </w:rPr>
        <w:t>.</w:t>
      </w:r>
      <w:r w:rsidR="00C03816" w:rsidRPr="001027DF">
        <w:rPr>
          <w:rFonts w:ascii="Times New Roman" w:eastAsia="Times New Roman" w:hAnsi="Times New Roman" w:cs="Times New Roman"/>
          <w:lang w:val="lt-LT"/>
        </w:rPr>
        <w:t xml:space="preserve"> Po pasiūlymų pateikimo termino pabaigos </w:t>
      </w:r>
      <w:r w:rsidR="007577C2" w:rsidRPr="001027DF">
        <w:rPr>
          <w:rFonts w:ascii="Times New Roman" w:eastAsia="Times New Roman" w:hAnsi="Times New Roman" w:cs="Times New Roman"/>
          <w:lang w:val="lt-LT"/>
        </w:rPr>
        <w:t xml:space="preserve"> tiekėjas negali </w:t>
      </w:r>
      <w:r w:rsidR="005E0108" w:rsidRPr="001027DF">
        <w:rPr>
          <w:rFonts w:ascii="Times New Roman" w:eastAsia="Times New Roman" w:hAnsi="Times New Roman" w:cs="Times New Roman"/>
          <w:lang w:val="lt-LT"/>
        </w:rPr>
        <w:t xml:space="preserve">nei atsiimti (atšaukti), nei pakeisti jau pateikto savo </w:t>
      </w:r>
      <w:r w:rsidR="00C3127E" w:rsidRPr="001027DF">
        <w:rPr>
          <w:rFonts w:ascii="Times New Roman" w:eastAsia="Times New Roman" w:hAnsi="Times New Roman" w:cs="Times New Roman"/>
          <w:lang w:val="lt-LT"/>
        </w:rPr>
        <w:t>p</w:t>
      </w:r>
      <w:r w:rsidR="005E0108" w:rsidRPr="001027DF">
        <w:rPr>
          <w:rFonts w:ascii="Times New Roman" w:eastAsia="Times New Roman" w:hAnsi="Times New Roman" w:cs="Times New Roman"/>
          <w:lang w:val="lt-LT"/>
        </w:rPr>
        <w:t>asiūlymo</w:t>
      </w:r>
      <w:r w:rsidR="00C03816" w:rsidRPr="001027DF">
        <w:rPr>
          <w:rFonts w:ascii="Times New Roman" w:eastAsia="Times New Roman" w:hAnsi="Times New Roman" w:cs="Times New Roman"/>
          <w:lang w:val="lt-LT"/>
        </w:rPr>
        <w:t>.</w:t>
      </w:r>
    </w:p>
    <w:p w14:paraId="0119CD0C" w14:textId="5BEF1452" w:rsidR="006E4597" w:rsidRPr="001027DF" w:rsidRDefault="001F20C8" w:rsidP="00516961">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Jei </w:t>
      </w:r>
      <w:r w:rsidR="007D0678" w:rsidRPr="001027DF">
        <w:rPr>
          <w:rFonts w:ascii="Times New Roman" w:hAnsi="Times New Roman" w:cs="Times New Roman"/>
          <w:lang w:val="lt-LT"/>
        </w:rPr>
        <w:t>s</w:t>
      </w:r>
      <w:r w:rsidR="00973CE7" w:rsidRPr="001027DF">
        <w:rPr>
          <w:rFonts w:ascii="Times New Roman" w:hAnsi="Times New Roman" w:cs="Times New Roman"/>
          <w:lang w:val="lt-LT"/>
        </w:rPr>
        <w:t>peciali</w:t>
      </w:r>
      <w:r w:rsidR="00CD5785" w:rsidRPr="001027DF">
        <w:rPr>
          <w:rFonts w:ascii="Times New Roman" w:hAnsi="Times New Roman" w:cs="Times New Roman"/>
          <w:lang w:val="lt-LT"/>
        </w:rPr>
        <w:t xml:space="preserve">osiose </w:t>
      </w:r>
      <w:r w:rsidR="00D4090F" w:rsidRPr="001027DF">
        <w:rPr>
          <w:rFonts w:ascii="Times New Roman" w:hAnsi="Times New Roman" w:cs="Times New Roman"/>
          <w:lang w:val="lt-LT"/>
        </w:rPr>
        <w:t xml:space="preserve">pirkimo </w:t>
      </w:r>
      <w:r w:rsidR="00CD5785" w:rsidRPr="001027DF">
        <w:rPr>
          <w:rFonts w:ascii="Times New Roman" w:hAnsi="Times New Roman" w:cs="Times New Roman"/>
          <w:lang w:val="lt-LT"/>
        </w:rPr>
        <w:t xml:space="preserve">sąlygose </w:t>
      </w:r>
      <w:r w:rsidRPr="001027DF">
        <w:rPr>
          <w:rFonts w:ascii="Times New Roman" w:hAnsi="Times New Roman" w:cs="Times New Roman"/>
          <w:lang w:val="lt-LT"/>
        </w:rPr>
        <w:t>nenurodyta kitaip, pasiūlymas turi būti parengtas lietuvių</w:t>
      </w:r>
      <w:r w:rsidR="00BB465C" w:rsidRPr="001027DF">
        <w:rPr>
          <w:rFonts w:ascii="Times New Roman" w:hAnsi="Times New Roman" w:cs="Times New Roman"/>
          <w:lang w:val="lt-LT"/>
        </w:rPr>
        <w:t xml:space="preserve"> arba anglų</w:t>
      </w:r>
      <w:r w:rsidRPr="001027DF">
        <w:rPr>
          <w:rFonts w:ascii="Times New Roman" w:hAnsi="Times New Roman" w:cs="Times New Roman"/>
          <w:lang w:val="lt-LT"/>
        </w:rPr>
        <w:t xml:space="preserve"> kalba. Jei su pasiūlymu pateikiami dokumentai </w:t>
      </w:r>
      <w:r w:rsidRPr="001027DF">
        <w:rPr>
          <w:rFonts w:ascii="Times New Roman" w:eastAsia="Calibri" w:hAnsi="Times New Roman" w:cs="Times New Roman"/>
          <w:lang w:val="lt-LT"/>
        </w:rPr>
        <w:t xml:space="preserve">negali būti pateikti lietuvių </w:t>
      </w:r>
      <w:r w:rsidR="00B172B5" w:rsidRPr="001027DF">
        <w:rPr>
          <w:rFonts w:ascii="Times New Roman" w:eastAsia="Calibri" w:hAnsi="Times New Roman" w:cs="Times New Roman"/>
          <w:lang w:val="lt-LT"/>
        </w:rPr>
        <w:t xml:space="preserve">arba anglų </w:t>
      </w:r>
      <w:r w:rsidRPr="001027DF">
        <w:rPr>
          <w:rFonts w:ascii="Times New Roman" w:eastAsia="Calibri" w:hAnsi="Times New Roman" w:cs="Times New Roman"/>
          <w:lang w:val="lt-LT"/>
        </w:rPr>
        <w:t xml:space="preserve">kalba, šie dokumentai turi būti pateikti originalo kalba, pridedant jų vertimą į lietuvių </w:t>
      </w:r>
      <w:r w:rsidR="00103B3F" w:rsidRPr="001027DF">
        <w:rPr>
          <w:rFonts w:ascii="Times New Roman" w:eastAsia="Calibri" w:hAnsi="Times New Roman" w:cs="Times New Roman"/>
          <w:lang w:val="lt-LT"/>
        </w:rPr>
        <w:t xml:space="preserve">ar anglų </w:t>
      </w:r>
      <w:r w:rsidRPr="001027DF">
        <w:rPr>
          <w:rFonts w:ascii="Times New Roman" w:eastAsia="Calibri" w:hAnsi="Times New Roman" w:cs="Times New Roman"/>
          <w:lang w:val="lt-LT"/>
        </w:rPr>
        <w:t>k</w:t>
      </w:r>
      <w:r w:rsidR="00521D31" w:rsidRPr="001027DF">
        <w:rPr>
          <w:rFonts w:ascii="Times New Roman" w:eastAsia="Calibri" w:hAnsi="Times New Roman" w:cs="Times New Roman"/>
          <w:lang w:val="lt-LT"/>
        </w:rPr>
        <w:t>a</w:t>
      </w:r>
      <w:r w:rsidRPr="001027DF">
        <w:rPr>
          <w:rFonts w:ascii="Times New Roman" w:eastAsia="Calibri" w:hAnsi="Times New Roman" w:cs="Times New Roman"/>
          <w:lang w:val="lt-LT"/>
        </w:rPr>
        <w:t xml:space="preserve">lbą (vertimas turi būti patvirtintas vertimą atlikusio asmens parašu). </w:t>
      </w:r>
      <w:r w:rsidR="0001099D" w:rsidRPr="001027DF">
        <w:rPr>
          <w:rFonts w:ascii="Times New Roman" w:hAnsi="Times New Roman" w:cs="Times New Roman"/>
          <w:lang w:val="lt-LT"/>
        </w:rPr>
        <w:t xml:space="preserve">Perkančioji organizacija </w:t>
      </w:r>
      <w:r w:rsidR="004866CF" w:rsidRPr="001027DF">
        <w:rPr>
          <w:rFonts w:ascii="Times New Roman" w:hAnsi="Times New Roman" w:cs="Times New Roman"/>
          <w:lang w:val="lt-LT"/>
        </w:rPr>
        <w:t xml:space="preserve">specialiosiose </w:t>
      </w:r>
      <w:r w:rsidR="00D4090F" w:rsidRPr="001027DF">
        <w:rPr>
          <w:rFonts w:ascii="Times New Roman" w:hAnsi="Times New Roman" w:cs="Times New Roman"/>
          <w:lang w:val="lt-LT"/>
        </w:rPr>
        <w:t xml:space="preserve">pirkimo </w:t>
      </w:r>
      <w:r w:rsidR="004866CF" w:rsidRPr="001027DF">
        <w:rPr>
          <w:rFonts w:ascii="Times New Roman" w:hAnsi="Times New Roman" w:cs="Times New Roman"/>
          <w:lang w:val="lt-LT"/>
        </w:rPr>
        <w:t>sąlygose nurodo, ar k</w:t>
      </w:r>
      <w:r w:rsidRPr="001027DF">
        <w:rPr>
          <w:rFonts w:ascii="Times New Roman" w:hAnsi="Times New Roman" w:cs="Times New Roman"/>
          <w:lang w:val="lt-LT"/>
        </w:rPr>
        <w:t xml:space="preserve">ilus įtarimų dėl pasiūlyme pateikto dokumento vertimo kokybės ir (ar) jo atitikties dokumento originalo turiniui, </w:t>
      </w:r>
      <w:r w:rsidR="004866CF" w:rsidRPr="001027DF">
        <w:rPr>
          <w:rFonts w:ascii="Times New Roman" w:hAnsi="Times New Roman" w:cs="Times New Roman"/>
          <w:lang w:val="lt-LT"/>
        </w:rPr>
        <w:t>reikalaus</w:t>
      </w:r>
      <w:r w:rsidRPr="001027DF">
        <w:rPr>
          <w:rFonts w:ascii="Times New Roman" w:hAnsi="Times New Roman" w:cs="Times New Roman"/>
          <w:lang w:val="lt-LT"/>
        </w:rPr>
        <w:t xml:space="preserve"> pateikti </w:t>
      </w:r>
      <w:r w:rsidR="00870B2C" w:rsidRPr="001027DF">
        <w:rPr>
          <w:rFonts w:ascii="Times New Roman" w:hAnsi="Times New Roman" w:cs="Times New Roman"/>
          <w:lang w:val="lt-LT"/>
        </w:rPr>
        <w:t xml:space="preserve">vertimą atlikusio asmens </w:t>
      </w:r>
      <w:r w:rsidRPr="001027DF">
        <w:rPr>
          <w:rFonts w:ascii="Times New Roman" w:hAnsi="Times New Roman" w:cs="Times New Roman"/>
          <w:lang w:val="lt-LT"/>
        </w:rPr>
        <w:t xml:space="preserve">parašu ir vertimų biuro antspaudu (jei turi) patvirtintą šio dokumento vertimą ir (arba) </w:t>
      </w:r>
      <w:r w:rsidR="00B56EFF" w:rsidRPr="001027DF">
        <w:rPr>
          <w:rFonts w:ascii="Times New Roman" w:hAnsi="Times New Roman" w:cs="Times New Roman"/>
          <w:lang w:val="lt-LT"/>
        </w:rPr>
        <w:t>nurodys</w:t>
      </w:r>
      <w:r w:rsidRPr="001027DF">
        <w:rPr>
          <w:rFonts w:ascii="Times New Roman" w:hAnsi="Times New Roman" w:cs="Times New Roman"/>
          <w:lang w:val="lt-LT"/>
        </w:rPr>
        <w:t xml:space="preserve">, kad vertimą atlikusio asmens parašas būtų patvirtintas notariškai. </w:t>
      </w:r>
    </w:p>
    <w:p w14:paraId="43A72014" w14:textId="77777777" w:rsidR="0077267D" w:rsidRPr="001027DF" w:rsidRDefault="0077267D" w:rsidP="00516961">
      <w:pPr>
        <w:pStyle w:val="Sraopastraipa"/>
        <w:numPr>
          <w:ilvl w:val="1"/>
          <w:numId w:val="67"/>
        </w:numPr>
        <w:spacing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Pasiūlyme kaina nurodoma eurais</w:t>
      </w:r>
      <w:r w:rsidRPr="001027DF">
        <w:rPr>
          <w:rFonts w:ascii="Times New Roman" w:eastAsia="Calibri" w:hAnsi="Times New Roman" w:cs="Times New Roman"/>
          <w:lang w:val="lt-LT"/>
        </w:rPr>
        <w:t>.</w:t>
      </w:r>
      <w:r w:rsidRPr="001027DF">
        <w:rPr>
          <w:rFonts w:ascii="Times New Roman" w:hAnsi="Times New Roman" w:cs="Times New Roman"/>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1027DF" w:rsidRDefault="0077267D" w:rsidP="0077267D">
      <w:pPr>
        <w:pStyle w:val="Sraopastraipa"/>
        <w:tabs>
          <w:tab w:val="left" w:pos="1276"/>
        </w:tabs>
        <w:spacing w:line="240" w:lineRule="auto"/>
        <w:ind w:left="709"/>
        <w:jc w:val="both"/>
        <w:rPr>
          <w:rFonts w:ascii="Times New Roman" w:hAnsi="Times New Roman" w:cs="Times New Roman"/>
          <w:lang w:val="lt-LT"/>
        </w:rPr>
      </w:pPr>
    </w:p>
    <w:p w14:paraId="34FBBDEC" w14:textId="7F679515" w:rsidR="0017028B" w:rsidRPr="001027DF" w:rsidRDefault="002A78CC" w:rsidP="002A78CC">
      <w:pPr>
        <w:pStyle w:val="Antrat1"/>
        <w:tabs>
          <w:tab w:val="left" w:pos="567"/>
        </w:tabs>
        <w:spacing w:line="20" w:lineRule="atLeast"/>
        <w:contextualSpacing/>
        <w:rPr>
          <w:rFonts w:ascii="Times New Roman" w:hAnsi="Times New Roman" w:cs="Times New Roman"/>
          <w:color w:val="auto"/>
          <w:lang w:val="lt-LT"/>
        </w:rPr>
      </w:pPr>
      <w:bookmarkStart w:id="85" w:name="_Toc48053175"/>
      <w:bookmarkStart w:id="86" w:name="_Toc126263061"/>
      <w:bookmarkStart w:id="87" w:name="_Hlk91497587"/>
      <w:r w:rsidRPr="001027DF">
        <w:rPr>
          <w:rFonts w:ascii="Times New Roman" w:hAnsi="Times New Roman" w:cs="Times New Roman"/>
          <w:color w:val="auto"/>
          <w:lang w:val="lt-LT"/>
        </w:rPr>
        <w:t xml:space="preserve">14. </w:t>
      </w:r>
      <w:r w:rsidR="00405CE1" w:rsidRPr="001027DF">
        <w:rPr>
          <w:rFonts w:ascii="Times New Roman" w:hAnsi="Times New Roman" w:cs="Times New Roman"/>
          <w:color w:val="auto"/>
          <w:lang w:val="lt-LT"/>
        </w:rPr>
        <w:t xml:space="preserve"> </w:t>
      </w:r>
      <w:r w:rsidR="0017028B" w:rsidRPr="001027DF">
        <w:rPr>
          <w:rFonts w:ascii="Times New Roman" w:hAnsi="Times New Roman" w:cs="Times New Roman"/>
          <w:color w:val="auto"/>
          <w:lang w:val="lt-LT"/>
        </w:rPr>
        <w:t>Pasiūlymų šifravimas</w:t>
      </w:r>
      <w:bookmarkEnd w:id="85"/>
      <w:bookmarkEnd w:id="86"/>
    </w:p>
    <w:p w14:paraId="5A6FF39E" w14:textId="0A50AFDD" w:rsidR="0017028B" w:rsidRPr="001027DF" w:rsidRDefault="009D0FD3" w:rsidP="002A78CC">
      <w:pPr>
        <w:pStyle w:val="Sraopastraipa"/>
        <w:numPr>
          <w:ilvl w:val="1"/>
          <w:numId w:val="64"/>
        </w:numPr>
        <w:spacing w:after="0" w:line="240" w:lineRule="auto"/>
        <w:jc w:val="both"/>
        <w:rPr>
          <w:rFonts w:ascii="Times New Roman" w:hAnsi="Times New Roman" w:cs="Times New Roman"/>
          <w:color w:val="000000" w:themeColor="text1"/>
          <w:lang w:val="lt-LT"/>
        </w:rPr>
      </w:pPr>
      <w:bookmarkStart w:id="88" w:name="_Ref39754676"/>
      <w:bookmarkEnd w:id="87"/>
      <w:r w:rsidRPr="001027DF">
        <w:rPr>
          <w:rFonts w:ascii="Times New Roman" w:hAnsi="Times New Roman" w:cs="Times New Roman"/>
          <w:color w:val="000000" w:themeColor="text1"/>
          <w:lang w:val="lt-LT"/>
        </w:rPr>
        <w:t xml:space="preserve"> </w:t>
      </w:r>
      <w:r w:rsidR="0017028B" w:rsidRPr="001027DF">
        <w:rPr>
          <w:rFonts w:ascii="Times New Roman" w:hAnsi="Times New Roman" w:cs="Times New Roman"/>
          <w:color w:val="000000" w:themeColor="text1"/>
          <w:lang w:val="lt-LT"/>
        </w:rPr>
        <w:t>Tiekėjo teikiamas pasiūlymas gali būti užšifruojamas.</w:t>
      </w:r>
    </w:p>
    <w:p w14:paraId="16CCE7CE" w14:textId="33897353" w:rsidR="0017028B" w:rsidRPr="001027DF" w:rsidRDefault="0017028B" w:rsidP="002A78CC">
      <w:pPr>
        <w:pStyle w:val="Sraopastraipa"/>
        <w:numPr>
          <w:ilvl w:val="1"/>
          <w:numId w:val="64"/>
        </w:numPr>
        <w:tabs>
          <w:tab w:val="left" w:pos="1134"/>
        </w:tabs>
        <w:spacing w:after="0" w:line="240" w:lineRule="auto"/>
        <w:ind w:left="0" w:firstLine="567"/>
        <w:jc w:val="both"/>
        <w:rPr>
          <w:rFonts w:ascii="Times New Roman" w:hAnsi="Times New Roman" w:cs="Times New Roman"/>
          <w:color w:val="000000" w:themeColor="text1"/>
          <w:lang w:val="lt-LT"/>
        </w:rPr>
      </w:pPr>
      <w:r w:rsidRPr="001027DF">
        <w:rPr>
          <w:rFonts w:ascii="Times New Roman" w:hAnsi="Times New Roman" w:cs="Times New Roman"/>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Pr="001027DF">
        <w:rPr>
          <w:rFonts w:ascii="Times New Roman" w:hAnsi="Times New Roman" w:cs="Times New Roman"/>
          <w:b/>
          <w:bCs/>
          <w:color w:val="000000" w:themeColor="text1"/>
          <w:lang w:val="lt-LT"/>
        </w:rPr>
        <w:t xml:space="preserve"> reikalaujama pateikti 1 voke</w:t>
      </w:r>
      <w:r w:rsidRPr="001027DF">
        <w:rPr>
          <w:rFonts w:ascii="Times New Roman" w:hAnsi="Times New Roman" w:cs="Times New Roman"/>
          <w:color w:val="000000" w:themeColor="text1"/>
          <w:lang w:val="lt-LT"/>
        </w:rPr>
        <w:t>), tiekėjas, nusprendęs pateikti užšifruotą pasiūlymą, turi:</w:t>
      </w:r>
      <w:bookmarkEnd w:id="88"/>
    </w:p>
    <w:p w14:paraId="4DE57691" w14:textId="047F2FD5"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bCs/>
          <w:color w:val="000000" w:themeColor="text1"/>
          <w:lang w:val="lt-LT"/>
        </w:rPr>
        <w:t xml:space="preserve">iki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užšifruotą pasiūlymą (užšifruojamas </w:t>
      </w:r>
      <w:r w:rsidRPr="001027DF">
        <w:rPr>
          <w:rFonts w:ascii="Times New Roman" w:hAnsi="Times New Roman" w:cs="Times New Roman"/>
          <w:lang w:val="lt-LT"/>
        </w:rPr>
        <w:t xml:space="preserve">visas pasiūlymas arba pasiūlymo dokumentas, kuriame nurodyta pasiūlymo kaina ir (ar) sąnaudos. Instrukciją, kaip tiekėjui užšifruoti pasiūlymą galima rasti </w:t>
      </w:r>
      <w:hyperlink r:id="rId18" w:history="1">
        <w:r w:rsidR="00F25F08" w:rsidRPr="001027DF">
          <w:rPr>
            <w:rStyle w:val="Hipersaitas"/>
            <w:rFonts w:ascii="Times New Roman" w:hAnsi="Times New Roman" w:cs="Times New Roman"/>
            <w:b/>
            <w:bCs/>
            <w:lang w:val="lt-LT"/>
          </w:rPr>
          <w:t>ČIA</w:t>
        </w:r>
      </w:hyperlink>
      <w:r w:rsidRPr="001027DF">
        <w:rPr>
          <w:rStyle w:val="Puslapioinaosnuoroda"/>
          <w:rFonts w:ascii="Times New Roman" w:hAnsi="Times New Roman" w:cs="Times New Roman"/>
          <w:b/>
          <w:bCs/>
          <w:lang w:val="lt-LT"/>
        </w:rPr>
        <w:footnoteReference w:id="3"/>
      </w:r>
      <w:r w:rsidRPr="001027DF">
        <w:rPr>
          <w:rFonts w:ascii="Times New Roman" w:hAnsi="Times New Roman" w:cs="Times New Roman"/>
          <w:lang w:val="lt-LT"/>
        </w:rPr>
        <w:t>.</w:t>
      </w:r>
    </w:p>
    <w:p w14:paraId="7702835F" w14:textId="5C987099"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lang w:val="lt-LT"/>
        </w:rPr>
        <w:t xml:space="preserve">per </w:t>
      </w:r>
      <w:r w:rsidR="001C7493" w:rsidRPr="001027DF">
        <w:rPr>
          <w:rFonts w:ascii="Times New Roman" w:hAnsi="Times New Roman" w:cs="Times New Roman"/>
          <w:b/>
          <w:lang w:val="lt-LT"/>
        </w:rPr>
        <w:t>30</w:t>
      </w:r>
      <w:r w:rsidR="00277C30" w:rsidRPr="001027DF">
        <w:rPr>
          <w:rFonts w:ascii="Times New Roman" w:hAnsi="Times New Roman" w:cs="Times New Roman"/>
          <w:b/>
          <w:lang w:val="lt-LT"/>
        </w:rPr>
        <w:t xml:space="preserve"> </w:t>
      </w:r>
      <w:r w:rsidRPr="001027DF">
        <w:rPr>
          <w:rFonts w:ascii="Times New Roman" w:hAnsi="Times New Roman" w:cs="Times New Roman"/>
          <w:b/>
          <w:lang w:val="lt-LT"/>
        </w:rPr>
        <w:t xml:space="preserve">min. nuo </w:t>
      </w:r>
      <w:r w:rsidRPr="001027DF">
        <w:rPr>
          <w:rFonts w:ascii="Times New Roman" w:hAnsi="Times New Roman" w:cs="Times New Roman"/>
          <w:b/>
          <w:color w:val="000000" w:themeColor="text1"/>
          <w:lang w:val="lt-LT"/>
        </w:rPr>
        <w:t>pasiūlymų pateikimo termino pabaigos</w:t>
      </w:r>
      <w:r w:rsidRPr="001027DF">
        <w:rPr>
          <w:rFonts w:ascii="Times New Roman" w:hAnsi="Times New Roman" w:cs="Times New Roman"/>
          <w:b/>
          <w:lang w:val="lt-LT"/>
        </w:rPr>
        <w:t xml:space="preserve">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pasiūlymą.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642C9B"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1027DF" w:rsidRDefault="00093A56" w:rsidP="00093A56">
      <w:pPr>
        <w:spacing w:after="0" w:line="240" w:lineRule="auto"/>
        <w:ind w:firstLine="567"/>
        <w:jc w:val="both"/>
        <w:rPr>
          <w:rFonts w:ascii="Times New Roman" w:hAnsi="Times New Roman" w:cs="Times New Roman"/>
          <w:lang w:val="lt-LT"/>
        </w:rPr>
      </w:pPr>
      <w:bookmarkStart w:id="89" w:name="_Ref39754681"/>
      <w:r w:rsidRPr="001027DF">
        <w:rPr>
          <w:rFonts w:ascii="Times New Roman" w:eastAsia="Times New Roman" w:hAnsi="Times New Roman" w:cs="Times New Roman"/>
          <w:color w:val="000000"/>
          <w:lang w:val="lt-LT"/>
        </w:rPr>
        <w:t>1</w:t>
      </w:r>
      <w:r w:rsidR="002A78CC" w:rsidRPr="001027DF">
        <w:rPr>
          <w:rFonts w:ascii="Times New Roman" w:eastAsia="Times New Roman" w:hAnsi="Times New Roman" w:cs="Times New Roman"/>
          <w:color w:val="000000"/>
          <w:lang w:val="lt-LT"/>
        </w:rPr>
        <w:t>4</w:t>
      </w:r>
      <w:r w:rsidRPr="001027DF">
        <w:rPr>
          <w:rFonts w:ascii="Times New Roman" w:eastAsia="Times New Roman" w:hAnsi="Times New Roman" w:cs="Times New Roman"/>
          <w:color w:val="000000"/>
          <w:lang w:val="lt-LT"/>
        </w:rPr>
        <w:t xml:space="preserve">.3. </w:t>
      </w:r>
      <w:r w:rsidR="00D14597" w:rsidRPr="001027DF">
        <w:rPr>
          <w:rFonts w:ascii="Times New Roman" w:eastAsia="Times New Roman" w:hAnsi="Times New Roman" w:cs="Times New Roman"/>
          <w:color w:val="000000"/>
          <w:lang w:val="lt-LT"/>
        </w:rPr>
        <w:t>Kai pasiūlymas pateikiamas viename voke, t</w:t>
      </w:r>
      <w:r w:rsidR="0017028B" w:rsidRPr="001027DF">
        <w:rPr>
          <w:rFonts w:ascii="Times New Roman" w:eastAsia="Times New Roman" w:hAnsi="Times New Roman" w:cs="Times New Roman"/>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1027DF">
        <w:rPr>
          <w:rFonts w:ascii="Times New Roman" w:hAnsi="Times New Roman" w:cs="Times New Roman"/>
          <w:lang w:val="lt-LT"/>
        </w:rPr>
        <w:t>neatitinkantį pirkimo dokumentuose nustatytų reikalavimų (tiekėjas nepateikė pasiūlymo kainos ir (ar) sąnaudų)</w:t>
      </w:r>
      <w:bookmarkEnd w:id="89"/>
      <w:r w:rsidR="00D14597" w:rsidRPr="001027DF">
        <w:rPr>
          <w:rFonts w:ascii="Times New Roman" w:eastAsia="Times New Roman" w:hAnsi="Times New Roman" w:cs="Times New Roman"/>
          <w:color w:val="000000"/>
          <w:lang w:val="lt-LT"/>
        </w:rPr>
        <w:t>.</w:t>
      </w:r>
    </w:p>
    <w:p w14:paraId="0B91F5AD" w14:textId="5BCD3E9C" w:rsidR="0017028B" w:rsidRPr="001027DF" w:rsidRDefault="00093A56" w:rsidP="00093A56">
      <w:pPr>
        <w:spacing w:after="0" w:line="240" w:lineRule="auto"/>
        <w:ind w:firstLine="709"/>
        <w:jc w:val="both"/>
        <w:rPr>
          <w:rFonts w:ascii="Times New Roman" w:hAnsi="Times New Roman" w:cs="Times New Roman"/>
          <w:color w:val="000000" w:themeColor="text1"/>
          <w:lang w:val="lt-LT"/>
        </w:rPr>
      </w:pPr>
      <w:bookmarkStart w:id="90" w:name="_Ref39754709"/>
      <w:r w:rsidRPr="001027DF">
        <w:rPr>
          <w:rFonts w:ascii="Times New Roman" w:hAnsi="Times New Roman" w:cs="Times New Roman"/>
          <w:color w:val="000000" w:themeColor="text1"/>
          <w:lang w:val="lt-LT"/>
        </w:rPr>
        <w:t>1</w:t>
      </w:r>
      <w:r w:rsidR="0097614D" w:rsidRPr="001027DF">
        <w:rPr>
          <w:rFonts w:ascii="Times New Roman" w:hAnsi="Times New Roman" w:cs="Times New Roman"/>
          <w:color w:val="000000" w:themeColor="text1"/>
          <w:lang w:val="lt-LT"/>
        </w:rPr>
        <w:t>4</w:t>
      </w:r>
      <w:r w:rsidRPr="001027DF">
        <w:rPr>
          <w:rFonts w:ascii="Times New Roman" w:hAnsi="Times New Roman" w:cs="Times New Roman"/>
          <w:color w:val="000000" w:themeColor="text1"/>
          <w:lang w:val="lt-LT"/>
        </w:rPr>
        <w:t>.4.</w:t>
      </w:r>
      <w:r w:rsidR="0097614D" w:rsidRPr="001027DF">
        <w:rPr>
          <w:rFonts w:ascii="Times New Roman" w:hAnsi="Times New Roman" w:cs="Times New Roman"/>
          <w:b/>
          <w:bCs/>
          <w:color w:val="000000" w:themeColor="text1"/>
          <w:lang w:val="lt-LT"/>
        </w:rPr>
        <w:t xml:space="preserve"> </w:t>
      </w:r>
      <w:r w:rsidR="0017028B" w:rsidRPr="001027DF">
        <w:rPr>
          <w:rFonts w:ascii="Times New Roman" w:hAnsi="Times New Roman" w:cs="Times New Roman"/>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1027DF">
        <w:rPr>
          <w:rFonts w:ascii="Times New Roman" w:hAnsi="Times New Roman" w:cs="Times New Roman"/>
          <w:color w:val="000000" w:themeColor="text1"/>
          <w:lang w:val="lt-LT"/>
        </w:rPr>
        <w:t>(</w:t>
      </w:r>
      <w:r w:rsidR="0017028B"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0017028B" w:rsidRPr="001027DF">
        <w:rPr>
          <w:rFonts w:ascii="Times New Roman" w:hAnsi="Times New Roman" w:cs="Times New Roman"/>
          <w:b/>
          <w:bCs/>
          <w:color w:val="000000" w:themeColor="text1"/>
          <w:lang w:val="lt-LT"/>
        </w:rPr>
        <w:t xml:space="preserve"> reikalaujama pateikti 2 vokuose), tiekėjo </w:t>
      </w:r>
      <w:r w:rsidR="0017028B" w:rsidRPr="001027DF">
        <w:rPr>
          <w:rFonts w:ascii="Times New Roman" w:hAnsi="Times New Roman" w:cs="Times New Roman"/>
          <w:b/>
          <w:bCs/>
          <w:lang w:val="lt-LT"/>
        </w:rPr>
        <w:t>pasiūlymo dokumentas, kuriame nurodyta pasiūlymo kaina ir (ar) sąnaudos</w:t>
      </w:r>
      <w:r w:rsidR="0017028B" w:rsidRPr="001027DF">
        <w:rPr>
          <w:rFonts w:ascii="Times New Roman" w:hAnsi="Times New Roman" w:cs="Times New Roman"/>
          <w:b/>
          <w:bCs/>
          <w:color w:val="000000" w:themeColor="text1"/>
          <w:lang w:val="lt-LT"/>
        </w:rPr>
        <w:t xml:space="preserve"> (antras vokas), gali būti užšifruojamas. </w:t>
      </w:r>
      <w:r w:rsidR="0017028B" w:rsidRPr="001027DF">
        <w:rPr>
          <w:rFonts w:ascii="Times New Roman" w:hAnsi="Times New Roman" w:cs="Times New Roman"/>
          <w:color w:val="000000" w:themeColor="text1"/>
          <w:lang w:val="lt-LT"/>
        </w:rPr>
        <w:t>Tiekėjas, nusprendęs pateikti užšifruotą dokumentą, turi:</w:t>
      </w:r>
      <w:bookmarkEnd w:id="90"/>
    </w:p>
    <w:p w14:paraId="798A9C60" w14:textId="38591928"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color w:val="000000" w:themeColor="text1"/>
          <w:lang w:val="lt-LT"/>
        </w:rPr>
        <w:t>iki</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pasiūlymą su užšifruotu dokumentu, kuriame nurodyta pasiūlymo kaina (iki nurodyto termino atskiruose vokuose pateikiamos abi pasiūlymo dalys (viena dėl pasiūlymo </w:t>
      </w:r>
      <w:r w:rsidRPr="001027DF">
        <w:rPr>
          <w:rFonts w:ascii="Times New Roman" w:hAnsi="Times New Roman" w:cs="Times New Roman"/>
          <w:color w:val="000000" w:themeColor="text1"/>
          <w:lang w:val="lt-LT"/>
        </w:rPr>
        <w:t>techninių duomenų ir kitos informacijos bei dokumentų, antra dėl kainos)</w:t>
      </w:r>
      <w:r w:rsidRPr="001027DF">
        <w:rPr>
          <w:rFonts w:ascii="Times New Roman" w:hAnsi="Times New Roman" w:cs="Times New Roman"/>
          <w:iCs/>
          <w:color w:val="000000" w:themeColor="text1"/>
          <w:lang w:val="lt-LT"/>
        </w:rPr>
        <w:t xml:space="preserve">, </w:t>
      </w:r>
      <w:r w:rsidRPr="001027DF">
        <w:rPr>
          <w:rFonts w:ascii="Times New Roman" w:hAnsi="Times New Roman" w:cs="Times New Roman"/>
          <w:color w:val="000000" w:themeColor="text1"/>
          <w:lang w:val="lt-LT"/>
        </w:rPr>
        <w:t xml:space="preserve">tačiau užšifruojamas tik dokumentas, kuriame nurodyta pasiūlymo kaina </w:t>
      </w:r>
      <w:r w:rsidRPr="001027DF">
        <w:rPr>
          <w:rFonts w:ascii="Times New Roman" w:hAnsi="Times New Roman" w:cs="Times New Roman"/>
          <w:lang w:val="lt-LT"/>
        </w:rPr>
        <w:t>ir (ar)</w:t>
      </w:r>
      <w:r w:rsidRPr="001027DF">
        <w:rPr>
          <w:rFonts w:ascii="Times New Roman" w:hAnsi="Times New Roman" w:cs="Times New Roman"/>
          <w:color w:val="000000" w:themeColor="text1"/>
          <w:lang w:val="lt-LT"/>
        </w:rPr>
        <w:t xml:space="preserve"> sąnaudos </w:t>
      </w:r>
      <w:r w:rsidRPr="001027DF">
        <w:rPr>
          <w:rFonts w:ascii="Times New Roman" w:hAnsi="Times New Roman" w:cs="Times New Roman"/>
          <w:b/>
          <w:color w:val="000000" w:themeColor="text1"/>
          <w:lang w:val="lt-LT"/>
        </w:rPr>
        <w:t>(antras vokas)</w:t>
      </w:r>
      <w:r w:rsidRPr="001027DF">
        <w:rPr>
          <w:rFonts w:ascii="Times New Roman" w:hAnsi="Times New Roman" w:cs="Times New Roman"/>
          <w:color w:val="000000" w:themeColor="text1"/>
          <w:lang w:val="lt-LT"/>
        </w:rPr>
        <w:t xml:space="preserve">. </w:t>
      </w:r>
    </w:p>
    <w:p w14:paraId="559E075C" w14:textId="3F8C56CC"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dokumentą, kuriame nurodyta pasiūlymo kaina.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AE721D"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1027DF" w:rsidRDefault="00D14597" w:rsidP="0097614D">
      <w:pPr>
        <w:pStyle w:val="Sraopastraipa"/>
        <w:numPr>
          <w:ilvl w:val="1"/>
          <w:numId w:val="65"/>
        </w:numPr>
        <w:spacing w:after="0" w:line="240" w:lineRule="auto"/>
        <w:ind w:left="0" w:firstLine="709"/>
        <w:jc w:val="both"/>
        <w:rPr>
          <w:rFonts w:ascii="Times New Roman" w:hAnsi="Times New Roman" w:cs="Times New Roman"/>
          <w:color w:val="000000" w:themeColor="text1"/>
          <w:lang w:val="lt-LT"/>
        </w:rPr>
      </w:pPr>
      <w:bookmarkStart w:id="91" w:name="_Ref39754712"/>
      <w:r w:rsidRPr="001027DF">
        <w:rPr>
          <w:rFonts w:ascii="Times New Roman" w:eastAsia="Times New Roman" w:hAnsi="Times New Roman" w:cs="Times New Roman"/>
          <w:color w:val="000000"/>
          <w:lang w:val="lt-LT"/>
        </w:rPr>
        <w:t>Kai pasiūlymas pateikiamas dvejuose vokuose, i</w:t>
      </w:r>
      <w:r w:rsidR="0017028B" w:rsidRPr="001027DF">
        <w:rPr>
          <w:rFonts w:ascii="Times New Roman" w:hAnsi="Times New Roman" w:cs="Times New Roman"/>
          <w:lang w:val="lt-LT"/>
        </w:rPr>
        <w:t xml:space="preserve">ki susipažinimo su pasiūlymų dalimis, kuriuose nurodyta kaina ir (ar) sąnaudos (antro voko), atidarymo </w:t>
      </w:r>
      <w:r w:rsidR="0017028B" w:rsidRPr="001027DF">
        <w:rPr>
          <w:rFonts w:ascii="Times New Roman" w:eastAsia="Times New Roman" w:hAnsi="Times New Roman" w:cs="Times New Roman"/>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1027DF">
        <w:rPr>
          <w:rFonts w:ascii="Times New Roman" w:hAnsi="Times New Roman" w:cs="Times New Roman"/>
          <w:lang w:val="lt-LT"/>
        </w:rPr>
        <w:t>neatitinkantis pirkimo dokumentuose nustatytų reikalavimų (tiekėjas nepateikė pasiūlymo kainos ir (ar) sąnaudų).</w:t>
      </w:r>
      <w:bookmarkEnd w:id="91"/>
    </w:p>
    <w:p w14:paraId="39CC42F2" w14:textId="0FCE9823" w:rsidR="003D3124" w:rsidRPr="001027DF" w:rsidRDefault="003D3124" w:rsidP="0097614D">
      <w:pPr>
        <w:pStyle w:val="Antrat1"/>
        <w:numPr>
          <w:ilvl w:val="0"/>
          <w:numId w:val="65"/>
        </w:numPr>
        <w:tabs>
          <w:tab w:val="left" w:pos="567"/>
        </w:tabs>
        <w:autoSpaceDE w:val="0"/>
        <w:autoSpaceDN w:val="0"/>
        <w:adjustRightInd w:val="0"/>
        <w:spacing w:line="20" w:lineRule="atLeast"/>
        <w:contextualSpacing/>
        <w:rPr>
          <w:rFonts w:ascii="Times New Roman" w:hAnsi="Times New Roman" w:cs="Times New Roman"/>
          <w:color w:val="auto"/>
          <w:lang w:val="lt-LT"/>
        </w:rPr>
      </w:pPr>
      <w:bookmarkStart w:id="92" w:name="_Ref38971193"/>
      <w:bookmarkStart w:id="93" w:name="_Ref38971207"/>
      <w:bookmarkStart w:id="94" w:name="_Toc48053176"/>
      <w:bookmarkStart w:id="95" w:name="_Toc126263062"/>
      <w:bookmarkStart w:id="96" w:name="_Hlk91497725"/>
      <w:r w:rsidRPr="001027DF">
        <w:rPr>
          <w:rFonts w:ascii="Times New Roman" w:hAnsi="Times New Roman" w:cs="Times New Roman"/>
          <w:color w:val="auto"/>
          <w:lang w:val="lt-LT"/>
        </w:rPr>
        <w:t>Susipažinimas su pasiūlymais</w:t>
      </w:r>
      <w:bookmarkEnd w:id="92"/>
      <w:bookmarkEnd w:id="93"/>
      <w:bookmarkEnd w:id="94"/>
      <w:bookmarkEnd w:id="95"/>
    </w:p>
    <w:p w14:paraId="3B43F355" w14:textId="4469F968" w:rsidR="00FD43DE"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bookmarkStart w:id="97" w:name="_Ref39756072"/>
      <w:bookmarkEnd w:id="96"/>
      <w:r w:rsidRPr="001027DF">
        <w:rPr>
          <w:rFonts w:ascii="Times New Roman" w:hAnsi="Times New Roman" w:cs="Times New Roman"/>
          <w:color w:val="000000" w:themeColor="text1"/>
          <w:lang w:val="lt-LT"/>
        </w:rPr>
        <w:t xml:space="preserve">Jeigu perkančioji organizacija pasiūlymus vertins pagal kainą </w:t>
      </w:r>
      <w:r w:rsidR="00B143C6" w:rsidRPr="001027DF">
        <w:rPr>
          <w:rFonts w:ascii="Times New Roman" w:hAnsi="Times New Roman" w:cs="Times New Roman"/>
          <w:color w:val="000000" w:themeColor="text1"/>
          <w:lang w:val="lt-LT"/>
        </w:rPr>
        <w:t xml:space="preserve">arba sąnaudas </w:t>
      </w:r>
      <w:r w:rsidRPr="001027DF">
        <w:rPr>
          <w:rFonts w:ascii="Times New Roman" w:hAnsi="Times New Roman" w:cs="Times New Roman"/>
          <w:color w:val="000000" w:themeColor="text1"/>
          <w:lang w:val="lt-LT"/>
        </w:rPr>
        <w:t xml:space="preserve">arba kainos ar sąnaudų ir kokybės santykį ir jos pasirinktos vertinti </w:t>
      </w:r>
      <w:r w:rsidR="00A338CB"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asiūlymo techninės charakteristikos yra kiekybiškai įvertinamos (</w:t>
      </w:r>
      <w:r w:rsidR="00A338CB" w:rsidRPr="001027DF">
        <w:rPr>
          <w:rFonts w:ascii="Times New Roman" w:hAnsi="Times New Roman" w:cs="Times New Roman"/>
          <w:b/>
          <w:bCs/>
          <w:color w:val="000000" w:themeColor="text1"/>
          <w:lang w:val="lt-LT"/>
        </w:rPr>
        <w:t>P</w:t>
      </w:r>
      <w:r w:rsidRPr="001027DF">
        <w:rPr>
          <w:rFonts w:ascii="Times New Roman" w:hAnsi="Times New Roman" w:cs="Times New Roman"/>
          <w:b/>
          <w:bCs/>
          <w:color w:val="000000" w:themeColor="text1"/>
          <w:lang w:val="lt-LT"/>
        </w:rPr>
        <w:t>asiūlymą reikalaujama pateikti 1 voke</w:t>
      </w:r>
      <w:r w:rsidRPr="001027DF">
        <w:rPr>
          <w:rFonts w:ascii="Times New Roman" w:hAnsi="Times New Roman" w:cs="Times New Roman"/>
          <w:color w:val="000000" w:themeColor="text1"/>
          <w:lang w:val="lt-LT"/>
        </w:rPr>
        <w:t xml:space="preserve">), </w:t>
      </w:r>
      <w:r w:rsidRPr="001027DF">
        <w:rPr>
          <w:rFonts w:ascii="Times New Roman" w:eastAsia="Times New Roman" w:hAnsi="Times New Roman" w:cs="Times New Roman"/>
          <w:lang w:val="lt-LT"/>
        </w:rPr>
        <w:t xml:space="preserve">pradinis susipažinimas su CVP IS priemonėmis gautais pasiūlymais pradedamas </w:t>
      </w:r>
      <w:r w:rsidR="00A338CB" w:rsidRPr="001027DF">
        <w:rPr>
          <w:rFonts w:ascii="Times New Roman" w:eastAsia="Times New Roman" w:hAnsi="Times New Roman" w:cs="Times New Roman"/>
          <w:lang w:val="lt-LT"/>
        </w:rPr>
        <w:t xml:space="preserve">specialiosiose </w:t>
      </w:r>
      <w:r w:rsidR="00A338CB"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A338CB" w:rsidRPr="001027DF">
        <w:rPr>
          <w:rFonts w:ascii="Times New Roman" w:hAnsi="Times New Roman" w:cs="Times New Roman"/>
          <w:lang w:val="lt-LT"/>
        </w:rPr>
        <w:t xml:space="preserve">ose </w:t>
      </w:r>
      <w:r w:rsidRPr="001027DF">
        <w:rPr>
          <w:rFonts w:ascii="Times New Roman" w:hAnsi="Times New Roman" w:cs="Times New Roman"/>
          <w:lang w:val="lt-LT"/>
        </w:rPr>
        <w:t>nustatytą dieną.</w:t>
      </w:r>
    </w:p>
    <w:p w14:paraId="7E4B2480" w14:textId="1994D844"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lang w:val="lt-LT"/>
        </w:rPr>
        <w:t xml:space="preserve">Jeigu perkančioji organizacija </w:t>
      </w:r>
      <w:r w:rsidR="004C76D3" w:rsidRPr="001027DF">
        <w:rPr>
          <w:rFonts w:ascii="Times New Roman" w:hAnsi="Times New Roman" w:cs="Times New Roman"/>
          <w:lang w:val="lt-LT"/>
        </w:rPr>
        <w:t>p</w:t>
      </w:r>
      <w:r w:rsidRPr="001027DF">
        <w:rPr>
          <w:rFonts w:ascii="Times New Roman" w:hAnsi="Times New Roman" w:cs="Times New Roman"/>
          <w:lang w:val="lt-LT"/>
        </w:rPr>
        <w:t>asiūlymus vertins pagal kainos ar sąnaudų ir kokybės santykį ir jos pasirinktos vertinti pasiūlymo techninės charakteristikos nėra kiekybiškai įvertinamos (</w:t>
      </w:r>
      <w:r w:rsidRPr="001027DF">
        <w:rPr>
          <w:rFonts w:ascii="Times New Roman" w:hAnsi="Times New Roman" w:cs="Times New Roman"/>
          <w:b/>
          <w:bCs/>
          <w:lang w:val="lt-LT"/>
        </w:rPr>
        <w:t>pasiūlymą reikalaujama pateikti 2 vokuose</w:t>
      </w:r>
      <w:r w:rsidRPr="001027DF">
        <w:rPr>
          <w:rFonts w:ascii="Times New Roman" w:hAnsi="Times New Roman" w:cs="Times New Roman"/>
          <w:lang w:val="lt-LT"/>
        </w:rPr>
        <w:t xml:space="preserve">), su </w:t>
      </w:r>
      <w:r w:rsidR="001B1A27" w:rsidRPr="001027DF">
        <w:rPr>
          <w:rFonts w:ascii="Times New Roman" w:hAnsi="Times New Roman" w:cs="Times New Roman"/>
          <w:lang w:val="lt-LT"/>
        </w:rPr>
        <w:t xml:space="preserve">kiekviena pasiūlymo dalimi </w:t>
      </w:r>
      <w:r w:rsidRPr="001027DF">
        <w:rPr>
          <w:rFonts w:ascii="Times New Roman" w:hAnsi="Times New Roman" w:cs="Times New Roman"/>
          <w:lang w:val="lt-LT"/>
        </w:rPr>
        <w:t>susipažįstama</w:t>
      </w:r>
      <w:r w:rsidR="00651F88" w:rsidRPr="001027DF">
        <w:rPr>
          <w:rFonts w:ascii="Times New Roman" w:hAnsi="Times New Roman" w:cs="Times New Roman"/>
          <w:lang w:val="lt-LT"/>
        </w:rPr>
        <w:t xml:space="preserve"> atskirai</w:t>
      </w:r>
      <w:r w:rsidRPr="001027DF">
        <w:rPr>
          <w:rFonts w:ascii="Times New Roman" w:hAnsi="Times New Roman" w:cs="Times New Roman"/>
          <w:lang w:val="lt-LT"/>
        </w:rPr>
        <w:t>:</w:t>
      </w:r>
    </w:p>
    <w:p w14:paraId="1DE0B134" w14:textId="5C848F09" w:rsidR="000F0295" w:rsidRPr="001027DF" w:rsidRDefault="000F0295" w:rsidP="00463532">
      <w:pPr>
        <w:pStyle w:val="Sraopastraipa"/>
        <w:numPr>
          <w:ilvl w:val="2"/>
          <w:numId w:val="66"/>
        </w:numPr>
        <w:autoSpaceDE w:val="0"/>
        <w:autoSpaceDN w:val="0"/>
        <w:adjustRightInd w:val="0"/>
        <w:spacing w:after="120" w:line="20" w:lineRule="atLeast"/>
        <w:ind w:left="0" w:firstLine="709"/>
        <w:jc w:val="both"/>
        <w:rPr>
          <w:rFonts w:ascii="Times New Roman" w:hAnsi="Times New Roman" w:cs="Times New Roman"/>
          <w:lang w:val="lt-LT"/>
        </w:rPr>
      </w:pPr>
      <w:r w:rsidRPr="001027DF">
        <w:rPr>
          <w:rFonts w:ascii="Times New Roman" w:eastAsia="Calibri" w:hAnsi="Times New Roman" w:cs="Times New Roman"/>
          <w:lang w:val="lt-LT"/>
        </w:rPr>
        <w:t xml:space="preserve">Pradinis susipažinimas su pirma pasiūlymo dalimi, kurioje pateikti techniniai pasiūlymo duomenys, kita pagal pirkimo </w:t>
      </w:r>
      <w:r w:rsidR="00BC3EFB" w:rsidRPr="001027DF">
        <w:rPr>
          <w:rFonts w:ascii="Times New Roman" w:eastAsia="Calibri" w:hAnsi="Times New Roman" w:cs="Times New Roman"/>
          <w:lang w:val="lt-LT"/>
        </w:rPr>
        <w:t>sąlygas</w:t>
      </w:r>
      <w:r w:rsidRPr="001027DF">
        <w:rPr>
          <w:rFonts w:ascii="Times New Roman" w:eastAsia="Calibri" w:hAnsi="Times New Roman" w:cs="Times New Roman"/>
          <w:lang w:val="lt-LT"/>
        </w:rPr>
        <w:t xml:space="preserve"> reikalaujama informacija ir dokumentai, išskyrus pasiūlymo </w:t>
      </w:r>
      <w:r w:rsidRPr="001027DF">
        <w:rPr>
          <w:rFonts w:ascii="Times New Roman" w:hAnsi="Times New Roman" w:cs="Times New Roman"/>
          <w:iCs/>
          <w:lang w:val="lt-LT"/>
        </w:rPr>
        <w:t xml:space="preserve">kainą </w:t>
      </w:r>
      <w:r w:rsidRPr="001027DF">
        <w:rPr>
          <w:rFonts w:ascii="Times New Roman" w:hAnsi="Times New Roman" w:cs="Times New Roman"/>
          <w:lang w:val="lt-LT"/>
        </w:rPr>
        <w:t xml:space="preserve">ir (ar) </w:t>
      </w:r>
      <w:r w:rsidRPr="001027DF">
        <w:rPr>
          <w:rFonts w:ascii="Times New Roman" w:hAnsi="Times New Roman" w:cs="Times New Roman"/>
          <w:iCs/>
          <w:lang w:val="lt-LT"/>
        </w:rPr>
        <w:t>sąnaudas</w:t>
      </w:r>
      <w:r w:rsidRPr="001027DF">
        <w:rPr>
          <w:rFonts w:ascii="Times New Roman" w:eastAsia="Calibri" w:hAnsi="Times New Roman" w:cs="Times New Roman"/>
          <w:lang w:val="lt-LT"/>
        </w:rPr>
        <w:t xml:space="preserve">, vyks </w:t>
      </w:r>
      <w:r w:rsidR="00A338CB" w:rsidRPr="001027DF">
        <w:rPr>
          <w:rFonts w:ascii="Times New Roman" w:eastAsia="Calibri" w:hAnsi="Times New Roman" w:cs="Times New Roman"/>
          <w:lang w:val="lt-LT"/>
        </w:rPr>
        <w:t>specialiosiose p</w:t>
      </w:r>
      <w:r w:rsidR="00AB5F3B" w:rsidRPr="001027DF">
        <w:rPr>
          <w:rFonts w:ascii="Times New Roman" w:hAnsi="Times New Roman" w:cs="Times New Roman"/>
          <w:lang w:val="lt-LT"/>
        </w:rPr>
        <w:t xml:space="preserve">irkimo </w:t>
      </w:r>
      <w:r w:rsidR="00A338CB" w:rsidRPr="001027DF">
        <w:rPr>
          <w:rFonts w:ascii="Times New Roman" w:hAnsi="Times New Roman" w:cs="Times New Roman"/>
          <w:lang w:val="lt-LT"/>
        </w:rPr>
        <w:t xml:space="preserve">sąlygose </w:t>
      </w:r>
      <w:r w:rsidR="00AB5F3B" w:rsidRPr="001027DF">
        <w:rPr>
          <w:rFonts w:ascii="Times New Roman" w:hAnsi="Times New Roman" w:cs="Times New Roman"/>
          <w:lang w:val="lt-LT"/>
        </w:rPr>
        <w:t>nustatytą dieną</w:t>
      </w:r>
      <w:r w:rsidRPr="001027DF">
        <w:rPr>
          <w:rFonts w:ascii="Times New Roman" w:hAnsi="Times New Roman" w:cs="Times New Roman"/>
          <w:lang w:val="lt-LT"/>
        </w:rPr>
        <w:t>.</w:t>
      </w:r>
    </w:p>
    <w:p w14:paraId="5487DBF5" w14:textId="471D8EAC" w:rsidR="000F0295" w:rsidRPr="001027DF" w:rsidRDefault="000F0295" w:rsidP="2E4BCC36">
      <w:pPr>
        <w:pStyle w:val="Sraopastraipa"/>
        <w:numPr>
          <w:ilvl w:val="2"/>
          <w:numId w:val="66"/>
        </w:numPr>
        <w:autoSpaceDE w:val="0"/>
        <w:autoSpaceDN w:val="0"/>
        <w:adjustRightInd w:val="0"/>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keliamus reikalavimus, ir pagal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001027DF">
        <w:rPr>
          <w:rFonts w:ascii="Times New Roman" w:hAnsi="Times New Roman" w:cs="Times New Roman"/>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color w:val="000000"/>
          <w:shd w:val="clear" w:color="auto" w:fill="FFFFFF"/>
          <w:lang w:val="lt-LT"/>
        </w:rPr>
        <w:t>Tiekėjai</w:t>
      </w:r>
      <w:r w:rsidR="00DB7964" w:rsidRPr="001027DF">
        <w:rPr>
          <w:rFonts w:ascii="Times New Roman" w:hAnsi="Times New Roman" w:cs="Times New Roman"/>
          <w:color w:val="000000"/>
          <w:shd w:val="clear" w:color="auto" w:fill="FFFFFF"/>
          <w:lang w:val="lt-LT"/>
        </w:rPr>
        <w:t xml:space="preserve"> ir (ar) jų įgaliotieji atstovai</w:t>
      </w:r>
      <w:r w:rsidR="00D35BCA" w:rsidRPr="001027DF">
        <w:rPr>
          <w:rFonts w:ascii="Times New Roman" w:hAnsi="Times New Roman" w:cs="Times New Roman"/>
          <w:color w:val="000000"/>
          <w:shd w:val="clear" w:color="auto" w:fill="FFFFFF"/>
          <w:lang w:val="lt-LT"/>
        </w:rPr>
        <w:t xml:space="preserve"> susipažįstant </w:t>
      </w:r>
      <w:r w:rsidRPr="001027DF">
        <w:rPr>
          <w:rFonts w:ascii="Times New Roman" w:hAnsi="Times New Roman" w:cs="Times New Roman"/>
          <w:color w:val="000000"/>
          <w:shd w:val="clear" w:color="auto" w:fill="FFFFFF"/>
          <w:lang w:val="lt-LT"/>
        </w:rPr>
        <w:t>su elektroninėmis priemonėmis pateiktais pasiūlymais</w:t>
      </w:r>
      <w:r w:rsidR="00D35BCA" w:rsidRPr="001027DF">
        <w:rPr>
          <w:rFonts w:ascii="Times New Roman" w:hAnsi="Times New Roman" w:cs="Times New Roman"/>
          <w:color w:val="000000"/>
          <w:shd w:val="clear" w:color="auto" w:fill="FFFFFF"/>
          <w:lang w:val="lt-LT"/>
        </w:rPr>
        <w:t xml:space="preserve"> nedalyvauja</w:t>
      </w:r>
      <w:r w:rsidRPr="001027DF">
        <w:rPr>
          <w:rFonts w:ascii="Times New Roman" w:hAnsi="Times New Roman" w:cs="Times New Roman"/>
          <w:color w:val="000000"/>
          <w:shd w:val="clear" w:color="auto" w:fill="FFFFFF"/>
          <w:lang w:val="lt-LT"/>
        </w:rPr>
        <w:t>.</w:t>
      </w:r>
      <w:r w:rsidRPr="001027DF">
        <w:rPr>
          <w:rFonts w:ascii="Times New Roman" w:hAnsi="Times New Roman" w:cs="Times New Roman"/>
          <w:bCs/>
          <w:lang w:val="lt-LT"/>
        </w:rPr>
        <w:t xml:space="preserve"> </w:t>
      </w:r>
    </w:p>
    <w:p w14:paraId="66E664A9" w14:textId="7F55D3B0" w:rsidR="000F0295" w:rsidRPr="001027DF" w:rsidRDefault="000F0295" w:rsidP="00463532">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1027DF">
        <w:rPr>
          <w:rFonts w:ascii="Times New Roman" w:hAnsi="Times New Roman" w:cs="Times New Roman"/>
          <w:color w:val="auto"/>
          <w:lang w:val="lt-LT"/>
        </w:rPr>
        <w:t>Elektroninis aukcionas</w:t>
      </w:r>
      <w:bookmarkEnd w:id="99"/>
      <w:bookmarkEnd w:id="100"/>
      <w:bookmarkEnd w:id="101"/>
      <w:bookmarkEnd w:id="102"/>
      <w:bookmarkEnd w:id="103"/>
      <w:bookmarkEnd w:id="104"/>
    </w:p>
    <w:p w14:paraId="37E1AF3C" w14:textId="6C68D580" w:rsidR="000F0295" w:rsidRPr="001027DF" w:rsidRDefault="00E840B8" w:rsidP="00463532">
      <w:pPr>
        <w:pStyle w:val="Sraopastraipa"/>
        <w:numPr>
          <w:ilvl w:val="1"/>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w:t>
      </w:r>
      <w:r w:rsidR="000F0295" w:rsidRPr="001027DF">
        <w:rPr>
          <w:rFonts w:ascii="Times New Roman" w:hAnsi="Times New Roman" w:cs="Times New Roman"/>
          <w:lang w:val="lt-LT"/>
        </w:rPr>
        <w:t>eigu perkančioji organizacija</w:t>
      </w:r>
      <w:r w:rsidR="00C92E1D" w:rsidRPr="001027DF">
        <w:rPr>
          <w:rFonts w:ascii="Times New Roman" w:hAnsi="Times New Roman" w:cs="Times New Roman"/>
          <w:lang w:val="lt-LT"/>
        </w:rPr>
        <w:t xml:space="preserve"> numato taikyti elektroninį aukcioną ji</w:t>
      </w:r>
      <w:r w:rsidR="00A847BD" w:rsidRPr="001027DF">
        <w:rPr>
          <w:rFonts w:ascii="Times New Roman" w:hAnsi="Times New Roman" w:cs="Times New Roman"/>
          <w:lang w:val="lt-LT"/>
        </w:rPr>
        <w:t xml:space="preserve"> s</w:t>
      </w:r>
      <w:r w:rsidR="000F0295" w:rsidRPr="001027DF">
        <w:rPr>
          <w:rFonts w:ascii="Times New Roman" w:hAnsi="Times New Roman" w:cs="Times New Roman"/>
          <w:lang w:val="lt-LT"/>
        </w:rPr>
        <w:t xml:space="preserve">pecialiosiose </w:t>
      </w:r>
      <w:r w:rsidR="00143590" w:rsidRPr="001027DF">
        <w:rPr>
          <w:rFonts w:ascii="Times New Roman" w:hAnsi="Times New Roman" w:cs="Times New Roman"/>
          <w:lang w:val="lt-LT"/>
        </w:rPr>
        <w:t xml:space="preserve">pirkimo </w:t>
      </w:r>
      <w:r w:rsidR="000F0295" w:rsidRPr="001027DF">
        <w:rPr>
          <w:rFonts w:ascii="Times New Roman" w:hAnsi="Times New Roman" w:cs="Times New Roman"/>
          <w:lang w:val="lt-LT"/>
        </w:rPr>
        <w:t>sąlygose nustato</w:t>
      </w:r>
      <w:r w:rsidR="0053390F" w:rsidRPr="001027DF">
        <w:rPr>
          <w:rFonts w:ascii="Times New Roman" w:hAnsi="Times New Roman" w:cs="Times New Roman"/>
          <w:lang w:val="lt-LT"/>
        </w:rPr>
        <w:t xml:space="preserve"> jo taikymo sąlygas ir tvarką.</w:t>
      </w:r>
    </w:p>
    <w:p w14:paraId="444AFC52" w14:textId="3D384E38" w:rsidR="00BB30D9" w:rsidRPr="001027DF" w:rsidRDefault="00BB30D9" w:rsidP="005D0F23">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105" w:name="_Ref39667303"/>
      <w:bookmarkStart w:id="106" w:name="_Ref39667308"/>
      <w:bookmarkStart w:id="107" w:name="_Toc48053178"/>
      <w:bookmarkStart w:id="108" w:name="_Toc126263064"/>
      <w:r w:rsidRPr="001027DF">
        <w:rPr>
          <w:rFonts w:ascii="Times New Roman" w:hAnsi="Times New Roman" w:cs="Times New Roman"/>
          <w:color w:val="auto"/>
          <w:lang w:val="lt-LT"/>
        </w:rPr>
        <w:t>Pasiūlymų vertinimas</w:t>
      </w:r>
      <w:bookmarkEnd w:id="105"/>
      <w:bookmarkEnd w:id="106"/>
      <w:bookmarkEnd w:id="107"/>
      <w:bookmarkEnd w:id="108"/>
    </w:p>
    <w:p w14:paraId="6F19D7F0" w14:textId="3499AAD2" w:rsidR="004D162B" w:rsidRPr="001027DF" w:rsidRDefault="00026B2A" w:rsidP="00F6247C">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pasiūlymus vertina </w:t>
      </w:r>
      <w:r w:rsidR="00DA5328" w:rsidRPr="001027DF">
        <w:rPr>
          <w:rFonts w:ascii="Times New Roman" w:hAnsi="Times New Roman" w:cs="Times New Roman"/>
          <w:lang w:val="lt-LT"/>
        </w:rPr>
        <w:t xml:space="preserve">ir pasiūlymų eilę sudaro </w:t>
      </w:r>
      <w:r w:rsidR="002B0301" w:rsidRPr="001027DF">
        <w:rPr>
          <w:rFonts w:ascii="Times New Roman" w:hAnsi="Times New Roman" w:cs="Times New Roman"/>
          <w:lang w:val="lt-LT"/>
        </w:rPr>
        <w:t xml:space="preserve">pagal kriterijus </w:t>
      </w:r>
      <w:r w:rsidR="00586AB5" w:rsidRPr="001027DF">
        <w:rPr>
          <w:rFonts w:ascii="Times New Roman" w:hAnsi="Times New Roman" w:cs="Times New Roman"/>
          <w:lang w:val="lt-LT"/>
        </w:rPr>
        <w:t xml:space="preserve">ir tvarką, </w:t>
      </w:r>
      <w:r w:rsidR="00CE4A4B" w:rsidRPr="001027DF">
        <w:rPr>
          <w:rFonts w:ascii="Times New Roman" w:hAnsi="Times New Roman" w:cs="Times New Roman"/>
          <w:lang w:val="lt-LT"/>
        </w:rPr>
        <w:t xml:space="preserve">nurodytą </w:t>
      </w:r>
      <w:r w:rsidR="00BF26C4" w:rsidRPr="001027DF">
        <w:rPr>
          <w:rFonts w:ascii="Times New Roman" w:hAnsi="Times New Roman" w:cs="Times New Roman"/>
          <w:lang w:val="lt-LT"/>
        </w:rPr>
        <w:t>p</w:t>
      </w:r>
      <w:r w:rsidR="00CE4A4B" w:rsidRPr="001027DF">
        <w:rPr>
          <w:rFonts w:ascii="Times New Roman" w:hAnsi="Times New Roman" w:cs="Times New Roman"/>
          <w:lang w:val="lt-LT"/>
        </w:rPr>
        <w:t>irkimo sąlygose.</w:t>
      </w:r>
    </w:p>
    <w:p w14:paraId="18E120CB" w14:textId="2F66DE25" w:rsidR="008B5AAC" w:rsidRPr="001027DF" w:rsidRDefault="008B5AAC" w:rsidP="005D0F23">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Pasiūlymus vertins Komisija. Pasiūlymų techniniams duomenims įvertinti gali būti pasitelkti ekspertai (vertinamo objekto žinovai). Pasiūlymai bus vertinami </w:t>
      </w:r>
      <w:bookmarkStart w:id="109" w:name="_Hlk505013401"/>
      <w:r w:rsidRPr="001027DF">
        <w:rPr>
          <w:rFonts w:ascii="Times New Roman" w:hAnsi="Times New Roman" w:cs="Times New Roman"/>
          <w:lang w:val="lt-LT"/>
        </w:rPr>
        <w:t xml:space="preserve">tiekėjams ir (ar) jų įgaliotiesiems atstovams </w:t>
      </w:r>
      <w:bookmarkEnd w:id="109"/>
      <w:r w:rsidRPr="001027DF">
        <w:rPr>
          <w:rFonts w:ascii="Times New Roman" w:hAnsi="Times New Roman" w:cs="Times New Roman"/>
          <w:lang w:val="lt-LT"/>
        </w:rPr>
        <w:t xml:space="preserve">nedalyvaujant. </w:t>
      </w:r>
    </w:p>
    <w:p w14:paraId="0FB3D64E" w14:textId="458D1621" w:rsidR="008B5AAC" w:rsidRPr="001027DF" w:rsidRDefault="008B5AAC" w:rsidP="005D0F23">
      <w:pPr>
        <w:pStyle w:val="Sraopastraipa"/>
        <w:numPr>
          <w:ilvl w:val="1"/>
          <w:numId w:val="66"/>
        </w:numPr>
        <w:tabs>
          <w:tab w:val="left" w:pos="1418"/>
        </w:tabs>
        <w:spacing w:line="240" w:lineRule="auto"/>
        <w:ind w:left="426" w:firstLine="137"/>
        <w:jc w:val="both"/>
        <w:rPr>
          <w:rFonts w:ascii="Times New Roman" w:hAnsi="Times New Roman" w:cs="Times New Roman"/>
          <w:lang w:val="lt-LT"/>
        </w:rPr>
      </w:pPr>
      <w:r w:rsidRPr="001027DF">
        <w:rPr>
          <w:rFonts w:ascii="Times New Roman" w:hAnsi="Times New Roman" w:cs="Times New Roman"/>
          <w:lang w:val="lt-LT"/>
        </w:rPr>
        <w:t>Atlikusi pradinį susipažinimą su pasiūlymais, perkančioji organizacija:</w:t>
      </w:r>
    </w:p>
    <w:p w14:paraId="0131178D" w14:textId="30BB9CD7" w:rsidR="008B5AAC" w:rsidRPr="001027DF" w:rsidRDefault="00174394" w:rsidP="58B3C938">
      <w:pPr>
        <w:pStyle w:val="Sraopastraipa"/>
        <w:numPr>
          <w:ilvl w:val="2"/>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į</w:t>
      </w:r>
      <w:r w:rsidR="008B5AAC" w:rsidRPr="001027DF">
        <w:rPr>
          <w:rFonts w:ascii="Times New Roman" w:hAnsi="Times New Roman" w:cs="Times New Roman"/>
          <w:lang w:val="lt-LT"/>
        </w:rPr>
        <w:t>vertina</w:t>
      </w:r>
      <w:r w:rsidR="00A847BD" w:rsidRPr="001027DF">
        <w:rPr>
          <w:rFonts w:ascii="Times New Roman" w:hAnsi="Times New Roman" w:cs="Times New Roman"/>
          <w:lang w:val="lt-LT"/>
        </w:rPr>
        <w:t>,</w:t>
      </w:r>
      <w:r w:rsidR="008B5AAC" w:rsidRPr="001027DF">
        <w:rPr>
          <w:rFonts w:ascii="Times New Roman" w:hAnsi="Times New Roman" w:cs="Times New Roman"/>
          <w:lang w:val="lt-LT"/>
        </w:rPr>
        <w:t xml:space="preserve"> ar pasiūlyma</w:t>
      </w:r>
      <w:r w:rsidR="00A847BD" w:rsidRPr="001027DF">
        <w:rPr>
          <w:rFonts w:ascii="Times New Roman" w:hAnsi="Times New Roman" w:cs="Times New Roman"/>
          <w:lang w:val="lt-LT"/>
        </w:rPr>
        <w:t>i</w:t>
      </w:r>
      <w:r w:rsidR="008B5AAC" w:rsidRPr="001027DF">
        <w:rPr>
          <w:rFonts w:ascii="Times New Roman" w:hAnsi="Times New Roman" w:cs="Times New Roman"/>
          <w:lang w:val="lt-LT"/>
        </w:rPr>
        <w:t xml:space="preserve"> atitinka pirkimo dokumentuose nustatytus, su pirkimo objektu nesusijusius, reikalavimus, įskaitant nuostatas dėl alternatyvių pasiūlymų teikimo;</w:t>
      </w:r>
    </w:p>
    <w:p w14:paraId="51DFFE2A" w14:textId="126BBFB5" w:rsidR="008B5AAC" w:rsidRPr="001027DF" w:rsidRDefault="00A6417E" w:rsidP="58B3C938">
      <w:pPr>
        <w:pStyle w:val="Sraopastraipa"/>
        <w:numPr>
          <w:ilvl w:val="2"/>
          <w:numId w:val="66"/>
        </w:numPr>
        <w:shd w:val="clear" w:color="auto" w:fill="FFFFFF" w:themeFill="background1"/>
        <w:spacing w:after="0" w:line="240" w:lineRule="auto"/>
        <w:ind w:left="0" w:firstLine="567"/>
        <w:jc w:val="both"/>
        <w:rPr>
          <w:rFonts w:ascii="Times New Roman" w:eastAsia="Times New Roman" w:hAnsi="Times New Roman" w:cs="Times New Roman"/>
          <w:lang w:val="lt-LT"/>
        </w:rPr>
      </w:pPr>
      <w:r w:rsidRPr="001027DF">
        <w:rPr>
          <w:rFonts w:ascii="Times New Roman" w:eastAsia="Times New Roman" w:hAnsi="Times New Roman" w:cs="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1027DF">
        <w:rPr>
          <w:rFonts w:ascii="Times New Roman" w:eastAsia="Times New Roman" w:hAnsi="Times New Roman" w:cs="Times New Roman"/>
          <w:color w:val="000000" w:themeColor="text1"/>
          <w:lang w:val="lt-LT"/>
        </w:rPr>
        <w:t xml:space="preserve">remiantis EBVPD patikrina ar pasiūlymą pateikęs tiekėjas (ūkio subjektai, kurių pajėgumais tiekėjas remiasi ir subtiekėjai – jei taikoma) </w:t>
      </w:r>
      <w:r w:rsidR="008B5AAC" w:rsidRPr="001027DF">
        <w:rPr>
          <w:rFonts w:ascii="Times New Roman" w:eastAsia="Times New Roman" w:hAnsi="Times New Roman" w:cs="Times New Roman"/>
          <w:lang w:val="lt-LT"/>
        </w:rPr>
        <w:t xml:space="preserve">neatitinka </w:t>
      </w:r>
      <w:r w:rsidR="00D07687" w:rsidRPr="001027DF">
        <w:rPr>
          <w:rFonts w:ascii="Times New Roman" w:eastAsia="Times New Roman" w:hAnsi="Times New Roman" w:cs="Times New Roman"/>
          <w:lang w:val="lt-LT"/>
        </w:rPr>
        <w:t xml:space="preserve">specialiosiose </w:t>
      </w:r>
      <w:r w:rsidR="00CD2DE4" w:rsidRPr="001027DF">
        <w:rPr>
          <w:rFonts w:ascii="Times New Roman" w:eastAsia="Times New Roman" w:hAnsi="Times New Roman" w:cs="Times New Roman"/>
          <w:lang w:val="lt-LT"/>
        </w:rPr>
        <w:t>p</w:t>
      </w:r>
      <w:r w:rsidR="008B5AAC"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w:t>
      </w:r>
      <w:r w:rsidR="008B5AAC" w:rsidRPr="001027DF">
        <w:rPr>
          <w:rFonts w:ascii="Times New Roman" w:eastAsia="Times New Roman" w:hAnsi="Times New Roman" w:cs="Times New Roman"/>
          <w:lang w:val="lt-LT"/>
        </w:rPr>
        <w:t>e nustatyt</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pašalinimo pagrind</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bei ar atitinka </w:t>
      </w:r>
      <w:r w:rsidR="00D07687" w:rsidRPr="001027DF">
        <w:rPr>
          <w:rFonts w:ascii="Times New Roman" w:eastAsia="Times New Roman" w:hAnsi="Times New Roman" w:cs="Times New Roman"/>
          <w:lang w:val="lt-LT"/>
        </w:rPr>
        <w:t>p</w:t>
      </w:r>
      <w:r w:rsidR="00E37239"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sąlygose</w:t>
      </w:r>
      <w:r w:rsidR="00E37239" w:rsidRPr="001027DF">
        <w:rPr>
          <w:rFonts w:ascii="Times New Roman" w:eastAsia="Times New Roman" w:hAnsi="Times New Roman" w:cs="Times New Roman"/>
          <w:lang w:val="lt-LT"/>
        </w:rPr>
        <w:t xml:space="preserve"> nustatytus </w:t>
      </w:r>
      <w:r w:rsidR="008B5AAC" w:rsidRPr="001027DF">
        <w:rPr>
          <w:rFonts w:ascii="Times New Roman" w:eastAsia="Times New Roman" w:hAnsi="Times New Roman" w:cs="Times New Roman"/>
          <w:lang w:val="lt-LT"/>
        </w:rPr>
        <w:t xml:space="preserve">kvalifikacijos reikalavimus ir, jeigu taikytina, kokybės vadybos sistemos ir aplinkos apsaugos vadybos sistemos standartus </w:t>
      </w:r>
      <w:r w:rsidR="008B5AAC" w:rsidRPr="001027DF">
        <w:rPr>
          <w:rFonts w:ascii="Times New Roman" w:eastAsia="Times New Roman" w:hAnsi="Times New Roman" w:cs="Times New Roman"/>
          <w:color w:val="000000" w:themeColor="text1"/>
          <w:lang w:val="lt-LT"/>
        </w:rPr>
        <w:t>ir,</w:t>
      </w:r>
      <w:r w:rsidR="008B5AAC" w:rsidRPr="001027DF">
        <w:rPr>
          <w:rFonts w:ascii="Times New Roman" w:hAnsi="Times New Roman" w:cs="Times New Roman"/>
          <w:lang w:val="lt-LT"/>
        </w:rPr>
        <w:t xml:space="preserve"> priėmusi sprendimą dėl kiekvieno tiekėjo atitikties reikalavimams, apie šio patikrinimo rezultatus raštu informuoja kiekvieną tiekėją per </w:t>
      </w:r>
      <w:r w:rsidR="00D07687" w:rsidRPr="001027DF">
        <w:rPr>
          <w:rFonts w:ascii="Times New Roman" w:hAnsi="Times New Roman" w:cs="Times New Roman"/>
          <w:lang w:val="lt-LT"/>
        </w:rPr>
        <w:t xml:space="preserve">specialiosiose </w:t>
      </w:r>
      <w:r w:rsidR="00CD2DE4" w:rsidRPr="001027DF">
        <w:rPr>
          <w:rFonts w:ascii="Times New Roman" w:hAnsi="Times New Roman" w:cs="Times New Roman"/>
          <w:lang w:val="lt-LT"/>
        </w:rPr>
        <w:t>p</w:t>
      </w:r>
      <w:r w:rsidR="00236783" w:rsidRPr="001027DF">
        <w:rPr>
          <w:rFonts w:ascii="Times New Roman" w:hAnsi="Times New Roman" w:cs="Times New Roman"/>
          <w:lang w:val="lt-LT"/>
        </w:rPr>
        <w:t>irkimo</w:t>
      </w:r>
      <w:r w:rsidR="00E37239" w:rsidRPr="001027DF">
        <w:rPr>
          <w:rFonts w:ascii="Times New Roman" w:hAnsi="Times New Roman" w:cs="Times New Roman"/>
          <w:lang w:val="lt-LT"/>
        </w:rPr>
        <w:t xml:space="preserve"> </w:t>
      </w:r>
      <w:r w:rsidR="008B5AAC" w:rsidRPr="001027DF">
        <w:rPr>
          <w:rFonts w:ascii="Times New Roman" w:hAnsi="Times New Roman" w:cs="Times New Roman"/>
          <w:lang w:val="lt-LT"/>
        </w:rPr>
        <w:t>sąlyg</w:t>
      </w:r>
      <w:r w:rsidR="00D07687" w:rsidRPr="001027DF">
        <w:rPr>
          <w:rFonts w:ascii="Times New Roman" w:hAnsi="Times New Roman" w:cs="Times New Roman"/>
          <w:lang w:val="lt-LT"/>
        </w:rPr>
        <w:t>ose</w:t>
      </w:r>
      <w:r w:rsidR="00674183" w:rsidRPr="001027DF">
        <w:rPr>
          <w:rFonts w:ascii="Times New Roman" w:hAnsi="Times New Roman" w:cs="Times New Roman"/>
          <w:lang w:val="lt-LT"/>
        </w:rPr>
        <w:t xml:space="preserve"> </w:t>
      </w:r>
      <w:r w:rsidR="008B5AAC" w:rsidRPr="001027DF">
        <w:rPr>
          <w:rFonts w:ascii="Times New Roman" w:hAnsi="Times New Roman" w:cs="Times New Roman"/>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1027DF">
        <w:rPr>
          <w:rFonts w:ascii="Times New Roman" w:hAnsi="Times New Roman" w:cs="Times New Roman"/>
          <w:lang w:val="lt-LT"/>
        </w:rPr>
        <w:t>;</w:t>
      </w:r>
    </w:p>
    <w:p w14:paraId="1926845A" w14:textId="1A029D86"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nagrinėja, vertina ir palygina pirkimo dalyvių pateiktus </w:t>
      </w:r>
      <w:r w:rsidR="00CD2DE4" w:rsidRPr="001027DF">
        <w:rPr>
          <w:rFonts w:ascii="Times New Roman" w:hAnsi="Times New Roman" w:cs="Times New Roman"/>
          <w:lang w:val="lt-LT"/>
        </w:rPr>
        <w:t>p</w:t>
      </w:r>
      <w:r w:rsidRPr="001027DF">
        <w:rPr>
          <w:rFonts w:ascii="Times New Roman" w:hAnsi="Times New Roman" w:cs="Times New Roman"/>
          <w:lang w:val="lt-LT"/>
        </w:rPr>
        <w:t xml:space="preserve">asiūlymus, vadovaudamasi </w:t>
      </w:r>
      <w:r w:rsidR="009432B2"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0C6DA8" w:rsidRPr="001027DF">
        <w:rPr>
          <w:rFonts w:ascii="Times New Roman" w:hAnsi="Times New Roman" w:cs="Times New Roman"/>
          <w:lang w:val="lt-LT"/>
        </w:rPr>
        <w:t>sąlygų</w:t>
      </w:r>
      <w:r w:rsidR="00E409EC" w:rsidRPr="001027DF">
        <w:rPr>
          <w:rFonts w:ascii="Times New Roman" w:hAnsi="Times New Roman" w:cs="Times New Roman"/>
          <w:lang w:val="lt-LT"/>
        </w:rPr>
        <w:t xml:space="preserve"> </w:t>
      </w:r>
      <w:r w:rsidR="001712A5" w:rsidRPr="001027DF">
        <w:rPr>
          <w:rFonts w:ascii="Times New Roman" w:hAnsi="Times New Roman" w:cs="Times New Roman"/>
          <w:lang w:val="lt-LT"/>
        </w:rPr>
        <w:t>nuostatomis</w:t>
      </w:r>
      <w:r w:rsidRPr="001027DF">
        <w:rPr>
          <w:rFonts w:ascii="Times New Roman" w:hAnsi="Times New Roman" w:cs="Times New Roman"/>
          <w:lang w:val="lt-LT"/>
        </w:rPr>
        <w:t xml:space="preserve">. </w:t>
      </w:r>
      <w:r w:rsidR="007154FB" w:rsidRPr="001027DF">
        <w:rPr>
          <w:rFonts w:ascii="Times New Roman" w:hAnsi="Times New Roman" w:cs="Times New Roman"/>
          <w:lang w:val="lt-LT"/>
        </w:rPr>
        <w:t xml:space="preserve">Kai </w:t>
      </w:r>
      <w:r w:rsidRPr="001027DF">
        <w:rPr>
          <w:rFonts w:ascii="Times New Roman" w:hAnsi="Times New Roman" w:cs="Times New Roman"/>
          <w:lang w:val="lt-LT"/>
        </w:rPr>
        <w:t xml:space="preserve">perkančioji organizacija </w:t>
      </w:r>
      <w:r w:rsidR="009432B2" w:rsidRPr="001027DF">
        <w:rPr>
          <w:rFonts w:ascii="Times New Roman" w:hAnsi="Times New Roman" w:cs="Times New Roman"/>
          <w:lang w:val="lt-LT"/>
        </w:rPr>
        <w:t>p</w:t>
      </w:r>
      <w:r w:rsidRPr="001027DF">
        <w:rPr>
          <w:rFonts w:ascii="Times New Roman" w:hAnsi="Times New Roman" w:cs="Times New Roman"/>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1027DF">
        <w:rPr>
          <w:rFonts w:ascii="Times New Roman" w:hAnsi="Times New Roman" w:cs="Times New Roman"/>
          <w:lang w:val="lt-LT"/>
        </w:rPr>
        <w:t>;</w:t>
      </w:r>
    </w:p>
    <w:p w14:paraId="75B0242B" w14:textId="6140D7C8" w:rsidR="008B5AAC" w:rsidRPr="001027DF" w:rsidRDefault="0087296B" w:rsidP="00516961">
      <w:pPr>
        <w:pStyle w:val="Sraopastraipa"/>
        <w:numPr>
          <w:ilvl w:val="2"/>
          <w:numId w:val="66"/>
        </w:numPr>
        <w:shd w:val="clear" w:color="auto" w:fill="FFFFFF"/>
        <w:spacing w:after="0" w:line="240" w:lineRule="auto"/>
        <w:ind w:hanging="11"/>
        <w:jc w:val="both"/>
        <w:rPr>
          <w:rFonts w:ascii="Times New Roman" w:eastAsia="Times New Roman" w:hAnsi="Times New Roman" w:cs="Times New Roman"/>
          <w:lang w:val="lt-LT"/>
        </w:rPr>
      </w:pPr>
      <w:r w:rsidRPr="001027DF">
        <w:rPr>
          <w:rFonts w:ascii="Times New Roman" w:hAnsi="Times New Roman" w:cs="Times New Roman"/>
          <w:bCs/>
          <w:iCs/>
          <w:lang w:val="lt-LT"/>
        </w:rPr>
        <w:t xml:space="preserve">vykdo </w:t>
      </w:r>
      <w:r w:rsidR="008B5AAC" w:rsidRPr="001027DF">
        <w:rPr>
          <w:rFonts w:ascii="Times New Roman" w:hAnsi="Times New Roman" w:cs="Times New Roman"/>
          <w:bCs/>
          <w:iCs/>
          <w:lang w:val="lt-LT"/>
        </w:rPr>
        <w:t>elektroninį aukcioną (jei taikoma)</w:t>
      </w:r>
      <w:r w:rsidR="00943653" w:rsidRPr="001027DF">
        <w:rPr>
          <w:rFonts w:ascii="Times New Roman" w:hAnsi="Times New Roman" w:cs="Times New Roman"/>
          <w:bCs/>
          <w:iCs/>
          <w:lang w:val="lt-LT"/>
        </w:rPr>
        <w:t>;</w:t>
      </w:r>
    </w:p>
    <w:p w14:paraId="01687DA9" w14:textId="5595CC5B" w:rsidR="008B5AAC" w:rsidRPr="001027DF" w:rsidRDefault="008B5AAC" w:rsidP="4F20173F">
      <w:pPr>
        <w:pStyle w:val="Sraopastraipa"/>
        <w:numPr>
          <w:ilvl w:val="2"/>
          <w:numId w:val="66"/>
        </w:numPr>
        <w:shd w:val="clear" w:color="auto" w:fill="FFFFFF" w:themeFill="background1"/>
        <w:spacing w:after="0" w:line="240" w:lineRule="auto"/>
        <w:ind w:left="0" w:firstLine="709"/>
        <w:jc w:val="both"/>
        <w:rPr>
          <w:rFonts w:ascii="Times New Roman" w:eastAsia="Times New Roman" w:hAnsi="Times New Roman" w:cs="Times New Roman"/>
          <w:lang w:val="lt-LT"/>
        </w:rPr>
      </w:pPr>
      <w:r w:rsidRPr="001027DF">
        <w:rPr>
          <w:rFonts w:ascii="Times New Roman" w:hAnsi="Times New Roman" w:cs="Times New Roman"/>
          <w:lang w:val="lt-LT"/>
        </w:rPr>
        <w:t>įvertina</w:t>
      </w:r>
      <w:r w:rsidR="004B18E0" w:rsidRPr="001027DF">
        <w:rPr>
          <w:rFonts w:ascii="Times New Roman" w:hAnsi="Times New Roman" w:cs="Times New Roman"/>
          <w:lang w:val="lt-LT"/>
        </w:rPr>
        <w:t>,</w:t>
      </w:r>
      <w:r w:rsidRPr="001027DF">
        <w:rPr>
          <w:rFonts w:ascii="Times New Roman" w:hAnsi="Times New Roman" w:cs="Times New Roman"/>
          <w:lang w:val="lt-LT"/>
        </w:rPr>
        <w:t xml:space="preserve"> ar tiekėj</w:t>
      </w:r>
      <w:r w:rsidR="00843380" w:rsidRPr="001027DF">
        <w:rPr>
          <w:rFonts w:ascii="Times New Roman" w:hAnsi="Times New Roman" w:cs="Times New Roman"/>
          <w:lang w:val="lt-LT"/>
        </w:rPr>
        <w:t>ų</w:t>
      </w:r>
      <w:r w:rsidRPr="001027DF">
        <w:rPr>
          <w:rFonts w:ascii="Times New Roman" w:hAnsi="Times New Roman" w:cs="Times New Roman"/>
          <w:lang w:val="lt-LT"/>
        </w:rPr>
        <w:t xml:space="preserve"> pasiūlyt</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kain</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ir (ar) sąnaudos nėra per didelės, perkančiajai organizacijai nepriimtinos.</w:t>
      </w:r>
      <w:r w:rsidR="00BE5C8B" w:rsidRPr="001027DF">
        <w:rPr>
          <w:rFonts w:ascii="Times New Roman" w:hAnsi="Times New Roman" w:cs="Times New Roman"/>
          <w:lang w:val="lt-LT"/>
        </w:rPr>
        <w:t xml:space="preserve"> Taikomos VPĮ 45 straipsnio 1 dalies 5 punkto nuostato</w:t>
      </w:r>
      <w:r w:rsidR="0013717F" w:rsidRPr="001027DF">
        <w:rPr>
          <w:rFonts w:ascii="Times New Roman" w:hAnsi="Times New Roman" w:cs="Times New Roman"/>
          <w:lang w:val="lt-LT"/>
        </w:rPr>
        <w:t>s</w:t>
      </w:r>
      <w:r w:rsidRPr="001027DF">
        <w:rPr>
          <w:rFonts w:ascii="Times New Roman" w:hAnsi="Times New Roman" w:cs="Times New Roman"/>
          <w:lang w:val="lt-LT"/>
        </w:rPr>
        <w:t>;</w:t>
      </w:r>
    </w:p>
    <w:p w14:paraId="20A96F93" w14:textId="2CCFDE87" w:rsidR="008B5AAC" w:rsidRPr="001027DF" w:rsidRDefault="008B5AAC" w:rsidP="005D0F23">
      <w:pPr>
        <w:pStyle w:val="Sraopastraipa"/>
        <w:numPr>
          <w:ilvl w:val="2"/>
          <w:numId w:val="66"/>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tikrina</w:t>
      </w:r>
      <w:r w:rsidR="0013717F" w:rsidRPr="001027DF">
        <w:rPr>
          <w:rFonts w:ascii="Times New Roman" w:hAnsi="Times New Roman" w:cs="Times New Roman"/>
          <w:lang w:val="lt-LT"/>
        </w:rPr>
        <w:t>,</w:t>
      </w:r>
      <w:r w:rsidRPr="001027DF">
        <w:rPr>
          <w:rFonts w:ascii="Times New Roman" w:hAnsi="Times New Roman" w:cs="Times New Roman"/>
          <w:lang w:val="lt-LT"/>
        </w:rPr>
        <w:t xml:space="preserve"> ar nebuvo pasiūlyta neįprastai maža kaina. </w:t>
      </w:r>
      <w:r w:rsidRPr="001027DF">
        <w:rPr>
          <w:rFonts w:ascii="Times New Roman" w:hAnsi="Times New Roman" w:cs="Times New Roman"/>
          <w:bCs/>
          <w:iCs/>
          <w:lang w:val="lt-LT"/>
        </w:rPr>
        <w:t xml:space="preserve">Jeigu pasiūlymo kaina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sąnaudos atrodo neįprastai mažos, CVP IS susirašinėjimo priemonėmis kreipiasi į tiekėją</w:t>
      </w:r>
      <w:r w:rsidR="00E0530A" w:rsidRPr="001027DF">
        <w:rPr>
          <w:rFonts w:ascii="Times New Roman" w:hAnsi="Times New Roman" w:cs="Times New Roman"/>
          <w:bCs/>
          <w:iCs/>
          <w:lang w:val="lt-LT"/>
        </w:rPr>
        <w:t xml:space="preserve"> </w:t>
      </w:r>
      <w:r w:rsidR="00E37239" w:rsidRPr="001027DF">
        <w:rPr>
          <w:rFonts w:ascii="Times New Roman" w:hAnsi="Times New Roman" w:cs="Times New Roman"/>
          <w:bCs/>
          <w:iCs/>
          <w:lang w:val="lt-LT"/>
        </w:rPr>
        <w:t xml:space="preserve">(supaprastinto pirkimo atveju – </w:t>
      </w:r>
      <w:r w:rsidR="00F7047C" w:rsidRPr="001027DF">
        <w:rPr>
          <w:rFonts w:ascii="Times New Roman" w:hAnsi="Times New Roman" w:cs="Times New Roman"/>
          <w:bCs/>
          <w:iCs/>
          <w:lang w:val="lt-LT"/>
        </w:rPr>
        <w:t xml:space="preserve">gali kreiptis į visus arba </w:t>
      </w:r>
      <w:r w:rsidR="00E37239" w:rsidRPr="001027DF">
        <w:rPr>
          <w:rFonts w:ascii="Times New Roman" w:hAnsi="Times New Roman" w:cs="Times New Roman"/>
          <w:bCs/>
          <w:iCs/>
          <w:lang w:val="lt-LT"/>
        </w:rPr>
        <w:t>tik į ekonomiškai naudingiausią pasiūlymą pateikusį tiekėją)</w:t>
      </w:r>
      <w:r w:rsidRPr="001027DF">
        <w:rPr>
          <w:rFonts w:ascii="Times New Roman" w:hAnsi="Times New Roman" w:cs="Times New Roman"/>
          <w:bCs/>
          <w:iCs/>
          <w:lang w:val="lt-LT"/>
        </w:rPr>
        <w:t xml:space="preserve">, kad šis per jos nustatytą protingą terminą, pagrįstų pasiūlyme nurodyto pirkimo objekto ar jo sudedamųjų dalių kainą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sąnaudas</w:t>
      </w:r>
      <w:r w:rsidR="00943653" w:rsidRPr="001027DF">
        <w:rPr>
          <w:rFonts w:ascii="Times New Roman" w:hAnsi="Times New Roman" w:cs="Times New Roman"/>
          <w:bCs/>
          <w:iCs/>
          <w:lang w:val="lt-LT"/>
        </w:rPr>
        <w:t>;</w:t>
      </w:r>
    </w:p>
    <w:p w14:paraId="1F2A1034" w14:textId="40263F5C"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kreipiasi į ekonomiškai naudingiausią </w:t>
      </w:r>
      <w:r w:rsidR="0008106D" w:rsidRPr="001027DF">
        <w:rPr>
          <w:rFonts w:ascii="Times New Roman" w:hAnsi="Times New Roman" w:cs="Times New Roman"/>
          <w:lang w:val="lt-LT"/>
        </w:rPr>
        <w:t xml:space="preserve">pasiūlymą pateikusį </w:t>
      </w:r>
      <w:r w:rsidRPr="001027DF">
        <w:rPr>
          <w:rFonts w:ascii="Times New Roman" w:hAnsi="Times New Roman" w:cs="Times New Roman"/>
          <w:lang w:val="lt-LT"/>
        </w:rPr>
        <w:t xml:space="preserve">tiekėją dėl aktualių dokumentų, patvirtinančių EBVPD nurodytą informaciją, pateikimo, </w:t>
      </w:r>
      <w:r w:rsidRPr="001027DF">
        <w:rPr>
          <w:rFonts w:ascii="Times New Roman" w:eastAsia="Calibri" w:hAnsi="Times New Roman" w:cs="Times New Roman"/>
          <w:lang w:val="lt-LT"/>
        </w:rPr>
        <w:t xml:space="preserve">jei, jų nebuvo paprašyta ir nebuvo įvertinta ankstesniuose pirkimo procedūros etapuose ir (arba) vadovaujantis </w:t>
      </w:r>
      <w:r w:rsidR="005465FA"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sąlygomis šių dokumentų nereikalaujama</w:t>
      </w:r>
      <w:r w:rsidR="00943653" w:rsidRPr="001027DF">
        <w:rPr>
          <w:rFonts w:ascii="Times New Roman" w:eastAsia="Calibri" w:hAnsi="Times New Roman" w:cs="Times New Roman"/>
          <w:lang w:val="lt-LT"/>
        </w:rPr>
        <w:t>.</w:t>
      </w:r>
    </w:p>
    <w:p w14:paraId="5C04D875" w14:textId="6740E8E0" w:rsidR="00482CCE" w:rsidRPr="001027DF" w:rsidRDefault="0030478B" w:rsidP="58B3C938">
      <w:pPr>
        <w:pStyle w:val="Sraopastraipa"/>
        <w:numPr>
          <w:ilvl w:val="1"/>
          <w:numId w:val="66"/>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 </w:t>
      </w:r>
      <w:r w:rsidR="008B5AAC" w:rsidRPr="001027DF">
        <w:rPr>
          <w:rFonts w:ascii="Times New Roman" w:hAnsi="Times New Roman" w:cs="Times New Roman"/>
          <w:lang w:val="lt-LT"/>
        </w:rPr>
        <w:t xml:space="preserve">Jeigu tiekėjas pateikė netikslius, neišsamius ar klaidingus dokumentus ar duomenis apie atitiktį </w:t>
      </w:r>
      <w:r w:rsidR="005465FA" w:rsidRPr="001027DF">
        <w:rPr>
          <w:rFonts w:ascii="Times New Roman" w:hAnsi="Times New Roman" w:cs="Times New Roman"/>
          <w:lang w:val="lt-LT"/>
        </w:rPr>
        <w:t>p</w:t>
      </w:r>
      <w:r w:rsidR="008B5AAC" w:rsidRPr="001027DF">
        <w:rPr>
          <w:rFonts w:ascii="Times New Roman" w:hAnsi="Times New Roman" w:cs="Times New Roman"/>
          <w:lang w:val="lt-LT"/>
        </w:rPr>
        <w:t xml:space="preserve">irkimo </w:t>
      </w:r>
      <w:r w:rsidRPr="001027DF">
        <w:rPr>
          <w:rFonts w:ascii="Times New Roman" w:hAnsi="Times New Roman" w:cs="Times New Roman"/>
          <w:lang w:val="lt-LT"/>
        </w:rPr>
        <w:t>sąlygų</w:t>
      </w:r>
      <w:r w:rsidR="008B5AAC" w:rsidRPr="001027DF">
        <w:rPr>
          <w:rFonts w:ascii="Times New Roman" w:hAnsi="Times New Roman" w:cs="Times New Roman"/>
          <w:lang w:val="lt-LT"/>
        </w:rPr>
        <w:t xml:space="preserve"> reikalavimams ar šių dokumentų ar duomenų trūksta, </w:t>
      </w:r>
      <w:r w:rsidR="00FD12BF" w:rsidRPr="001027DF">
        <w:rPr>
          <w:rFonts w:ascii="Times New Roman" w:hAnsi="Times New Roman" w:cs="Times New Roman"/>
          <w:lang w:val="lt-LT"/>
        </w:rPr>
        <w:t>perkančioji organizacija</w:t>
      </w:r>
      <w:r w:rsidR="008B5AAC" w:rsidRPr="001027DF">
        <w:rPr>
          <w:rFonts w:ascii="Times New Roman" w:hAnsi="Times New Roman" w:cs="Times New Roman"/>
          <w:lang w:val="lt-LT"/>
        </w:rPr>
        <w:t xml:space="preserve"> prašo</w:t>
      </w:r>
      <w:r w:rsidR="00601C06" w:rsidRPr="001027DF">
        <w:rPr>
          <w:rFonts w:ascii="Times New Roman" w:hAnsi="Times New Roman" w:cs="Times New Roman"/>
          <w:lang w:val="lt-LT"/>
        </w:rPr>
        <w:t xml:space="preserve"> (kai ji tai gali daryti </w:t>
      </w:r>
      <w:r w:rsidR="000242BF" w:rsidRPr="001027DF">
        <w:rPr>
          <w:rFonts w:ascii="Times New Roman" w:hAnsi="Times New Roman" w:cs="Times New Roman"/>
          <w:lang w:val="lt-LT"/>
        </w:rPr>
        <w:t xml:space="preserve"> nepažeisdama</w:t>
      </w:r>
      <w:r w:rsidR="008B5AAC" w:rsidRPr="001027DF">
        <w:rPr>
          <w:rFonts w:ascii="Times New Roman" w:hAnsi="Times New Roman" w:cs="Times New Roman"/>
          <w:lang w:val="lt-LT"/>
        </w:rPr>
        <w:t xml:space="preserve"> </w:t>
      </w:r>
      <w:r w:rsidR="000A450C" w:rsidRPr="001027DF">
        <w:rPr>
          <w:rStyle w:val="cf01"/>
          <w:rFonts w:ascii="Times New Roman" w:hAnsi="Times New Roman" w:cs="Times New Roman"/>
          <w:sz w:val="21"/>
          <w:szCs w:val="21"/>
          <w:lang w:val="lt-LT"/>
        </w:rPr>
        <w:t>lygiateisiškumo ir skaidrumo principų</w:t>
      </w:r>
      <w:r w:rsidR="00C31119" w:rsidRPr="001027DF">
        <w:rPr>
          <w:rStyle w:val="cf01"/>
          <w:rFonts w:ascii="Times New Roman" w:hAnsi="Times New Roman" w:cs="Times New Roman"/>
          <w:sz w:val="21"/>
          <w:szCs w:val="21"/>
          <w:lang w:val="lt-LT"/>
        </w:rPr>
        <w:t>)</w:t>
      </w:r>
      <w:r w:rsidR="000A450C" w:rsidRPr="001027DF">
        <w:rPr>
          <w:rFonts w:ascii="Times New Roman" w:hAnsi="Times New Roman" w:cs="Times New Roman"/>
          <w:lang w:val="lt-LT"/>
        </w:rPr>
        <w:t xml:space="preserve"> </w:t>
      </w:r>
      <w:r w:rsidR="008B5AAC" w:rsidRPr="001027DF">
        <w:rPr>
          <w:rFonts w:ascii="Times New Roman" w:hAnsi="Times New Roman" w:cs="Times New Roman"/>
          <w:lang w:val="lt-LT"/>
        </w:rPr>
        <w:t>tiekėją šiuos dokumentus ar duomenis patikslinti, papildyti arba paaiškinti per jos nustatytą protingą terminą.</w:t>
      </w:r>
      <w:r w:rsidR="00F9683B" w:rsidRPr="001027DF">
        <w:rPr>
          <w:rFonts w:ascii="Times New Roman" w:hAnsi="Times New Roman" w:cs="Times New Roman"/>
          <w:lang w:val="lt-LT"/>
        </w:rPr>
        <w:t xml:space="preserve"> Duomenys ir (arba) dokumentai tikslinami, aiškinami ar papildomi </w:t>
      </w:r>
      <w:r w:rsidR="00AC4CE3" w:rsidRPr="001027DF">
        <w:rPr>
          <w:rFonts w:ascii="Times New Roman" w:hAnsi="Times New Roman" w:cs="Times New Roman"/>
          <w:lang w:val="lt-LT"/>
        </w:rPr>
        <w:t xml:space="preserve"> </w:t>
      </w:r>
      <w:r w:rsidR="00DA23F4" w:rsidRPr="001027DF">
        <w:rPr>
          <w:rFonts w:ascii="Times New Roman" w:hAnsi="Times New Roman" w:cs="Times New Roman"/>
          <w:lang w:val="lt-LT"/>
        </w:rPr>
        <w:t xml:space="preserve">vadovaujantis Viešųjų pirkimų tarnybos nustatytomis </w:t>
      </w:r>
      <w:r w:rsidR="00AC4CE3" w:rsidRPr="001027DF">
        <w:rPr>
          <w:rFonts w:ascii="Times New Roman" w:hAnsi="Times New Roman" w:cs="Times New Roman"/>
          <w:lang w:val="lt-LT"/>
        </w:rPr>
        <w:t>taisyklėmis</w:t>
      </w:r>
      <w:r w:rsidR="00AC4CE3" w:rsidRPr="001027DF">
        <w:rPr>
          <w:rStyle w:val="Puslapioinaosnuoroda"/>
          <w:rFonts w:ascii="Times New Roman" w:hAnsi="Times New Roman" w:cs="Times New Roman"/>
          <w:lang w:val="lt-LT"/>
        </w:rPr>
        <w:footnoteReference w:id="4"/>
      </w:r>
      <w:r w:rsidR="00F9683B" w:rsidRPr="001027DF">
        <w:rPr>
          <w:rFonts w:ascii="Times New Roman" w:hAnsi="Times New Roman" w:cs="Times New Roman"/>
          <w:lang w:val="lt-LT"/>
        </w:rPr>
        <w:t>.</w:t>
      </w:r>
    </w:p>
    <w:p w14:paraId="4EC07D7F" w14:textId="140CF70E" w:rsidR="008B5AAC" w:rsidRPr="001027DF" w:rsidRDefault="008B5AAC" w:rsidP="58B3C938">
      <w:pPr>
        <w:pStyle w:val="Sraopastraipa"/>
        <w:numPr>
          <w:ilvl w:val="1"/>
          <w:numId w:val="66"/>
        </w:numPr>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Perkančioji organizacija gali nevertinti viso tiekėjo pasiūlymo, jeigu patikrinusi jo dalį nustato, kad, vadovaujantis</w:t>
      </w:r>
      <w:r w:rsidR="00D369B9" w:rsidRPr="001027DF">
        <w:rPr>
          <w:rFonts w:ascii="Times New Roman" w:hAnsi="Times New Roman" w:cs="Times New Roman"/>
          <w:lang w:val="lt-LT"/>
        </w:rPr>
        <w:t xml:space="preserve"> </w:t>
      </w:r>
      <w:r w:rsidR="005465FA"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C1F03" w:rsidRPr="001027DF">
        <w:rPr>
          <w:rFonts w:ascii="Times New Roman" w:hAnsi="Times New Roman" w:cs="Times New Roman"/>
          <w:lang w:val="lt-LT"/>
        </w:rPr>
        <w:t>sąlygų</w:t>
      </w:r>
      <w:r w:rsidRPr="001027DF">
        <w:rPr>
          <w:rFonts w:ascii="Times New Roman" w:hAnsi="Times New Roman" w:cs="Times New Roman"/>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1027DF">
        <w:rPr>
          <w:rFonts w:ascii="Times New Roman" w:hAnsi="Times New Roman" w:cs="Times New Roman"/>
          <w:lang w:val="lt-LT"/>
        </w:rPr>
        <w:t>, taip pat tais atvejais,</w:t>
      </w:r>
      <w:r w:rsidR="00A35847" w:rsidRPr="001027DF">
        <w:rPr>
          <w:rFonts w:ascii="Times New Roman" w:hAnsi="Times New Roman" w:cs="Times New Roman"/>
          <w:lang w:val="lt-LT"/>
        </w:rPr>
        <w:t xml:space="preserve"> </w:t>
      </w:r>
      <w:r w:rsidR="00F6682C" w:rsidRPr="001027DF">
        <w:rPr>
          <w:rFonts w:ascii="Times New Roman" w:hAnsi="Times New Roman" w:cs="Times New Roman"/>
          <w:lang w:val="lt-LT"/>
        </w:rPr>
        <w:t xml:space="preserve">kai tiekėjo </w:t>
      </w:r>
      <w:r w:rsidR="005D018D" w:rsidRPr="001027DF">
        <w:rPr>
          <w:rFonts w:ascii="Times New Roman" w:hAnsi="Times New Roman" w:cs="Times New Roman"/>
          <w:lang w:val="lt-LT"/>
        </w:rPr>
        <w:t xml:space="preserve">pasiūlyme nurodyta </w:t>
      </w:r>
      <w:r w:rsidR="00F6682C" w:rsidRPr="001027DF">
        <w:rPr>
          <w:rFonts w:ascii="Times New Roman" w:hAnsi="Times New Roman" w:cs="Times New Roman"/>
          <w:lang w:val="lt-LT"/>
        </w:rPr>
        <w:t xml:space="preserve">kaina viršija </w:t>
      </w:r>
      <w:r w:rsidR="00B9171E" w:rsidRPr="001027DF">
        <w:rPr>
          <w:rFonts w:ascii="Times New Roman" w:hAnsi="Times New Roman" w:cs="Times New Roman"/>
          <w:lang w:val="lt-LT"/>
        </w:rPr>
        <w:t>pirkimui skirtas lėšas</w:t>
      </w:r>
      <w:r w:rsidR="00B211B1" w:rsidRPr="001027DF">
        <w:rPr>
          <w:rFonts w:ascii="Times New Roman" w:hAnsi="Times New Roman" w:cs="Times New Roman"/>
          <w:lang w:val="lt-LT"/>
        </w:rPr>
        <w:t>,</w:t>
      </w:r>
      <w:r w:rsidR="00BC7DF0" w:rsidRPr="001027DF">
        <w:rPr>
          <w:rFonts w:ascii="Times New Roman" w:hAnsi="Times New Roman" w:cs="Times New Roman"/>
          <w:lang w:val="lt-LT"/>
        </w:rPr>
        <w:t xml:space="preserve"> </w:t>
      </w:r>
      <w:r w:rsidR="006F6095" w:rsidRPr="001027DF">
        <w:rPr>
          <w:rFonts w:ascii="Times New Roman" w:hAnsi="Times New Roman" w:cs="Times New Roman"/>
          <w:lang w:val="lt-LT"/>
        </w:rPr>
        <w:t>o</w:t>
      </w:r>
      <w:r w:rsidR="00A35847" w:rsidRPr="001027DF">
        <w:rPr>
          <w:rFonts w:ascii="Times New Roman" w:hAnsi="Times New Roman" w:cs="Times New Roman"/>
          <w:lang w:val="lt-LT"/>
        </w:rPr>
        <w:t xml:space="preserve"> </w:t>
      </w:r>
      <w:r w:rsidR="00815FA7" w:rsidRPr="001027DF">
        <w:rPr>
          <w:rFonts w:ascii="Times New Roman" w:hAnsi="Times New Roman" w:cs="Times New Roman"/>
          <w:lang w:val="lt-LT"/>
        </w:rPr>
        <w:t xml:space="preserve">ekonomiškai naudingiausias pasiūlymas </w:t>
      </w:r>
      <w:r w:rsidR="00CA62EE" w:rsidRPr="001027DF">
        <w:rPr>
          <w:rFonts w:ascii="Times New Roman" w:hAnsi="Times New Roman" w:cs="Times New Roman"/>
          <w:lang w:val="lt-LT"/>
        </w:rPr>
        <w:t xml:space="preserve">išrenkamas </w:t>
      </w:r>
      <w:r w:rsidR="00612D8D" w:rsidRPr="001027DF">
        <w:rPr>
          <w:rFonts w:ascii="Times New Roman" w:hAnsi="Times New Roman" w:cs="Times New Roman"/>
          <w:lang w:val="lt-LT"/>
        </w:rPr>
        <w:t>pagal sąnaudų ar</w:t>
      </w:r>
      <w:r w:rsidR="00F21D0E" w:rsidRPr="001027DF">
        <w:rPr>
          <w:rFonts w:ascii="Times New Roman" w:hAnsi="Times New Roman" w:cs="Times New Roman"/>
          <w:lang w:val="lt-LT"/>
        </w:rPr>
        <w:t>ba</w:t>
      </w:r>
      <w:r w:rsidR="00612D8D" w:rsidRPr="001027DF">
        <w:rPr>
          <w:rFonts w:ascii="Times New Roman" w:hAnsi="Times New Roman" w:cs="Times New Roman"/>
          <w:lang w:val="lt-LT"/>
        </w:rPr>
        <w:t xml:space="preserve"> kainos </w:t>
      </w:r>
      <w:r w:rsidR="00276D19" w:rsidRPr="001027DF">
        <w:rPr>
          <w:rFonts w:ascii="Times New Roman" w:hAnsi="Times New Roman" w:cs="Times New Roman"/>
          <w:lang w:val="lt-LT"/>
        </w:rPr>
        <w:t xml:space="preserve">ar sąnaudų ir kokybės </w:t>
      </w:r>
      <w:r w:rsidR="00FA367E" w:rsidRPr="001027DF">
        <w:rPr>
          <w:rFonts w:ascii="Times New Roman" w:hAnsi="Times New Roman" w:cs="Times New Roman"/>
          <w:lang w:val="lt-LT"/>
        </w:rPr>
        <w:t>santykį ir perkančioji organizacija</w:t>
      </w:r>
      <w:r w:rsidR="00CE0F25" w:rsidRPr="001027DF">
        <w:rPr>
          <w:rFonts w:ascii="Times New Roman" w:hAnsi="Times New Roman" w:cs="Times New Roman"/>
          <w:lang w:val="lt-LT"/>
        </w:rPr>
        <w:t xml:space="preserve"> </w:t>
      </w:r>
      <w:r w:rsidR="005E62AD" w:rsidRPr="001027DF">
        <w:rPr>
          <w:rFonts w:ascii="Times New Roman" w:hAnsi="Times New Roman" w:cs="Times New Roman"/>
          <w:lang w:val="lt-LT"/>
        </w:rPr>
        <w:t>p</w:t>
      </w:r>
      <w:r w:rsidR="009E65E8" w:rsidRPr="001027DF">
        <w:rPr>
          <w:rFonts w:ascii="Times New Roman" w:hAnsi="Times New Roman" w:cs="Times New Roman"/>
          <w:lang w:val="lt-LT"/>
        </w:rPr>
        <w:t xml:space="preserve">irkimo dokumentuose nėra nurodžiusi </w:t>
      </w:r>
      <w:r w:rsidR="004D4F03" w:rsidRPr="001027DF">
        <w:rPr>
          <w:rFonts w:ascii="Times New Roman" w:hAnsi="Times New Roman" w:cs="Times New Roman"/>
          <w:lang w:val="lt-LT"/>
        </w:rPr>
        <w:t>pirkimui skirtos lėšų sumos</w:t>
      </w:r>
      <w:r w:rsidR="00F154FD" w:rsidRPr="001027DF">
        <w:rPr>
          <w:rFonts w:ascii="Times New Roman" w:hAnsi="Times New Roman" w:cs="Times New Roman"/>
          <w:lang w:val="lt-LT"/>
        </w:rPr>
        <w:t xml:space="preserve"> (išskyrus atvejus, kai atmetami visi gauti pasiūlymai</w:t>
      </w:r>
      <w:r w:rsidRPr="001027DF">
        <w:rPr>
          <w:rFonts w:ascii="Times New Roman" w:hAnsi="Times New Roman" w:cs="Times New Roman"/>
          <w:lang w:val="lt-LT"/>
        </w:rPr>
        <w:t>).</w:t>
      </w:r>
    </w:p>
    <w:p w14:paraId="682293E7" w14:textId="61F1E294" w:rsidR="00E37239" w:rsidRPr="001027DF" w:rsidRDefault="00E37239" w:rsidP="005D0F23">
      <w:pPr>
        <w:pStyle w:val="Antrat1"/>
        <w:numPr>
          <w:ilvl w:val="0"/>
          <w:numId w:val="66"/>
        </w:numPr>
        <w:spacing w:line="20" w:lineRule="atLeast"/>
        <w:ind w:left="0" w:firstLine="0"/>
        <w:contextualSpacing/>
        <w:rPr>
          <w:rFonts w:ascii="Times New Roman" w:eastAsiaTheme="minorHAnsi" w:hAnsi="Times New Roman" w:cs="Times New Roman"/>
          <w:iCs/>
          <w:color w:val="auto"/>
          <w:lang w:val="lt-LT"/>
        </w:rPr>
      </w:pPr>
      <w:bookmarkStart w:id="110" w:name="_Toc48053179"/>
      <w:bookmarkStart w:id="111" w:name="_Toc126263065"/>
      <w:r w:rsidRPr="001027DF">
        <w:rPr>
          <w:rFonts w:ascii="Times New Roman" w:hAnsi="Times New Roman" w:cs="Times New Roman"/>
          <w:color w:val="auto"/>
          <w:lang w:val="lt-LT"/>
        </w:rPr>
        <w:t xml:space="preserve">Pasiūlymų atmetimo </w:t>
      </w:r>
      <w:bookmarkEnd w:id="110"/>
      <w:r w:rsidR="00154399" w:rsidRPr="001027DF">
        <w:rPr>
          <w:rFonts w:ascii="Times New Roman" w:hAnsi="Times New Roman" w:cs="Times New Roman"/>
          <w:color w:val="auto"/>
          <w:lang w:val="lt-LT"/>
        </w:rPr>
        <w:t>pagrindai</w:t>
      </w:r>
      <w:bookmarkEnd w:id="111"/>
    </w:p>
    <w:p w14:paraId="33AB2790" w14:textId="65CA8914" w:rsidR="00D14597" w:rsidRPr="001027DF" w:rsidRDefault="00D14597" w:rsidP="005D0F23">
      <w:pPr>
        <w:pStyle w:val="Sraopastraipa"/>
        <w:numPr>
          <w:ilvl w:val="1"/>
          <w:numId w:val="66"/>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Tiekėjo pateiktas pasiūlymas yra atmetamas</w:t>
      </w:r>
      <w:r w:rsidR="00B72EDB" w:rsidRPr="001027DF">
        <w:rPr>
          <w:rFonts w:ascii="Times New Roman" w:hAnsi="Times New Roman" w:cs="Times New Roman"/>
          <w:lang w:val="lt-LT"/>
        </w:rPr>
        <w:t xml:space="preserve"> ir tiekėja</w:t>
      </w:r>
      <w:r w:rsidR="00587F77" w:rsidRPr="001027DF">
        <w:rPr>
          <w:rFonts w:ascii="Times New Roman" w:hAnsi="Times New Roman" w:cs="Times New Roman"/>
          <w:lang w:val="lt-LT"/>
        </w:rPr>
        <w:t>s</w:t>
      </w:r>
      <w:r w:rsidR="00B72EDB" w:rsidRPr="001027DF">
        <w:rPr>
          <w:rFonts w:ascii="Times New Roman" w:hAnsi="Times New Roman" w:cs="Times New Roman"/>
          <w:lang w:val="lt-LT"/>
        </w:rPr>
        <w:t xml:space="preserve"> pašalinamas iš pirkimo procedūros</w:t>
      </w:r>
      <w:r w:rsidRPr="001027DF">
        <w:rPr>
          <w:rFonts w:ascii="Times New Roman" w:hAnsi="Times New Roman" w:cs="Times New Roman"/>
          <w:lang w:val="lt-LT"/>
        </w:rPr>
        <w:t>, jeigu yra bent viena iš šių sąlygų:</w:t>
      </w:r>
    </w:p>
    <w:p w14:paraId="1723B9EB" w14:textId="0F2D57FB" w:rsidR="00F16479" w:rsidRPr="001027DF" w:rsidRDefault="00FE7018" w:rsidP="00F16479">
      <w:pPr>
        <w:pStyle w:val="Sraopastraipa"/>
        <w:tabs>
          <w:tab w:val="left" w:pos="1560"/>
          <w:tab w:val="left" w:pos="1701"/>
        </w:tabs>
        <w:spacing w:after="120" w:line="20" w:lineRule="atLeast"/>
        <w:ind w:left="567"/>
        <w:jc w:val="both"/>
        <w:rPr>
          <w:rFonts w:ascii="Times New Roman" w:hAnsi="Times New Roman" w:cs="Times New Roman"/>
          <w:lang w:val="lt-LT"/>
        </w:rPr>
      </w:pPr>
      <w:r w:rsidRPr="001027DF">
        <w:rPr>
          <w:rFonts w:ascii="Times New Roman" w:hAnsi="Times New Roman" w:cs="Times New Roman"/>
          <w:lang w:val="lt-LT"/>
        </w:rPr>
        <w:t xml:space="preserve">18.1.1. </w:t>
      </w:r>
      <w:r w:rsidR="002F2581" w:rsidRPr="001027DF">
        <w:rPr>
          <w:rFonts w:ascii="Times New Roman" w:hAnsi="Times New Roman" w:cs="Times New Roman"/>
          <w:lang w:val="lt-LT"/>
        </w:rPr>
        <w:t xml:space="preserve">     </w:t>
      </w:r>
      <w:r w:rsidR="00F16479" w:rsidRPr="001027DF">
        <w:rPr>
          <w:rFonts w:ascii="Times New Roman" w:hAnsi="Times New Roman" w:cs="Times New Roman"/>
          <w:lang w:val="lt-LT"/>
        </w:rPr>
        <w:t>tiekėjas Komisijos prašymu nepratęsia pasiūlymo galiojimo;</w:t>
      </w:r>
    </w:p>
    <w:p w14:paraId="1A529564" w14:textId="0FA3BA03" w:rsidR="00D14597" w:rsidRPr="001027DF" w:rsidRDefault="00D14597" w:rsidP="00326253">
      <w:pPr>
        <w:pStyle w:val="Sraopastraipa"/>
        <w:numPr>
          <w:ilvl w:val="2"/>
          <w:numId w:val="68"/>
        </w:numPr>
        <w:tabs>
          <w:tab w:val="left" w:pos="1418"/>
          <w:tab w:val="left" w:pos="1701"/>
          <w:tab w:val="left" w:pos="1843"/>
        </w:tabs>
        <w:spacing w:after="120" w:line="20" w:lineRule="atLeast"/>
        <w:ind w:hanging="153"/>
        <w:jc w:val="both"/>
        <w:rPr>
          <w:rFonts w:ascii="Times New Roman" w:hAnsi="Times New Roman" w:cs="Times New Roman"/>
          <w:lang w:val="lt-LT"/>
        </w:rPr>
      </w:pPr>
      <w:r w:rsidRPr="001027DF">
        <w:rPr>
          <w:rFonts w:ascii="Times New Roman" w:eastAsia="Times New Roman" w:hAnsi="Times New Roman" w:cs="Times New Roman"/>
          <w:color w:val="000000" w:themeColor="text1"/>
          <w:lang w:val="lt-LT"/>
        </w:rPr>
        <w:t>tiekėjas i</w:t>
      </w:r>
      <w:r w:rsidRPr="001027DF">
        <w:rPr>
          <w:rFonts w:ascii="Times New Roman" w:hAnsi="Times New Roman" w:cs="Times New Roman"/>
          <w:lang w:val="lt-LT"/>
        </w:rPr>
        <w:t>ki susipažinimo su pasiūlym</w:t>
      </w:r>
      <w:r w:rsidR="003D65E3" w:rsidRPr="001027DF">
        <w:rPr>
          <w:rFonts w:ascii="Times New Roman" w:hAnsi="Times New Roman" w:cs="Times New Roman"/>
          <w:lang w:val="lt-LT"/>
        </w:rPr>
        <w:t>ais</w:t>
      </w:r>
      <w:r w:rsidR="00231C51"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pradžios nepateikė </w:t>
      </w:r>
      <w:r w:rsidR="00AC0273" w:rsidRPr="001027DF">
        <w:rPr>
          <w:rFonts w:ascii="Times New Roman" w:eastAsia="Times New Roman" w:hAnsi="Times New Roman" w:cs="Times New Roman"/>
          <w:color w:val="000000" w:themeColor="text1"/>
          <w:lang w:val="lt-LT"/>
        </w:rPr>
        <w:t xml:space="preserve">pasiūlymo iššifravimo </w:t>
      </w:r>
      <w:r w:rsidRPr="001027DF">
        <w:rPr>
          <w:rFonts w:ascii="Times New Roman" w:eastAsia="Times New Roman" w:hAnsi="Times New Roman" w:cs="Times New Roman"/>
          <w:color w:val="000000" w:themeColor="text1"/>
          <w:lang w:val="lt-LT"/>
        </w:rPr>
        <w:t>slaptažodžio</w:t>
      </w:r>
      <w:r w:rsidR="00AC0273" w:rsidRPr="001027DF">
        <w:rPr>
          <w:rFonts w:ascii="Times New Roman" w:eastAsia="Times New Roman" w:hAnsi="Times New Roman" w:cs="Times New Roman"/>
          <w:color w:val="000000" w:themeColor="text1"/>
          <w:lang w:val="lt-LT"/>
        </w:rPr>
        <w:t>;</w:t>
      </w:r>
      <w:r w:rsidRPr="001027DF">
        <w:rPr>
          <w:rFonts w:ascii="Times New Roman" w:eastAsia="Times New Roman" w:hAnsi="Times New Roman" w:cs="Times New Roman"/>
          <w:color w:val="000000" w:themeColor="text1"/>
          <w:lang w:val="lt-LT"/>
        </w:rPr>
        <w:t xml:space="preserve"> </w:t>
      </w:r>
    </w:p>
    <w:p w14:paraId="61A6F6FE" w14:textId="2C93045D" w:rsidR="00D14597" w:rsidRPr="001027DF" w:rsidRDefault="00D14597" w:rsidP="00326253">
      <w:pPr>
        <w:pStyle w:val="Sraopastraipa"/>
        <w:numPr>
          <w:ilvl w:val="2"/>
          <w:numId w:val="68"/>
        </w:numPr>
        <w:tabs>
          <w:tab w:val="left" w:pos="1418"/>
        </w:tabs>
        <w:spacing w:after="120" w:line="20" w:lineRule="atLeast"/>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būti pašalintas vadovaujantis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sąlygų</w:t>
      </w:r>
      <w:r w:rsidRPr="001027DF">
        <w:rPr>
          <w:rFonts w:ascii="Times New Roman" w:hAnsi="Times New Roman" w:cs="Times New Roman"/>
          <w:lang w:val="lt-LT"/>
        </w:rPr>
        <w:t xml:space="preserve"> nuostatomis dėl pašalinimo pagrindų, taip pat ir tais atvejais, kai tiekėjas remiasi ūkio subjekto pajėgumais, arba pasitelkia subtiekėją ir jiems pagal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sąlygas</w:t>
      </w:r>
      <w:r w:rsidRPr="001027DF">
        <w:rPr>
          <w:rFonts w:ascii="Times New Roman" w:hAnsi="Times New Roman" w:cs="Times New Roman"/>
          <w:lang w:val="lt-LT"/>
        </w:rPr>
        <w:t xml:space="preserve">, keliami reikalavimai dėl pašalinimo pagrindų, tačiau ūkio subjekto ar subtiekėjo </w:t>
      </w:r>
      <w:r w:rsidRPr="001027DF">
        <w:rPr>
          <w:rFonts w:ascii="Times New Roman" w:hAnsi="Times New Roman" w:cs="Times New Roman"/>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1027DF" w:rsidRDefault="00D14597" w:rsidP="00862A54">
      <w:pPr>
        <w:pStyle w:val="Sraopastraipa"/>
        <w:numPr>
          <w:ilvl w:val="2"/>
          <w:numId w:val="68"/>
        </w:numPr>
        <w:tabs>
          <w:tab w:val="left" w:pos="1418"/>
        </w:tabs>
        <w:spacing w:after="120"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neatitinka </w:t>
      </w:r>
      <w:r w:rsidR="008F756B"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pirkimo </w:t>
      </w:r>
      <w:r w:rsidR="008F756B" w:rsidRPr="001027DF">
        <w:rPr>
          <w:rFonts w:ascii="Times New Roman" w:hAnsi="Times New Roman" w:cs="Times New Roman"/>
          <w:lang w:val="lt-LT"/>
        </w:rPr>
        <w:t xml:space="preserve">sąlygose </w:t>
      </w:r>
      <w:r w:rsidR="00776DA1" w:rsidRPr="001027DF">
        <w:rPr>
          <w:rFonts w:ascii="Times New Roman" w:hAnsi="Times New Roman" w:cs="Times New Roman"/>
          <w:lang w:val="lt-LT"/>
        </w:rPr>
        <w:t xml:space="preserve">nustatytų </w:t>
      </w:r>
      <w:r w:rsidRPr="001027DF">
        <w:rPr>
          <w:rFonts w:ascii="Times New Roman" w:hAnsi="Times New Roman" w:cs="Times New Roman"/>
          <w:lang w:val="lt-LT"/>
        </w:rPr>
        <w:t xml:space="preserve">kvalifikacijos </w:t>
      </w:r>
      <w:r w:rsidR="00776DA1" w:rsidRPr="001027DF">
        <w:rPr>
          <w:rFonts w:ascii="Times New Roman" w:hAnsi="Times New Roman" w:cs="Times New Roman"/>
          <w:lang w:val="lt-LT"/>
        </w:rPr>
        <w:t>reikalavimų</w:t>
      </w:r>
      <w:r w:rsidRPr="001027DF">
        <w:rPr>
          <w:rFonts w:ascii="Times New Roman" w:hAnsi="Times New Roman" w:cs="Times New Roman"/>
          <w:lang w:val="lt-LT"/>
        </w:rPr>
        <w:t xml:space="preserve"> ir (ar), jeigu taikoma, kokybės vadybos sistemos ir aplinkos apsaugos vadybos sistemos standarto ir (ar) ūkio subjektas, kurio pajėgumais remiasi tiekėjas, netenkina </w:t>
      </w:r>
      <w:r w:rsidRPr="001027DF">
        <w:rPr>
          <w:rFonts w:ascii="Times New Roman" w:hAnsi="Times New Roman" w:cs="Times New Roman"/>
          <w:color w:val="000000" w:themeColor="text1"/>
          <w:lang w:val="lt-LT"/>
        </w:rPr>
        <w:t>jam keliamų kvalifikacijos reikalavimų ir perkančiosios organizacijos nurodymu nebuvo pakeistas į reikalavimus atitinkantį ūkio subjektą</w:t>
      </w:r>
      <w:r w:rsidR="00231C51" w:rsidRPr="001027DF">
        <w:rPr>
          <w:rFonts w:ascii="Times New Roman" w:hAnsi="Times New Roman" w:cs="Times New Roman"/>
          <w:color w:val="000000" w:themeColor="text1"/>
          <w:lang w:val="lt-LT"/>
        </w:rPr>
        <w:t>;</w:t>
      </w:r>
    </w:p>
    <w:p w14:paraId="07ECB096" w14:textId="41816DC9" w:rsidR="00D14597" w:rsidRPr="001027DF" w:rsidRDefault="00B75746"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w:t>
      </w:r>
      <w:r w:rsidR="002C6444" w:rsidRPr="001027DF">
        <w:rPr>
          <w:rFonts w:ascii="Times New Roman" w:hAnsi="Times New Roman" w:cs="Times New Roman"/>
          <w:lang w:val="lt-LT"/>
        </w:rPr>
        <w:t>perkančiosios organizacijos</w:t>
      </w:r>
      <w:r w:rsidRPr="001027DF">
        <w:rPr>
          <w:rFonts w:ascii="Times New Roman" w:hAnsi="Times New Roman" w:cs="Times New Roman"/>
          <w:lang w:val="lt-LT"/>
        </w:rPr>
        <w:t xml:space="preserve"> </w:t>
      </w:r>
      <w:r w:rsidR="00D14597" w:rsidRPr="001027DF">
        <w:rPr>
          <w:rFonts w:ascii="Times New Roman" w:hAnsi="Times New Roman" w:cs="Times New Roman"/>
          <w:lang w:val="lt-LT"/>
        </w:rPr>
        <w:t>nustatytą terminą nepatikslino, nepapildė, nepaaiškino</w:t>
      </w:r>
      <w:r w:rsidR="00862A54" w:rsidRPr="001027DF">
        <w:rPr>
          <w:rFonts w:ascii="Times New Roman" w:hAnsi="Times New Roman" w:cs="Times New Roman"/>
          <w:lang w:val="lt-LT"/>
        </w:rPr>
        <w:t xml:space="preserve"> savo</w:t>
      </w:r>
      <w:r w:rsidR="00D14597" w:rsidRPr="001027DF">
        <w:rPr>
          <w:rFonts w:ascii="Times New Roman" w:hAnsi="Times New Roman" w:cs="Times New Roman"/>
          <w:lang w:val="lt-LT"/>
        </w:rPr>
        <w:t xml:space="preserve"> </w:t>
      </w:r>
      <w:r w:rsidR="00862A54" w:rsidRPr="001027DF">
        <w:rPr>
          <w:rFonts w:ascii="Times New Roman" w:hAnsi="Times New Roman" w:cs="Times New Roman"/>
          <w:lang w:val="lt-LT"/>
        </w:rPr>
        <w:t>p</w:t>
      </w:r>
      <w:r w:rsidR="0001026E" w:rsidRPr="001027DF">
        <w:rPr>
          <w:rFonts w:ascii="Times New Roman" w:hAnsi="Times New Roman" w:cs="Times New Roman"/>
          <w:lang w:val="lt-LT"/>
        </w:rPr>
        <w:t>asiūlymo</w:t>
      </w:r>
      <w:r w:rsidR="00862A54" w:rsidRPr="001027DF">
        <w:rPr>
          <w:rFonts w:ascii="Times New Roman" w:hAnsi="Times New Roman" w:cs="Times New Roman"/>
          <w:lang w:val="lt-LT"/>
        </w:rPr>
        <w:t>;</w:t>
      </w:r>
    </w:p>
    <w:p w14:paraId="1D78B684" w14:textId="46861593" w:rsidR="00776DA1" w:rsidRPr="001027DF" w:rsidRDefault="00662EFA"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w:t>
      </w:r>
      <w:r w:rsidR="00776DA1" w:rsidRPr="001027DF">
        <w:rPr>
          <w:rFonts w:ascii="Times New Roman" w:hAnsi="Times New Roman" w:cs="Times New Roman"/>
          <w:lang w:val="lt-LT"/>
        </w:rPr>
        <w:t xml:space="preserve">iekėjas per perkančiosios organizacijos nustatytą terminą </w:t>
      </w:r>
      <w:r w:rsidR="008473C5" w:rsidRPr="001027DF">
        <w:rPr>
          <w:rFonts w:ascii="Times New Roman" w:hAnsi="Times New Roman" w:cs="Times New Roman"/>
          <w:lang w:val="lt-LT"/>
        </w:rPr>
        <w:t xml:space="preserve">patikslino, papildė, paaiškino </w:t>
      </w:r>
      <w:r w:rsidR="00862A54" w:rsidRPr="001027DF">
        <w:rPr>
          <w:rFonts w:ascii="Times New Roman" w:hAnsi="Times New Roman" w:cs="Times New Roman"/>
          <w:lang w:val="lt-LT"/>
        </w:rPr>
        <w:t>p</w:t>
      </w:r>
      <w:r w:rsidR="008473C5" w:rsidRPr="001027DF">
        <w:rPr>
          <w:rFonts w:ascii="Times New Roman" w:hAnsi="Times New Roman" w:cs="Times New Roman"/>
          <w:lang w:val="lt-LT"/>
        </w:rPr>
        <w:t xml:space="preserve">asiūlymą </w:t>
      </w:r>
      <w:r w:rsidR="000C1585" w:rsidRPr="001027DF">
        <w:rPr>
          <w:rFonts w:ascii="Times New Roman" w:hAnsi="Times New Roman" w:cs="Times New Roman"/>
          <w:lang w:val="lt-LT"/>
        </w:rPr>
        <w:t xml:space="preserve">ir tai lėmė esminį </w:t>
      </w:r>
      <w:r w:rsidR="00862A54" w:rsidRPr="001027DF">
        <w:rPr>
          <w:rFonts w:ascii="Times New Roman" w:hAnsi="Times New Roman" w:cs="Times New Roman"/>
          <w:lang w:val="lt-LT"/>
        </w:rPr>
        <w:t>jo p</w:t>
      </w:r>
      <w:r w:rsidRPr="001027DF">
        <w:rPr>
          <w:rFonts w:ascii="Times New Roman" w:hAnsi="Times New Roman" w:cs="Times New Roman"/>
          <w:lang w:val="lt-LT"/>
        </w:rPr>
        <w:t xml:space="preserve">asiūlymo </w:t>
      </w:r>
      <w:r w:rsidR="00E85FE0" w:rsidRPr="001027DF">
        <w:rPr>
          <w:rFonts w:ascii="Times New Roman" w:hAnsi="Times New Roman" w:cs="Times New Roman"/>
          <w:lang w:val="lt-LT"/>
        </w:rPr>
        <w:t>pakeitimą;</w:t>
      </w:r>
    </w:p>
    <w:p w14:paraId="27890231" w14:textId="6B602BAB" w:rsidR="004A5872" w:rsidRPr="001027DF" w:rsidRDefault="006A2495" w:rsidP="0041092D">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w:t>
      </w:r>
      <w:r w:rsidR="004A5872" w:rsidRPr="001027DF">
        <w:rPr>
          <w:rFonts w:ascii="Times New Roman" w:hAnsi="Times New Roman" w:cs="Times New Roman"/>
          <w:lang w:val="lt-LT"/>
        </w:rPr>
        <w:t xml:space="preserve">asiūlymas neatitinka </w:t>
      </w:r>
      <w:r w:rsidR="00862A54" w:rsidRPr="001027DF">
        <w:rPr>
          <w:rFonts w:ascii="Times New Roman" w:hAnsi="Times New Roman" w:cs="Times New Roman"/>
          <w:lang w:val="lt-LT"/>
        </w:rPr>
        <w:t>p</w:t>
      </w:r>
      <w:r w:rsidR="00ED4D4C" w:rsidRPr="001027DF">
        <w:rPr>
          <w:rFonts w:ascii="Times New Roman" w:hAnsi="Times New Roman" w:cs="Times New Roman"/>
          <w:lang w:val="lt-LT"/>
        </w:rPr>
        <w:t xml:space="preserve">irkimo dokumentų reikalavimų ir jo trūkumai negali būti ištaisyti </w:t>
      </w:r>
      <w:r w:rsidR="00295AD4" w:rsidRPr="001027DF">
        <w:rPr>
          <w:rFonts w:ascii="Times New Roman" w:hAnsi="Times New Roman" w:cs="Times New Roman"/>
          <w:lang w:val="lt-LT"/>
        </w:rPr>
        <w:t xml:space="preserve">vadovaujantis </w:t>
      </w:r>
      <w:r w:rsidR="008114A9" w:rsidRPr="001027DF">
        <w:rPr>
          <w:rFonts w:ascii="Times New Roman" w:hAnsi="Times New Roman" w:cs="Times New Roman"/>
          <w:color w:val="000000"/>
          <w:lang w:val="lt-LT"/>
        </w:rPr>
        <w:t xml:space="preserve">Viešųjų pirkimų tarnybos </w:t>
      </w:r>
      <w:r w:rsidR="005401DA" w:rsidRPr="001027DF">
        <w:rPr>
          <w:rFonts w:ascii="Times New Roman" w:hAnsi="Times New Roman" w:cs="Times New Roman"/>
          <w:color w:val="000000"/>
          <w:lang w:val="lt-LT"/>
        </w:rPr>
        <w:t>nustatytomis taisyklėmis</w:t>
      </w:r>
      <w:r w:rsidR="005401DA" w:rsidRPr="001027DF">
        <w:rPr>
          <w:rStyle w:val="Puslapioinaosnuoroda"/>
          <w:rFonts w:ascii="Times New Roman" w:hAnsi="Times New Roman" w:cs="Times New Roman"/>
          <w:lang w:val="lt-LT"/>
        </w:rPr>
        <w:footnoteReference w:id="5"/>
      </w:r>
      <w:r w:rsidR="00EF68CC" w:rsidRPr="001027DF">
        <w:rPr>
          <w:rFonts w:ascii="Times New Roman" w:hAnsi="Times New Roman" w:cs="Times New Roman"/>
          <w:color w:val="000000"/>
          <w:lang w:val="lt-LT"/>
        </w:rPr>
        <w:t>.</w:t>
      </w:r>
    </w:p>
    <w:p w14:paraId="1E3F2038" w14:textId="6C93A5CA" w:rsidR="00D14597" w:rsidRPr="001027DF" w:rsidRDefault="00D6453B" w:rsidP="0041092D">
      <w:pPr>
        <w:pStyle w:val="Sraopastraipa"/>
        <w:numPr>
          <w:ilvl w:val="2"/>
          <w:numId w:val="68"/>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tiekėjas iki nustatyto termino neprisij</w:t>
      </w:r>
      <w:r w:rsidR="001913B6" w:rsidRPr="001027DF">
        <w:rPr>
          <w:rFonts w:ascii="Times New Roman" w:hAnsi="Times New Roman" w:cs="Times New Roman"/>
          <w:lang w:val="lt-LT"/>
        </w:rPr>
        <w:t>ungė</w:t>
      </w:r>
      <w:r w:rsidRPr="001027DF">
        <w:rPr>
          <w:rFonts w:ascii="Times New Roman" w:hAnsi="Times New Roman" w:cs="Times New Roman"/>
          <w:lang w:val="lt-LT"/>
        </w:rPr>
        <w:t xml:space="preserve"> prie elektroninio aukciono (nepaspa</w:t>
      </w:r>
      <w:r w:rsidR="001913B6" w:rsidRPr="001027DF">
        <w:rPr>
          <w:rFonts w:ascii="Times New Roman" w:hAnsi="Times New Roman" w:cs="Times New Roman"/>
          <w:lang w:val="lt-LT"/>
        </w:rPr>
        <w:t>udė</w:t>
      </w:r>
      <w:r w:rsidRPr="001027DF">
        <w:rPr>
          <w:rFonts w:ascii="Times New Roman" w:hAnsi="Times New Roman" w:cs="Times New Roman"/>
          <w:lang w:val="lt-LT"/>
        </w:rPr>
        <w:t xml:space="preserve"> mygtuko „Pateikti pasiūlymą“) ir (arba) nesuderin</w:t>
      </w:r>
      <w:r w:rsidR="001913B6" w:rsidRPr="001027DF">
        <w:rPr>
          <w:rFonts w:ascii="Times New Roman" w:hAnsi="Times New Roman" w:cs="Times New Roman"/>
          <w:lang w:val="lt-LT"/>
        </w:rPr>
        <w:t>o</w:t>
      </w:r>
      <w:r w:rsidRPr="001027DF">
        <w:rPr>
          <w:rFonts w:ascii="Times New Roman" w:hAnsi="Times New Roman" w:cs="Times New Roman"/>
          <w:lang w:val="lt-LT"/>
        </w:rPr>
        <w:t xml:space="preserve"> pirminės elektroninio aukciono kainos</w:t>
      </w:r>
      <w:r w:rsidR="003905C5" w:rsidRPr="001027DF">
        <w:rPr>
          <w:rFonts w:ascii="Times New Roman" w:hAnsi="Times New Roman" w:cs="Times New Roman"/>
          <w:lang w:val="lt-LT"/>
        </w:rPr>
        <w:t>. Tiekėjas pateikė</w:t>
      </w:r>
      <w:r w:rsidRPr="001027DF">
        <w:rPr>
          <w:rFonts w:ascii="Times New Roman" w:hAnsi="Times New Roman" w:cs="Times New Roman"/>
          <w:lang w:val="lt-LT"/>
        </w:rPr>
        <w:t xml:space="preserve"> tinkamą pradinį pasiūlymą, tačiau vėliau </w:t>
      </w:r>
      <w:r w:rsidR="0092457A" w:rsidRPr="001027DF">
        <w:rPr>
          <w:rFonts w:ascii="Times New Roman" w:hAnsi="Times New Roman" w:cs="Times New Roman"/>
          <w:lang w:val="lt-LT"/>
        </w:rPr>
        <w:t xml:space="preserve">nesutiko </w:t>
      </w:r>
      <w:r w:rsidRPr="001027DF">
        <w:rPr>
          <w:rFonts w:ascii="Times New Roman" w:hAnsi="Times New Roman" w:cs="Times New Roman"/>
          <w:lang w:val="lt-LT"/>
        </w:rPr>
        <w:t>dalyvauti elektroniniame aukcione (pateik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neigiamą atsakymą arba nepateik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atsakymo)</w:t>
      </w:r>
      <w:r w:rsidR="003905C5" w:rsidRPr="001027DF">
        <w:rPr>
          <w:rFonts w:ascii="Times New Roman" w:hAnsi="Times New Roman" w:cs="Times New Roman"/>
          <w:lang w:val="lt-LT"/>
        </w:rPr>
        <w:t xml:space="preserve"> (kai taikomas elektroninis aukcionas)</w:t>
      </w:r>
      <w:r w:rsidRPr="001027DF">
        <w:rPr>
          <w:rFonts w:ascii="Times New Roman" w:hAnsi="Times New Roman" w:cs="Times New Roman"/>
          <w:lang w:val="lt-LT"/>
        </w:rPr>
        <w:t>.</w:t>
      </w:r>
    </w:p>
    <w:p w14:paraId="76C3C0E2" w14:textId="6DE158B3" w:rsidR="00D14597" w:rsidRPr="001027DF" w:rsidRDefault="00D14597" w:rsidP="00FE7018">
      <w:pPr>
        <w:pStyle w:val="Sraopastraipa"/>
        <w:numPr>
          <w:ilvl w:val="2"/>
          <w:numId w:val="68"/>
        </w:numPr>
        <w:spacing w:after="12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pasiūlyme nurodyta kaina perkančiajai organizacijai yra per didelė ir nepriimtina</w:t>
      </w:r>
      <w:r w:rsidR="00061722" w:rsidRPr="001027DF">
        <w:rPr>
          <w:rFonts w:ascii="Times New Roman" w:hAnsi="Times New Roman" w:cs="Times New Roman"/>
          <w:lang w:val="lt-LT"/>
        </w:rPr>
        <w:t>, išskyrus VPĮ 45 straipsnio 1 dalies 5 punkte numatytus atvejus</w:t>
      </w:r>
      <w:r w:rsidRPr="001027DF">
        <w:rPr>
          <w:rFonts w:ascii="Times New Roman" w:hAnsi="Times New Roman" w:cs="Times New Roman"/>
          <w:lang w:val="lt-LT"/>
        </w:rPr>
        <w:t xml:space="preserve">. Jeigu šiuo pagrindu atmetamas ekonomiškai naudingiausias pasiūlymas, </w:t>
      </w:r>
      <w:r w:rsidR="000C5987" w:rsidRPr="001027DF">
        <w:rPr>
          <w:rFonts w:ascii="Times New Roman" w:hAnsi="Times New Roman" w:cs="Times New Roman"/>
          <w:lang w:val="lt-LT"/>
        </w:rPr>
        <w:t xml:space="preserve">o </w:t>
      </w:r>
      <w:r w:rsidR="000769E6" w:rsidRPr="001027DF">
        <w:rPr>
          <w:rFonts w:ascii="Times New Roman" w:hAnsi="Times New Roman" w:cs="Times New Roman"/>
          <w:color w:val="000000"/>
          <w:lang w:val="lt-LT"/>
        </w:rPr>
        <w:t>perkančioji organizacija pirkimo dokumentuose nėra nurodžiusi pirkimui skirtų lėšų sumos,</w:t>
      </w:r>
      <w:r w:rsidRPr="001027DF">
        <w:rPr>
          <w:rFonts w:ascii="Times New Roman" w:hAnsi="Times New Roman" w:cs="Times New Roman"/>
          <w:lang w:val="lt-LT"/>
        </w:rPr>
        <w:t xml:space="preserve"> kiti pasiūlymai negali būti nustatyti laimėjusiais;</w:t>
      </w:r>
    </w:p>
    <w:p w14:paraId="4ECB9550" w14:textId="749902E1" w:rsidR="00D14597" w:rsidRPr="001027DF" w:rsidRDefault="00D14597" w:rsidP="003D27B4">
      <w:pPr>
        <w:pStyle w:val="Sraopastraipa"/>
        <w:numPr>
          <w:ilvl w:val="2"/>
          <w:numId w:val="68"/>
        </w:numPr>
        <w:tabs>
          <w:tab w:val="left" w:pos="1701"/>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nurodyta neįprastai maža kaina ir (ar) sąnaudos ir tiekėjas</w:t>
      </w:r>
      <w:r w:rsidR="00A22D5C" w:rsidRPr="001027DF">
        <w:rPr>
          <w:rFonts w:ascii="Times New Roman" w:hAnsi="Times New Roman" w:cs="Times New Roman"/>
          <w:lang w:val="lt-LT"/>
        </w:rPr>
        <w:t xml:space="preserve"> </w:t>
      </w:r>
      <w:r w:rsidRPr="001027DF">
        <w:rPr>
          <w:rFonts w:ascii="Times New Roman" w:hAnsi="Times New Roman" w:cs="Times New Roman"/>
          <w:lang w:val="lt-LT"/>
        </w:rPr>
        <w:t xml:space="preserve">nepateikia tinkamų pasiūlytos </w:t>
      </w:r>
      <w:r w:rsidR="00B22C1C" w:rsidRPr="001027DF">
        <w:rPr>
          <w:rFonts w:ascii="Times New Roman" w:hAnsi="Times New Roman" w:cs="Times New Roman"/>
          <w:lang w:val="lt-LT"/>
        </w:rPr>
        <w:t xml:space="preserve">neįprastai mažos </w:t>
      </w:r>
      <w:r w:rsidRPr="001027DF">
        <w:rPr>
          <w:rFonts w:ascii="Times New Roman" w:hAnsi="Times New Roman" w:cs="Times New Roman"/>
          <w:lang w:val="lt-LT"/>
        </w:rPr>
        <w:t>kainos ir (ar) sąnaudų pagrįstumo įrodymų;</w:t>
      </w:r>
    </w:p>
    <w:p w14:paraId="732BF799"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1027DF" w:rsidRDefault="00950FF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paaiškėja, kad ekonomiškai naudingiausią pasiūlymą pateikusio </w:t>
      </w:r>
      <w:r w:rsidR="00307965" w:rsidRPr="001027DF">
        <w:rPr>
          <w:rFonts w:ascii="Times New Roman" w:hAnsi="Times New Roman" w:cs="Times New Roman"/>
          <w:lang w:val="lt-LT"/>
        </w:rPr>
        <w:t xml:space="preserve">tiekėjo </w:t>
      </w:r>
      <w:r w:rsidR="00D14597" w:rsidRPr="001027DF">
        <w:rPr>
          <w:rFonts w:ascii="Times New Roman" w:hAnsi="Times New Roman" w:cs="Times New Roman"/>
          <w:lang w:val="lt-LT"/>
        </w:rPr>
        <w:t xml:space="preserve">pasiūlymas neatitinka </w:t>
      </w:r>
      <w:r w:rsidR="00307965" w:rsidRPr="001027DF">
        <w:rPr>
          <w:rFonts w:ascii="Times New Roman" w:hAnsi="Times New Roman" w:cs="Times New Roman"/>
          <w:lang w:val="lt-LT"/>
        </w:rPr>
        <w:t xml:space="preserve">VPĮ 17 straipsnio 2 dalies 2 punkte </w:t>
      </w:r>
      <w:r w:rsidR="004E7C8B" w:rsidRPr="001027DF">
        <w:rPr>
          <w:rFonts w:ascii="Times New Roman" w:hAnsi="Times New Roman" w:cs="Times New Roman"/>
          <w:lang w:val="lt-LT"/>
        </w:rPr>
        <w:t xml:space="preserve">nurodytų </w:t>
      </w:r>
      <w:r w:rsidR="00D14597" w:rsidRPr="001027DF">
        <w:rPr>
          <w:rFonts w:ascii="Times New Roman" w:hAnsi="Times New Roman" w:cs="Times New Roman"/>
          <w:lang w:val="lt-LT"/>
        </w:rPr>
        <w:t>aplinkos apsaugos, socialinės ir darbo teisės įpareigojimų</w:t>
      </w:r>
      <w:r w:rsidR="007C30B1" w:rsidRPr="001027DF">
        <w:rPr>
          <w:rFonts w:ascii="Times New Roman" w:hAnsi="Times New Roman" w:cs="Times New Roman"/>
          <w:lang w:val="lt-LT"/>
        </w:rPr>
        <w:t>;</w:t>
      </w:r>
      <w:r w:rsidR="00D14597" w:rsidRPr="001027DF">
        <w:rPr>
          <w:rFonts w:ascii="Times New Roman" w:hAnsi="Times New Roman" w:cs="Times New Roman"/>
          <w:lang w:val="lt-LT"/>
        </w:rPr>
        <w:t xml:space="preserve"> </w:t>
      </w:r>
    </w:p>
    <w:p w14:paraId="3148C6DB" w14:textId="17E203D0" w:rsidR="00E76DFC" w:rsidRPr="001027DF" w:rsidRDefault="006364B5"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n</w:t>
      </w:r>
      <w:r w:rsidR="002B2897" w:rsidRPr="001027DF">
        <w:rPr>
          <w:rFonts w:ascii="Times New Roman" w:hAnsi="Times New Roman" w:cs="Times New Roman"/>
          <w:lang w:val="lt-LT"/>
        </w:rPr>
        <w:t>etenkinami</w:t>
      </w:r>
      <w:r w:rsidR="00004EA8" w:rsidRPr="001027DF">
        <w:rPr>
          <w:rFonts w:ascii="Times New Roman" w:hAnsi="Times New Roman" w:cs="Times New Roman"/>
          <w:lang w:val="lt-LT"/>
        </w:rPr>
        <w:t xml:space="preserve"> </w:t>
      </w:r>
      <w:r w:rsidR="00356893" w:rsidRPr="001027DF">
        <w:rPr>
          <w:rFonts w:ascii="Times New Roman" w:hAnsi="Times New Roman" w:cs="Times New Roman"/>
          <w:lang w:val="lt-LT"/>
        </w:rPr>
        <w:t>speciali</w:t>
      </w:r>
      <w:r w:rsidR="006B2391" w:rsidRPr="001027DF">
        <w:rPr>
          <w:rFonts w:ascii="Times New Roman" w:hAnsi="Times New Roman" w:cs="Times New Roman"/>
          <w:lang w:val="lt-LT"/>
        </w:rPr>
        <w:t xml:space="preserve">osiose </w:t>
      </w:r>
      <w:r w:rsidR="00880460" w:rsidRPr="001027DF">
        <w:rPr>
          <w:rFonts w:ascii="Times New Roman" w:hAnsi="Times New Roman" w:cs="Times New Roman"/>
          <w:lang w:val="lt-LT"/>
        </w:rPr>
        <w:t xml:space="preserve">pirkimo </w:t>
      </w:r>
      <w:r w:rsidR="00356893" w:rsidRPr="001027DF">
        <w:rPr>
          <w:rFonts w:ascii="Times New Roman" w:hAnsi="Times New Roman" w:cs="Times New Roman"/>
          <w:lang w:val="lt-LT"/>
        </w:rPr>
        <w:t>sąlyg</w:t>
      </w:r>
      <w:r w:rsidR="006B2391" w:rsidRPr="001027DF">
        <w:rPr>
          <w:rFonts w:ascii="Times New Roman" w:hAnsi="Times New Roman" w:cs="Times New Roman"/>
          <w:lang w:val="lt-LT"/>
        </w:rPr>
        <w:t>ose</w:t>
      </w:r>
      <w:r w:rsidR="00356893" w:rsidRPr="001027DF">
        <w:rPr>
          <w:rFonts w:ascii="Times New Roman" w:hAnsi="Times New Roman" w:cs="Times New Roman"/>
          <w:lang w:val="lt-LT"/>
        </w:rPr>
        <w:t xml:space="preserve"> nustatyt</w:t>
      </w:r>
      <w:r w:rsidR="00F77CDE" w:rsidRPr="001027DF">
        <w:rPr>
          <w:rFonts w:ascii="Times New Roman" w:hAnsi="Times New Roman" w:cs="Times New Roman"/>
          <w:lang w:val="lt-LT"/>
        </w:rPr>
        <w:t>i</w:t>
      </w:r>
      <w:r w:rsidR="00356893" w:rsidRPr="001027DF">
        <w:rPr>
          <w:rFonts w:ascii="Times New Roman" w:hAnsi="Times New Roman" w:cs="Times New Roman"/>
          <w:lang w:val="lt-LT"/>
        </w:rPr>
        <w:t xml:space="preserve"> reikalavim</w:t>
      </w:r>
      <w:r w:rsidR="00F77CDE" w:rsidRPr="001027DF">
        <w:rPr>
          <w:rFonts w:ascii="Times New Roman" w:hAnsi="Times New Roman" w:cs="Times New Roman"/>
          <w:lang w:val="lt-LT"/>
        </w:rPr>
        <w:t>ai</w:t>
      </w:r>
      <w:r w:rsidR="00356893" w:rsidRPr="001027DF">
        <w:rPr>
          <w:rFonts w:ascii="Times New Roman" w:hAnsi="Times New Roman" w:cs="Times New Roman"/>
          <w:lang w:val="lt-LT"/>
        </w:rPr>
        <w:t>, susij</w:t>
      </w:r>
      <w:r w:rsidR="00F77CDE" w:rsidRPr="001027DF">
        <w:rPr>
          <w:rFonts w:ascii="Times New Roman" w:hAnsi="Times New Roman" w:cs="Times New Roman"/>
          <w:lang w:val="lt-LT"/>
        </w:rPr>
        <w:t>ę</w:t>
      </w:r>
      <w:r w:rsidR="00356893" w:rsidRPr="001027DF">
        <w:rPr>
          <w:rFonts w:ascii="Times New Roman" w:hAnsi="Times New Roman" w:cs="Times New Roman"/>
          <w:lang w:val="lt-LT"/>
        </w:rPr>
        <w:t xml:space="preserve"> su nacionaliniu saugumu</w:t>
      </w:r>
      <w:r w:rsidR="00F77CDE" w:rsidRPr="001027DF">
        <w:rPr>
          <w:rFonts w:ascii="Times New Roman" w:hAnsi="Times New Roman" w:cs="Times New Roman"/>
          <w:lang w:val="lt-LT"/>
        </w:rPr>
        <w:t xml:space="preserve"> (</w:t>
      </w:r>
      <w:r w:rsidR="00ED2CD7" w:rsidRPr="001027DF">
        <w:rPr>
          <w:rFonts w:ascii="Times New Roman" w:hAnsi="Times New Roman" w:cs="Times New Roman"/>
          <w:lang w:val="lt-LT"/>
        </w:rPr>
        <w:t>kai</w:t>
      </w:r>
      <w:r w:rsidR="00F77CDE" w:rsidRPr="001027DF">
        <w:rPr>
          <w:rFonts w:ascii="Times New Roman" w:hAnsi="Times New Roman" w:cs="Times New Roman"/>
          <w:lang w:val="lt-LT"/>
        </w:rPr>
        <w:t xml:space="preserve"> taikoma)</w:t>
      </w:r>
      <w:r w:rsidR="00356893" w:rsidRPr="001027DF">
        <w:rPr>
          <w:rFonts w:ascii="Times New Roman" w:hAnsi="Times New Roman" w:cs="Times New Roman"/>
          <w:lang w:val="lt-LT"/>
        </w:rPr>
        <w:t>;</w:t>
      </w:r>
    </w:p>
    <w:p w14:paraId="5FD4F664" w14:textId="2A22B6A1" w:rsidR="00870F7B" w:rsidRPr="001027DF" w:rsidRDefault="00C87899"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tiekėjas </w:t>
      </w:r>
      <w:r w:rsidR="00B50AB5" w:rsidRPr="001027DF">
        <w:rPr>
          <w:rFonts w:ascii="Times New Roman" w:hAnsi="Times New Roman" w:cs="Times New Roman"/>
          <w:lang w:val="lt-LT"/>
        </w:rPr>
        <w:t>neatitinka Reglament</w:t>
      </w:r>
      <w:r w:rsidR="00CE5279" w:rsidRPr="001027DF">
        <w:rPr>
          <w:rFonts w:ascii="Times New Roman" w:hAnsi="Times New Roman" w:cs="Times New Roman"/>
          <w:lang w:val="lt-LT"/>
        </w:rPr>
        <w:t>e nustatytų reikalavimų</w:t>
      </w:r>
      <w:r w:rsidR="005C29E9" w:rsidRPr="001027DF">
        <w:rPr>
          <w:rFonts w:ascii="Times New Roman" w:hAnsi="Times New Roman" w:cs="Times New Roman"/>
          <w:lang w:val="lt-LT"/>
        </w:rPr>
        <w:t>;</w:t>
      </w:r>
    </w:p>
    <w:p w14:paraId="06A1C310" w14:textId="14931676" w:rsidR="0063217F" w:rsidRPr="001027DF" w:rsidRDefault="0063217F"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1027DF">
        <w:rPr>
          <w:rFonts w:ascii="Times New Roman" w:hAnsi="Times New Roman" w:cs="Times New Roman"/>
          <w:color w:val="000000" w:themeColor="text1"/>
          <w:lang w:val="lt-LT"/>
        </w:rPr>
        <w:t xml:space="preserve"> (jei taikoma)</w:t>
      </w:r>
      <w:r w:rsidR="005C29E9" w:rsidRPr="001027DF">
        <w:rPr>
          <w:rFonts w:ascii="Times New Roman" w:hAnsi="Times New Roman" w:cs="Times New Roman"/>
          <w:color w:val="000000" w:themeColor="text1"/>
          <w:lang w:val="lt-LT"/>
        </w:rPr>
        <w:t>;</w:t>
      </w:r>
    </w:p>
    <w:p w14:paraId="408DD04C" w14:textId="1F5BFFAC" w:rsidR="003D1ADA" w:rsidRPr="001027DF" w:rsidRDefault="003D1AD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lang w:val="lt-LT"/>
        </w:rPr>
        <w:t xml:space="preserve">tiekėjas neturi reikalaujamo profesinio pajėgumo, </w:t>
      </w:r>
      <w:r w:rsidR="00B27D6A" w:rsidRPr="001027DF">
        <w:rPr>
          <w:rFonts w:ascii="Times New Roman" w:hAnsi="Times New Roman" w:cs="Times New Roman"/>
          <w:color w:val="000000"/>
          <w:lang w:val="lt-LT"/>
        </w:rPr>
        <w:t>kai</w:t>
      </w:r>
      <w:r w:rsidR="00516961" w:rsidRPr="001027DF">
        <w:rPr>
          <w:rFonts w:ascii="Times New Roman" w:hAnsi="Times New Roman" w:cs="Times New Roman"/>
          <w:color w:val="000000"/>
          <w:lang w:val="lt-LT"/>
        </w:rPr>
        <w:t xml:space="preserve"> perkančioji organizacija</w:t>
      </w:r>
      <w:r w:rsidRPr="001027DF">
        <w:rPr>
          <w:rFonts w:ascii="Times New Roman" w:hAnsi="Times New Roman" w:cs="Times New Roman"/>
          <w:color w:val="000000"/>
          <w:lang w:val="lt-LT"/>
        </w:rPr>
        <w:t xml:space="preserve"> nustato tiekėjo interesų konfliktą, galintį neigiamai paveikti sutarties vykdymą</w:t>
      </w:r>
      <w:r w:rsidR="005C29E9" w:rsidRPr="001027DF">
        <w:rPr>
          <w:rFonts w:ascii="Times New Roman" w:hAnsi="Times New Roman" w:cs="Times New Roman"/>
          <w:color w:val="000000"/>
          <w:lang w:val="lt-LT"/>
        </w:rPr>
        <w:t>;</w:t>
      </w:r>
    </w:p>
    <w:p w14:paraId="4113367B" w14:textId="1BBCB449" w:rsidR="00E6583D" w:rsidRPr="001027DF" w:rsidRDefault="00A93550"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eastAsia="Arial" w:hAnsi="Times New Roman" w:cs="Times New Roman"/>
          <w:lang w:val="lt-LT"/>
        </w:rPr>
        <w:t>Perkančioji organizacija</w:t>
      </w:r>
      <w:r w:rsidR="002903B4" w:rsidRPr="001027DF">
        <w:rPr>
          <w:rFonts w:ascii="Times New Roman" w:eastAsia="Arial" w:hAnsi="Times New Roman" w:cs="Times New Roman"/>
          <w:lang w:val="lt-LT"/>
        </w:rPr>
        <w:t xml:space="preserve"> gali atmesti pasiūlymus kitais </w:t>
      </w:r>
      <w:r w:rsidR="008B365C" w:rsidRPr="001027DF">
        <w:rPr>
          <w:rFonts w:ascii="Times New Roman" w:eastAsia="Arial" w:hAnsi="Times New Roman" w:cs="Times New Roman"/>
          <w:lang w:val="lt-LT"/>
        </w:rPr>
        <w:t xml:space="preserve">specialiosiose </w:t>
      </w:r>
      <w:r w:rsidR="00724D6E" w:rsidRPr="001027DF">
        <w:rPr>
          <w:rFonts w:ascii="Times New Roman" w:eastAsia="Arial" w:hAnsi="Times New Roman" w:cs="Times New Roman"/>
          <w:lang w:val="lt-LT"/>
        </w:rPr>
        <w:t xml:space="preserve">pirkimo </w:t>
      </w:r>
      <w:r w:rsidR="008B365C" w:rsidRPr="001027DF">
        <w:rPr>
          <w:rFonts w:ascii="Times New Roman" w:eastAsia="Arial" w:hAnsi="Times New Roman" w:cs="Times New Roman"/>
          <w:lang w:val="lt-LT"/>
        </w:rPr>
        <w:t>sąlygose</w:t>
      </w:r>
      <w:r w:rsidR="008A4D1C" w:rsidRPr="001027DF">
        <w:rPr>
          <w:rFonts w:ascii="Times New Roman" w:eastAsia="Arial" w:hAnsi="Times New Roman" w:cs="Times New Roman"/>
          <w:lang w:val="lt-LT"/>
        </w:rPr>
        <w:t xml:space="preserve"> nurodytais pagrindais</w:t>
      </w:r>
      <w:r w:rsidR="001C4EF6" w:rsidRPr="001027DF">
        <w:rPr>
          <w:rFonts w:ascii="Times New Roman" w:eastAsia="Arial" w:hAnsi="Times New Roman" w:cs="Times New Roman"/>
          <w:lang w:val="lt-LT"/>
        </w:rPr>
        <w:t>.</w:t>
      </w:r>
    </w:p>
    <w:p w14:paraId="09EF0A1F" w14:textId="7867068B" w:rsidR="00D14597" w:rsidRPr="001027DF" w:rsidRDefault="00D14597" w:rsidP="003D27B4">
      <w:pPr>
        <w:pStyle w:val="Sraopastraipa"/>
        <w:numPr>
          <w:ilvl w:val="1"/>
          <w:numId w:val="68"/>
        </w:numPr>
        <w:tabs>
          <w:tab w:val="left" w:pos="1276"/>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Apie pasiūlymo atmetimą ir tokio atmetimo priežastis tiekėjas informuojamas raštu CVP IS priemonėmis.</w:t>
      </w:r>
    </w:p>
    <w:p w14:paraId="2CAA6A97" w14:textId="77777777" w:rsidR="00C36A61" w:rsidRPr="001027DF" w:rsidRDefault="00C36A61" w:rsidP="00516961">
      <w:pPr>
        <w:pStyle w:val="Antrat1"/>
        <w:numPr>
          <w:ilvl w:val="0"/>
          <w:numId w:val="68"/>
        </w:numPr>
        <w:tabs>
          <w:tab w:val="left" w:pos="567"/>
        </w:tabs>
        <w:spacing w:line="20" w:lineRule="atLeast"/>
        <w:ind w:left="0" w:firstLine="0"/>
        <w:contextualSpacing/>
        <w:rPr>
          <w:rFonts w:ascii="Times New Roman" w:hAnsi="Times New Roman" w:cs="Times New Roman"/>
          <w:color w:val="auto"/>
          <w:lang w:val="lt-LT"/>
        </w:rPr>
      </w:pPr>
      <w:bookmarkStart w:id="112" w:name="_Ref40443104"/>
      <w:bookmarkStart w:id="113" w:name="_Toc48053180"/>
      <w:bookmarkStart w:id="114" w:name="_Toc126263066"/>
      <w:r w:rsidRPr="001027DF">
        <w:rPr>
          <w:rFonts w:ascii="Times New Roman" w:hAnsi="Times New Roman" w:cs="Times New Roman"/>
          <w:color w:val="auto"/>
          <w:lang w:val="lt-LT"/>
        </w:rPr>
        <w:t>Pasiūlymų eilė ir laimėtojo nustatymas</w:t>
      </w:r>
      <w:bookmarkEnd w:id="112"/>
      <w:bookmarkEnd w:id="113"/>
      <w:bookmarkEnd w:id="114"/>
    </w:p>
    <w:p w14:paraId="6D9C58F7" w14:textId="6FEEF303"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Išnagrinėjusi, įvertinusi ir palyginusi pateiktus pasiūlymus, perkančioji organizacija nustato pasiūlymų eilę</w:t>
      </w:r>
      <w:r w:rsidR="005B27F5" w:rsidRPr="001027DF">
        <w:rPr>
          <w:rFonts w:ascii="Times New Roman" w:hAnsi="Times New Roman" w:cs="Times New Roman"/>
          <w:lang w:val="lt-LT"/>
        </w:rPr>
        <w:t xml:space="preserve"> (</w:t>
      </w:r>
      <w:r w:rsidR="005B27F5" w:rsidRPr="001027DF">
        <w:rPr>
          <w:rFonts w:ascii="Times New Roman" w:hAnsi="Times New Roman" w:cs="Times New Roman"/>
          <w:color w:val="000000"/>
          <w:lang w:val="lt-LT"/>
        </w:rPr>
        <w:t>išskyrus atvejus, kai pasiūlymą pateikia, arba įvertinus pasiūlymus liko tik vienas tiekėjas)</w:t>
      </w:r>
      <w:r w:rsidRPr="001027DF">
        <w:rPr>
          <w:rFonts w:ascii="Times New Roman" w:hAnsi="Times New Roman" w:cs="Times New Roman"/>
          <w:lang w:val="lt-LT"/>
        </w:rPr>
        <w:t>, į kurią įtraukia neatmestus pasiūlymus, ir nustato laimėjusį pasiūlymą bei priima sprendimą dėl sutarties sudarymo.</w:t>
      </w:r>
    </w:p>
    <w:p w14:paraId="08C9C826" w14:textId="7C83F2B5" w:rsidR="00C36A61" w:rsidRPr="001027DF" w:rsidRDefault="00C36A61" w:rsidP="00516961">
      <w:pPr>
        <w:pStyle w:val="Sraopastraipa"/>
        <w:numPr>
          <w:ilvl w:val="1"/>
          <w:numId w:val="68"/>
        </w:numPr>
        <w:tabs>
          <w:tab w:val="left" w:pos="1418"/>
        </w:tabs>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1027DF" w:rsidRDefault="000525F8"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eastAsia="Arial" w:hAnsi="Times New Roman" w:cs="Times New Roman"/>
          <w:lang w:val="lt-LT"/>
        </w:rPr>
        <w:t xml:space="preserve">Prieš nustatydama laimėjusį pasiūlymą, </w:t>
      </w:r>
      <w:r w:rsidR="00D4644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reikalauja, kad ekonomiškai naudingiausią pasiūlymą pateikęs </w:t>
      </w:r>
      <w:r w:rsidR="00D4644F" w:rsidRPr="001027DF">
        <w:rPr>
          <w:rFonts w:ascii="Times New Roman" w:eastAsia="Arial" w:hAnsi="Times New Roman" w:cs="Times New Roman"/>
          <w:lang w:val="lt-LT"/>
        </w:rPr>
        <w:t>tiekėjas</w:t>
      </w:r>
      <w:r w:rsidRPr="001027DF">
        <w:rPr>
          <w:rFonts w:ascii="Times New Roman" w:eastAsia="Arial" w:hAnsi="Times New Roman" w:cs="Times New Roman"/>
          <w:lang w:val="lt-LT"/>
        </w:rPr>
        <w:t xml:space="preserve"> pateiktų aktualius dokumentus, patvirtinančius </w:t>
      </w:r>
      <w:r w:rsidR="00764D28" w:rsidRPr="001027DF">
        <w:rPr>
          <w:rFonts w:ascii="Times New Roman" w:eastAsia="Arial" w:hAnsi="Times New Roman" w:cs="Times New Roman"/>
          <w:lang w:val="lt-LT"/>
        </w:rPr>
        <w:t>p</w:t>
      </w:r>
      <w:r w:rsidRPr="001027DF">
        <w:rPr>
          <w:rFonts w:ascii="Times New Roman" w:eastAsia="Arial" w:hAnsi="Times New Roman" w:cs="Times New Roman"/>
          <w:lang w:val="lt-LT"/>
        </w:rPr>
        <w:t xml:space="preserve">irkimo sąlygose nurodytų </w:t>
      </w:r>
      <w:r w:rsidRPr="001027DF">
        <w:rPr>
          <w:rFonts w:ascii="Times New Roman" w:hAnsi="Times New Roman" w:cs="Times New Roman"/>
          <w:lang w:val="lt-LT"/>
        </w:rPr>
        <w:t xml:space="preserve">pašalinimo pagrindų nebuvimą, įrodančius atitiktį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sąlygomis šių dokumentų nereikalaujama. </w:t>
      </w:r>
      <w:r w:rsidR="00D4644F"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taip pat įvertina, ar ekonomiškai naudingiausią pasiūlymą pateikusio </w:t>
      </w:r>
      <w:r w:rsidR="00D4644F" w:rsidRPr="001027DF">
        <w:rPr>
          <w:rFonts w:ascii="Times New Roman" w:hAnsi="Times New Roman" w:cs="Times New Roman"/>
          <w:lang w:val="lt-LT"/>
        </w:rPr>
        <w:t>tiekėjo</w:t>
      </w:r>
      <w:r w:rsidRPr="001027DF">
        <w:rPr>
          <w:rFonts w:ascii="Times New Roman" w:hAnsi="Times New Roman" w:cs="Times New Roman"/>
          <w:lang w:val="lt-LT"/>
        </w:rPr>
        <w:t xml:space="preserve"> pasiūlymas neturėtų būti atmestas dėl kitų priežasčių.</w:t>
      </w:r>
    </w:p>
    <w:p w14:paraId="4C641B54" w14:textId="5B080B4E"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Jeigu pasiūlymą pateikė tik vienas tiekėjas </w:t>
      </w:r>
      <w:r w:rsidR="00A227FE" w:rsidRPr="001027DF">
        <w:rPr>
          <w:rFonts w:ascii="Times New Roman" w:hAnsi="Times New Roman" w:cs="Times New Roman"/>
          <w:lang w:val="lt-LT"/>
        </w:rPr>
        <w:t>arba įvertinus pasiūlymus liko tik vienas tiekėjas</w:t>
      </w:r>
      <w:r w:rsidRPr="001027DF">
        <w:rPr>
          <w:rFonts w:ascii="Times New Roman" w:hAnsi="Times New Roman" w:cs="Times New Roman"/>
          <w:lang w:val="lt-LT"/>
        </w:rPr>
        <w:t xml:space="preserve"> pasiūlymų eilė nenustatoma ir tas pasiūlymas laikomas laimėjusiu.</w:t>
      </w:r>
    </w:p>
    <w:p w14:paraId="04B49802" w14:textId="7BC4CB5B" w:rsidR="009641A6" w:rsidRPr="001027DF" w:rsidRDefault="009641A6" w:rsidP="00516961">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15" w:name="_Toc126263067"/>
      <w:bookmarkStart w:id="116" w:name="_Hlk91498524"/>
      <w:r w:rsidRPr="001027DF">
        <w:rPr>
          <w:rFonts w:ascii="Times New Roman" w:hAnsi="Times New Roman" w:cs="Times New Roman"/>
          <w:color w:val="auto"/>
          <w:lang w:val="lt-LT"/>
        </w:rPr>
        <w:t>Informavimas apie pirkimo procedūrų rezultatus</w:t>
      </w:r>
      <w:bookmarkEnd w:id="115"/>
    </w:p>
    <w:bookmarkEnd w:id="116"/>
    <w:p w14:paraId="3F0A54A9" w14:textId="690AD253" w:rsidR="0053096C" w:rsidRPr="001027DF" w:rsidRDefault="0053096C" w:rsidP="00516961">
      <w:pPr>
        <w:pStyle w:val="Sraopastraipa"/>
        <w:numPr>
          <w:ilvl w:val="1"/>
          <w:numId w:val="68"/>
        </w:numPr>
        <w:spacing w:after="0" w:line="20" w:lineRule="atLeast"/>
        <w:ind w:left="0" w:firstLine="709"/>
        <w:jc w:val="both"/>
        <w:rPr>
          <w:rFonts w:ascii="Times New Roman" w:eastAsia="Arial" w:hAnsi="Times New Roman" w:cs="Times New Roman"/>
          <w:lang w:val="lt-LT"/>
        </w:rPr>
      </w:pPr>
      <w:r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ne vėliau kaip per </w:t>
      </w:r>
      <w:r w:rsidR="00AB40FC" w:rsidRPr="001027DF">
        <w:rPr>
          <w:rFonts w:ascii="Times New Roman" w:eastAsia="Arial" w:hAnsi="Times New Roman" w:cs="Times New Roman"/>
          <w:lang w:val="lt-LT"/>
        </w:rPr>
        <w:t xml:space="preserve">3 </w:t>
      </w:r>
      <w:r w:rsidRPr="001027DF">
        <w:rPr>
          <w:rFonts w:ascii="Times New Roman" w:eastAsia="Arial" w:hAnsi="Times New Roman" w:cs="Times New Roman"/>
          <w:lang w:val="lt-LT"/>
        </w:rPr>
        <w:t>darbo dienas nuo</w:t>
      </w:r>
      <w:r w:rsidR="00896B00" w:rsidRPr="001027DF">
        <w:rPr>
          <w:rFonts w:ascii="Times New Roman" w:eastAsia="Arial" w:hAnsi="Times New Roman" w:cs="Times New Roman"/>
          <w:lang w:val="lt-LT"/>
        </w:rPr>
        <w:t xml:space="preserve"> </w:t>
      </w:r>
      <w:r w:rsidRPr="001027DF">
        <w:rPr>
          <w:rFonts w:ascii="Times New Roman" w:eastAsia="Arial" w:hAnsi="Times New Roman" w:cs="Times New Roman"/>
          <w:lang w:val="lt-LT"/>
        </w:rPr>
        <w:t>laimėjusio pasiūlymo nustatymo</w:t>
      </w:r>
      <w:r w:rsidR="00755F89" w:rsidRPr="001027DF">
        <w:rPr>
          <w:rFonts w:ascii="Times New Roman" w:eastAsia="Arial" w:hAnsi="Times New Roman" w:cs="Times New Roman"/>
          <w:lang w:val="lt-LT"/>
        </w:rPr>
        <w:t>,</w:t>
      </w:r>
      <w:r w:rsidRPr="001027DF">
        <w:rPr>
          <w:rFonts w:ascii="Times New Roman" w:eastAsia="Arial" w:hAnsi="Times New Roman" w:cs="Times New Roman"/>
          <w:lang w:val="lt-LT"/>
        </w:rPr>
        <w:t xml:space="preserve"> CVP IS priemonėmis tiekėjus informuoja apie </w:t>
      </w:r>
      <w:r w:rsidR="009B1BFA" w:rsidRPr="001027DF">
        <w:rPr>
          <w:rFonts w:ascii="Times New Roman" w:eastAsia="Arial" w:hAnsi="Times New Roman" w:cs="Times New Roman"/>
          <w:lang w:val="lt-LT"/>
        </w:rPr>
        <w:t>p</w:t>
      </w:r>
      <w:r w:rsidRPr="001027DF">
        <w:rPr>
          <w:rFonts w:ascii="Times New Roman" w:eastAsia="Arial" w:hAnsi="Times New Roman" w:cs="Times New Roman"/>
          <w:lang w:val="lt-LT"/>
        </w:rPr>
        <w:t>irkimo procedūros rezultatus, vadovaujantis VPĮ 58 straipsnio nuostatomis.</w:t>
      </w:r>
      <w:r w:rsidR="00CE7B02" w:rsidRPr="001027DF">
        <w:rPr>
          <w:rFonts w:ascii="Times New Roman" w:eastAsia="Arial" w:hAnsi="Times New Roman" w:cs="Times New Roman"/>
          <w:lang w:val="lt-LT"/>
        </w:rPr>
        <w:t xml:space="preserve"> </w:t>
      </w:r>
      <w:r w:rsidR="00500015" w:rsidRPr="001027DF">
        <w:rPr>
          <w:rFonts w:ascii="Times New Roman" w:eastAsia="Arial" w:hAnsi="Times New Roman" w:cs="Times New Roman"/>
          <w:lang w:val="lt-LT"/>
        </w:rPr>
        <w:t xml:space="preserve">Perkančioji organizacija taip pat turi </w:t>
      </w:r>
      <w:r w:rsidR="001C11E8" w:rsidRPr="001027DF">
        <w:rPr>
          <w:rFonts w:ascii="Times New Roman" w:eastAsia="Arial" w:hAnsi="Times New Roman" w:cs="Times New Roman"/>
          <w:lang w:val="lt-LT"/>
        </w:rPr>
        <w:t xml:space="preserve">informuoti tiekėjus apie priežastis, </w:t>
      </w:r>
      <w:r w:rsidR="00171B94" w:rsidRPr="001027DF">
        <w:rPr>
          <w:rFonts w:ascii="Times New Roman" w:eastAsia="Arial" w:hAnsi="Times New Roman" w:cs="Times New Roman"/>
          <w:lang w:val="lt-LT"/>
        </w:rPr>
        <w:t>dėl kurių buvo p</w:t>
      </w:r>
      <w:r w:rsidR="00E03FDE" w:rsidRPr="001027DF">
        <w:rPr>
          <w:rFonts w:ascii="Times New Roman" w:eastAsia="Arial" w:hAnsi="Times New Roman" w:cs="Times New Roman"/>
          <w:lang w:val="lt-LT"/>
        </w:rPr>
        <w:t>r</w:t>
      </w:r>
      <w:r w:rsidR="00171B94" w:rsidRPr="001027DF">
        <w:rPr>
          <w:rFonts w:ascii="Times New Roman" w:hAnsi="Times New Roman" w:cs="Times New Roman"/>
          <w:color w:val="000000"/>
          <w:lang w:val="lt-LT"/>
        </w:rPr>
        <w:t>iimtas sprendimas nesudaryti sutarties</w:t>
      </w:r>
      <w:r w:rsidR="00E03FDE" w:rsidRPr="001027DF">
        <w:rPr>
          <w:rFonts w:ascii="Times New Roman" w:hAnsi="Times New Roman" w:cs="Times New Roman"/>
          <w:color w:val="000000"/>
          <w:lang w:val="lt-LT"/>
        </w:rPr>
        <w:t>.</w:t>
      </w:r>
    </w:p>
    <w:p w14:paraId="45101C61" w14:textId="5491561D" w:rsidR="00617E20" w:rsidRPr="001027DF" w:rsidRDefault="008412F7" w:rsidP="00516961">
      <w:pPr>
        <w:pStyle w:val="Sraopastraipa"/>
        <w:numPr>
          <w:ilvl w:val="1"/>
          <w:numId w:val="68"/>
        </w:numPr>
        <w:spacing w:after="0" w:line="20" w:lineRule="atLeast"/>
        <w:ind w:left="0" w:firstLine="709"/>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Suinteresuoti dalyviai nuo perkančiosios organizacijos pranešimo apie sprendimą nustatyti laimėjusį pasiūlymą pateikimo </w:t>
      </w:r>
      <w:r w:rsidR="008D6AF2" w:rsidRPr="001027DF">
        <w:rPr>
          <w:rStyle w:val="cf01"/>
          <w:rFonts w:ascii="Times New Roman" w:hAnsi="Times New Roman" w:cs="Times New Roman"/>
          <w:sz w:val="21"/>
          <w:szCs w:val="21"/>
          <w:lang w:val="lt-LT"/>
        </w:rPr>
        <w:t>d</w:t>
      </w:r>
      <w:r w:rsidRPr="001027DF">
        <w:rPr>
          <w:rStyle w:val="cf01"/>
          <w:rFonts w:ascii="Times New Roman" w:hAnsi="Times New Roman" w:cs="Times New Roman"/>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1027DF" w:rsidRDefault="009B1639" w:rsidP="00C635EE">
      <w:pPr>
        <w:pStyle w:val="Antrat1"/>
        <w:numPr>
          <w:ilvl w:val="0"/>
          <w:numId w:val="68"/>
        </w:numPr>
        <w:tabs>
          <w:tab w:val="left" w:pos="567"/>
        </w:tabs>
        <w:spacing w:line="20" w:lineRule="atLeast"/>
        <w:contextualSpacing/>
        <w:rPr>
          <w:rFonts w:ascii="Times New Roman" w:hAnsi="Times New Roman" w:cs="Times New Roman"/>
          <w:color w:val="auto"/>
          <w:lang w:val="lt-LT"/>
        </w:rPr>
      </w:pPr>
      <w:bookmarkStart w:id="117" w:name="_Ref39425999"/>
      <w:bookmarkStart w:id="118" w:name="_Ref39426005"/>
      <w:bookmarkStart w:id="119" w:name="_Toc48053182"/>
      <w:bookmarkStart w:id="120" w:name="_Toc126263068"/>
      <w:r w:rsidRPr="001027DF">
        <w:rPr>
          <w:rFonts w:ascii="Times New Roman" w:hAnsi="Times New Roman" w:cs="Times New Roman"/>
          <w:color w:val="auto"/>
          <w:lang w:val="lt-LT"/>
        </w:rPr>
        <w:t>Sutarties sudarymas</w:t>
      </w:r>
      <w:bookmarkEnd w:id="117"/>
      <w:bookmarkEnd w:id="118"/>
      <w:bookmarkEnd w:id="119"/>
      <w:bookmarkEnd w:id="120"/>
    </w:p>
    <w:p w14:paraId="4B164DAB" w14:textId="2F7666C8" w:rsidR="00DD1D0D" w:rsidRPr="001027DF" w:rsidRDefault="000843D4"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su </w:t>
      </w:r>
      <w:r w:rsidR="000200BB" w:rsidRPr="001027DF">
        <w:rPr>
          <w:rFonts w:ascii="Times New Roman" w:hAnsi="Times New Roman" w:cs="Times New Roman"/>
          <w:lang w:val="lt-LT"/>
        </w:rPr>
        <w:t>tiekėju</w:t>
      </w:r>
      <w:r w:rsidRPr="001027DF">
        <w:rPr>
          <w:rFonts w:ascii="Times New Roman" w:hAnsi="Times New Roman" w:cs="Times New Roman"/>
          <w:lang w:val="lt-LT"/>
        </w:rPr>
        <w:t xml:space="preserve">, kurio pasiūlymas, vadovaujantis </w:t>
      </w:r>
      <w:r w:rsidR="00C635EE"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008B2EE2" w:rsidRPr="001027DF">
        <w:rPr>
          <w:rFonts w:ascii="Times New Roman" w:hAnsi="Times New Roman" w:cs="Times New Roman"/>
          <w:lang w:val="lt-LT"/>
        </w:rPr>
        <w:t xml:space="preserve">sąlygų </w:t>
      </w:r>
      <w:r w:rsidR="00370D99" w:rsidRPr="001027DF">
        <w:rPr>
          <w:rFonts w:ascii="Times New Roman" w:hAnsi="Times New Roman" w:cs="Times New Roman"/>
          <w:lang w:val="lt-LT"/>
        </w:rPr>
        <w:t>nustatyta</w:t>
      </w:r>
      <w:r w:rsidR="008B2EE2" w:rsidRPr="001027DF">
        <w:rPr>
          <w:rFonts w:ascii="Times New Roman" w:hAnsi="Times New Roman" w:cs="Times New Roman"/>
          <w:lang w:val="lt-LT"/>
        </w:rPr>
        <w:t xml:space="preserve"> </w:t>
      </w:r>
      <w:r w:rsidRPr="001027DF">
        <w:rPr>
          <w:rFonts w:ascii="Times New Roman" w:hAnsi="Times New Roman" w:cs="Times New Roman"/>
          <w:lang w:val="lt-LT"/>
        </w:rPr>
        <w:t>tvarka pripažintas laimėj</w:t>
      </w:r>
      <w:r w:rsidR="00B66116" w:rsidRPr="001027DF">
        <w:rPr>
          <w:rFonts w:ascii="Times New Roman" w:hAnsi="Times New Roman" w:cs="Times New Roman"/>
          <w:lang w:val="lt-LT"/>
        </w:rPr>
        <w:t>usiu</w:t>
      </w:r>
      <w:r w:rsidRPr="001027DF">
        <w:rPr>
          <w:rFonts w:ascii="Times New Roman" w:hAnsi="Times New Roman" w:cs="Times New Roman"/>
          <w:lang w:val="lt-LT"/>
        </w:rPr>
        <w:t xml:space="preserve">, o jei pirkimas skaidomas į dalis – su </w:t>
      </w:r>
      <w:r w:rsidR="00B66116" w:rsidRPr="001027DF">
        <w:rPr>
          <w:rFonts w:ascii="Times New Roman" w:hAnsi="Times New Roman" w:cs="Times New Roman"/>
          <w:lang w:val="lt-LT"/>
        </w:rPr>
        <w:t>tiekėjais</w:t>
      </w:r>
      <w:r w:rsidRPr="001027DF">
        <w:rPr>
          <w:rFonts w:ascii="Times New Roman" w:hAnsi="Times New Roman" w:cs="Times New Roman"/>
          <w:lang w:val="lt-LT"/>
        </w:rPr>
        <w:t>, kurių pasiūlymai pripažinti laimėj</w:t>
      </w:r>
      <w:r w:rsidR="00B66116" w:rsidRPr="001027DF">
        <w:rPr>
          <w:rFonts w:ascii="Times New Roman" w:hAnsi="Times New Roman" w:cs="Times New Roman"/>
          <w:lang w:val="lt-LT"/>
        </w:rPr>
        <w:t xml:space="preserve">usiais </w:t>
      </w:r>
      <w:r w:rsidRPr="001027DF">
        <w:rPr>
          <w:rFonts w:ascii="Times New Roman" w:hAnsi="Times New Roman" w:cs="Times New Roman"/>
          <w:lang w:val="lt-LT"/>
        </w:rPr>
        <w:t>(</w:t>
      </w:r>
      <w:r w:rsidR="00B66116" w:rsidRPr="001027DF">
        <w:rPr>
          <w:rFonts w:ascii="Times New Roman" w:hAnsi="Times New Roman" w:cs="Times New Roman"/>
          <w:lang w:val="lt-LT"/>
        </w:rPr>
        <w:t xml:space="preserve">perkančioji organizacija </w:t>
      </w:r>
      <w:r w:rsidR="00CA5DEC" w:rsidRPr="001027DF">
        <w:rPr>
          <w:rFonts w:ascii="Times New Roman" w:hAnsi="Times New Roman" w:cs="Times New Roman"/>
          <w:lang w:val="lt-LT"/>
        </w:rPr>
        <w:t>gali</w:t>
      </w:r>
      <w:r w:rsidRPr="001027DF">
        <w:rPr>
          <w:rFonts w:ascii="Times New Roman" w:hAnsi="Times New Roman" w:cs="Times New Roman"/>
          <w:lang w:val="lt-LT"/>
        </w:rPr>
        <w:t xml:space="preserve"> nuspręsti sudaryti vieną sutartį dėl </w:t>
      </w:r>
      <w:r w:rsidR="00DD1D0D" w:rsidRPr="001027DF">
        <w:rPr>
          <w:rFonts w:ascii="Times New Roman" w:hAnsi="Times New Roman" w:cs="Times New Roman"/>
          <w:lang w:val="lt-LT"/>
        </w:rPr>
        <w:t>p</w:t>
      </w:r>
      <w:r w:rsidRPr="001027DF">
        <w:rPr>
          <w:rFonts w:ascii="Times New Roman" w:hAnsi="Times New Roman" w:cs="Times New Roman"/>
          <w:lang w:val="lt-LT"/>
        </w:rPr>
        <w:t xml:space="preserve">irkimo dalių, dėl kurių laimėtoju nustatytas tas pats </w:t>
      </w:r>
      <w:r w:rsidR="00B66116" w:rsidRPr="001027DF">
        <w:rPr>
          <w:rFonts w:ascii="Times New Roman" w:hAnsi="Times New Roman" w:cs="Times New Roman"/>
          <w:lang w:val="lt-LT"/>
        </w:rPr>
        <w:t>tiekėjas</w:t>
      </w:r>
      <w:r w:rsidRPr="001027DF">
        <w:rPr>
          <w:rFonts w:ascii="Times New Roman" w:hAnsi="Times New Roman" w:cs="Times New Roman"/>
          <w:lang w:val="lt-LT"/>
        </w:rPr>
        <w:t>).</w:t>
      </w:r>
    </w:p>
    <w:p w14:paraId="79CE8DB1" w14:textId="7458B342" w:rsidR="009B1639" w:rsidRPr="001027DF" w:rsidRDefault="009B1639"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nedelsiant, bet ne anksčiau negu pasibaigė </w:t>
      </w:r>
      <w:r w:rsidR="00732A86" w:rsidRPr="001027DF">
        <w:rPr>
          <w:rFonts w:ascii="Times New Roman" w:hAnsi="Times New Roman" w:cs="Times New Roman"/>
          <w:lang w:val="lt-LT"/>
        </w:rPr>
        <w:t>speciali</w:t>
      </w:r>
      <w:r w:rsidR="00B32818" w:rsidRPr="001027DF">
        <w:rPr>
          <w:rFonts w:ascii="Times New Roman" w:hAnsi="Times New Roman" w:cs="Times New Roman"/>
          <w:lang w:val="lt-LT"/>
        </w:rPr>
        <w:t>osiose</w:t>
      </w:r>
      <w:r w:rsidR="00732A86" w:rsidRPr="001027DF">
        <w:rPr>
          <w:rFonts w:ascii="Times New Roman" w:hAnsi="Times New Roman" w:cs="Times New Roman"/>
          <w:lang w:val="lt-LT"/>
        </w:rPr>
        <w:t xml:space="preserve"> </w:t>
      </w:r>
      <w:r w:rsidR="00C635EE"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w:t>
      </w:r>
      <w:r w:rsidR="00DB341F" w:rsidRPr="001027DF">
        <w:rPr>
          <w:rFonts w:ascii="Times New Roman" w:hAnsi="Times New Roman" w:cs="Times New Roman"/>
          <w:lang w:val="lt-LT"/>
        </w:rPr>
        <w:t>sąlyg</w:t>
      </w:r>
      <w:r w:rsidR="00B32818" w:rsidRPr="001027DF">
        <w:rPr>
          <w:rFonts w:ascii="Times New Roman" w:hAnsi="Times New Roman" w:cs="Times New Roman"/>
          <w:lang w:val="lt-LT"/>
        </w:rPr>
        <w:t>ose</w:t>
      </w:r>
      <w:r w:rsidR="00DB341F"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00081E87" w:rsidRPr="001027DF">
        <w:rPr>
          <w:rFonts w:ascii="Times New Roman" w:hAnsi="Times New Roman" w:cs="Times New Roman"/>
          <w:lang w:val="lt-LT"/>
        </w:rPr>
        <w:t xml:space="preserve">, išskyrus atvejus, kai vadovaujantis </w:t>
      </w:r>
      <w:r w:rsidR="00C16E42" w:rsidRPr="001027DF">
        <w:rPr>
          <w:rFonts w:ascii="Times New Roman" w:hAnsi="Times New Roman" w:cs="Times New Roman"/>
          <w:lang w:val="lt-LT"/>
        </w:rPr>
        <w:t>VPĮ nuostatomis jis gali būti netaikomas</w:t>
      </w:r>
      <w:r w:rsidR="009211FE"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Perkančioji organizacija, gavusi tiekėjo prašymo ar ieškinio teismui kopiją, negali sudaryti sutarties, kol nesibaigė </w:t>
      </w:r>
      <w:r w:rsidR="004C4F09" w:rsidRPr="001027DF">
        <w:rPr>
          <w:rFonts w:ascii="Times New Roman" w:eastAsia="Times New Roman" w:hAnsi="Times New Roman" w:cs="Times New Roman"/>
          <w:color w:val="000000" w:themeColor="text1"/>
          <w:lang w:val="lt-LT"/>
        </w:rPr>
        <w:t xml:space="preserve">specialiosiose </w:t>
      </w:r>
      <w:r w:rsidR="004C4F09"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Pr="001027DF">
        <w:rPr>
          <w:rFonts w:ascii="Times New Roman" w:hAnsi="Times New Roman" w:cs="Times New Roman"/>
          <w:lang w:val="lt-LT"/>
        </w:rPr>
        <w:t>sąlyg</w:t>
      </w:r>
      <w:r w:rsidR="004C4F09" w:rsidRPr="001027DF">
        <w:rPr>
          <w:rFonts w:ascii="Times New Roman" w:hAnsi="Times New Roman" w:cs="Times New Roman"/>
          <w:lang w:val="lt-LT"/>
        </w:rPr>
        <w:t>ose</w:t>
      </w:r>
      <w:r w:rsidR="006A47D3"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Pr="001027DF">
        <w:rPr>
          <w:rFonts w:ascii="Times New Roman" w:eastAsia="Times New Roman" w:hAnsi="Times New Roman" w:cs="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1027DF" w:rsidRDefault="009B1639" w:rsidP="00B76E84">
      <w:pPr>
        <w:pStyle w:val="Sraopastraipa"/>
        <w:numPr>
          <w:ilvl w:val="2"/>
          <w:numId w:val="68"/>
        </w:numPr>
        <w:shd w:val="clear" w:color="auto" w:fill="FFFFFF"/>
        <w:spacing w:after="0" w:line="240" w:lineRule="auto"/>
        <w:ind w:hanging="11"/>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kuria atsisakoma priimti ieškinį;</w:t>
      </w:r>
    </w:p>
    <w:p w14:paraId="29B97834"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dėl tiekėjo prašymo taikyti laikinąsias apsaugos priemones atmetimo, kai šis prašymas teisme buvo gautas iki ieškinio pareiškimo;</w:t>
      </w:r>
    </w:p>
    <w:p w14:paraId="4B4539CF"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teismo rezoliuciją priimti ieškinį netaikant laikinųjų apsaugos priemonių.</w:t>
      </w:r>
    </w:p>
    <w:p w14:paraId="39C788A6"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Tiekėjas, kurio pasiūlymas nustatytas laimėjusiu, sudaryti sutartį kviečiamas raštu ir jam nurodomas laikas, iki kada jis turi sudaryti sutartį.</w:t>
      </w:r>
    </w:p>
    <w:p w14:paraId="36D228F7"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Laikoma, kad tiekėjas atsisakė sudaryti sutartį, kai yra bent vienas iš šių atvejų:</w:t>
      </w:r>
    </w:p>
    <w:p w14:paraId="377A4B58" w14:textId="77777777" w:rsidR="009B1639" w:rsidRPr="001027DF" w:rsidRDefault="009B1639" w:rsidP="00B76E84">
      <w:pPr>
        <w:pStyle w:val="Sraopastraipa"/>
        <w:numPr>
          <w:ilvl w:val="2"/>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tiekėjas raštu atsisako ją sudaryti;</w:t>
      </w:r>
    </w:p>
    <w:p w14:paraId="1F9450C7" w14:textId="77777777"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iki perkančiosios organizacijos nurodyto laiko nepasirašo sutarties;</w:t>
      </w:r>
    </w:p>
    <w:p w14:paraId="17EBA07C" w14:textId="105FA738"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 xml:space="preserve">atsisako sudaryti sutartį VPĮ ir </w:t>
      </w:r>
      <w:r w:rsidR="0094304E" w:rsidRPr="001027DF">
        <w:rPr>
          <w:rFonts w:ascii="Times New Roman" w:hAnsi="Times New Roman" w:cs="Times New Roman"/>
          <w:bCs/>
          <w:iCs/>
          <w:lang w:val="lt-LT"/>
        </w:rPr>
        <w:t>P</w:t>
      </w:r>
      <w:r w:rsidRPr="001027DF">
        <w:rPr>
          <w:rFonts w:ascii="Times New Roman" w:hAnsi="Times New Roman" w:cs="Times New Roman"/>
          <w:bCs/>
          <w:iCs/>
          <w:lang w:val="lt-LT"/>
        </w:rPr>
        <w:t xml:space="preserve">irkimo </w:t>
      </w:r>
      <w:r w:rsidR="00A4586C" w:rsidRPr="001027DF">
        <w:rPr>
          <w:rFonts w:ascii="Times New Roman" w:hAnsi="Times New Roman" w:cs="Times New Roman"/>
          <w:bCs/>
          <w:iCs/>
          <w:lang w:val="lt-LT"/>
        </w:rPr>
        <w:t xml:space="preserve">sąlygose </w:t>
      </w:r>
      <w:r w:rsidRPr="001027DF">
        <w:rPr>
          <w:rFonts w:ascii="Times New Roman" w:hAnsi="Times New Roman" w:cs="Times New Roman"/>
          <w:bCs/>
          <w:iCs/>
          <w:lang w:val="lt-LT"/>
        </w:rPr>
        <w:t>nustatytomis sąlygomis;</w:t>
      </w:r>
    </w:p>
    <w:p w14:paraId="457885BF" w14:textId="04903F53"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tiekėjų grupė, kurios pasiūlymas nustatytas laimėjęs</w:t>
      </w:r>
      <w:r w:rsidR="005A7017" w:rsidRPr="001027DF">
        <w:rPr>
          <w:rFonts w:ascii="Times New Roman" w:hAnsi="Times New Roman" w:cs="Times New Roman"/>
          <w:bCs/>
          <w:iCs/>
          <w:lang w:val="lt-LT"/>
        </w:rPr>
        <w:t>,</w:t>
      </w:r>
      <w:r w:rsidRPr="001027DF">
        <w:rPr>
          <w:rFonts w:ascii="Times New Roman" w:hAnsi="Times New Roman" w:cs="Times New Roman"/>
          <w:bCs/>
          <w:iCs/>
          <w:lang w:val="lt-LT"/>
        </w:rPr>
        <w:t xml:space="preserve"> neįsteigia juridinio asmens, </w:t>
      </w:r>
      <w:r w:rsidR="009641A6" w:rsidRPr="001027DF">
        <w:rPr>
          <w:rFonts w:ascii="Times New Roman" w:hAnsi="Times New Roman" w:cs="Times New Roman"/>
          <w:bCs/>
          <w:iCs/>
          <w:lang w:val="lt-LT"/>
        </w:rPr>
        <w:t xml:space="preserve">jeigu </w:t>
      </w:r>
      <w:r w:rsidR="00F508F6" w:rsidRPr="001027DF">
        <w:rPr>
          <w:rFonts w:ascii="Times New Roman" w:hAnsi="Times New Roman" w:cs="Times New Roman"/>
          <w:bCs/>
          <w:iCs/>
          <w:lang w:val="lt-LT"/>
        </w:rPr>
        <w:t xml:space="preserve">toks reikalavimas </w:t>
      </w:r>
      <w:r w:rsidR="009641A6" w:rsidRPr="001027DF">
        <w:rPr>
          <w:rFonts w:ascii="Times New Roman" w:hAnsi="Times New Roman" w:cs="Times New Roman"/>
          <w:bCs/>
          <w:iCs/>
          <w:lang w:val="lt-LT"/>
        </w:rPr>
        <w:t>nustatyta</w:t>
      </w:r>
      <w:r w:rsidR="00F508F6"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 </w:t>
      </w:r>
      <w:r w:rsidR="00DF4761"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pecialiosiose </w:t>
      </w:r>
      <w:r w:rsidR="00DF4761" w:rsidRPr="001027DF">
        <w:rPr>
          <w:rFonts w:ascii="Times New Roman" w:hAnsi="Times New Roman" w:cs="Times New Roman"/>
          <w:bCs/>
          <w:iCs/>
          <w:lang w:val="lt-LT"/>
        </w:rPr>
        <w:t xml:space="preserve">pirkimo </w:t>
      </w:r>
      <w:r w:rsidR="009641A6" w:rsidRPr="001027DF">
        <w:rPr>
          <w:rFonts w:ascii="Times New Roman" w:hAnsi="Times New Roman" w:cs="Times New Roman"/>
          <w:bCs/>
          <w:iCs/>
          <w:lang w:val="lt-LT"/>
        </w:rPr>
        <w:t>sąlygose</w:t>
      </w:r>
      <w:r w:rsidRPr="001027DF">
        <w:rPr>
          <w:rFonts w:ascii="Times New Roman" w:hAnsi="Times New Roman" w:cs="Times New Roman"/>
          <w:bCs/>
          <w:iCs/>
          <w:lang w:val="lt-LT"/>
        </w:rPr>
        <w:t>.</w:t>
      </w:r>
    </w:p>
    <w:p w14:paraId="3BAFBBEA" w14:textId="4EB44112" w:rsidR="009B1639" w:rsidRPr="001027DF" w:rsidRDefault="009B1639" w:rsidP="00A876C9">
      <w:pPr>
        <w:pStyle w:val="Sraopastraipa"/>
        <w:numPr>
          <w:ilvl w:val="1"/>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 xml:space="preserve">Jeigu laimėjęs tiekėjas atsisako sudaryti sutartį, </w:t>
      </w:r>
      <w:r w:rsidR="002500E0" w:rsidRPr="001027DF">
        <w:rPr>
          <w:rFonts w:ascii="Times New Roman" w:hAnsi="Times New Roman" w:cs="Times New Roman"/>
          <w:lang w:val="lt-LT"/>
        </w:rPr>
        <w:t xml:space="preserve">arba </w:t>
      </w:r>
      <w:r w:rsidR="006A3662" w:rsidRPr="001027DF">
        <w:rPr>
          <w:rFonts w:ascii="Times New Roman" w:hAnsi="Times New Roman" w:cs="Times New Roman"/>
          <w:lang w:val="lt-LT"/>
        </w:rPr>
        <w:t xml:space="preserve">jeigu iki perkančiosios organizacijos </w:t>
      </w:r>
      <w:r w:rsidR="009A30D3" w:rsidRPr="001027DF">
        <w:rPr>
          <w:rFonts w:ascii="Times New Roman" w:hAnsi="Times New Roman" w:cs="Times New Roman"/>
          <w:lang w:val="lt-LT"/>
        </w:rPr>
        <w:t xml:space="preserve">nurodyto termino </w:t>
      </w:r>
      <w:r w:rsidR="00627F0B" w:rsidRPr="001027DF">
        <w:rPr>
          <w:rFonts w:ascii="Times New Roman" w:hAnsi="Times New Roman" w:cs="Times New Roman"/>
          <w:lang w:val="lt-LT"/>
        </w:rPr>
        <w:t xml:space="preserve">nepateikia </w:t>
      </w:r>
      <w:r w:rsidR="00A876C9" w:rsidRPr="001027DF">
        <w:rPr>
          <w:rFonts w:ascii="Times New Roman" w:hAnsi="Times New Roman" w:cs="Times New Roman"/>
          <w:lang w:val="lt-LT"/>
        </w:rPr>
        <w:t>p</w:t>
      </w:r>
      <w:r w:rsidR="006E62B9" w:rsidRPr="001027DF">
        <w:rPr>
          <w:rFonts w:ascii="Times New Roman" w:hAnsi="Times New Roman" w:cs="Times New Roman"/>
          <w:lang w:val="lt-LT"/>
        </w:rPr>
        <w:t xml:space="preserve">irkimo sąlygose </w:t>
      </w:r>
      <w:r w:rsidR="00A60B54" w:rsidRPr="001027DF">
        <w:rPr>
          <w:rFonts w:ascii="Times New Roman" w:hAnsi="Times New Roman" w:cs="Times New Roman"/>
          <w:lang w:val="lt-LT"/>
        </w:rPr>
        <w:t xml:space="preserve">nustatyto </w:t>
      </w:r>
      <w:r w:rsidR="00A1586E" w:rsidRPr="001027DF">
        <w:rPr>
          <w:rFonts w:ascii="Times New Roman" w:hAnsi="Times New Roman" w:cs="Times New Roman"/>
          <w:lang w:val="lt-LT"/>
        </w:rPr>
        <w:t xml:space="preserve">sutarties įvykdymo užtikrinimą </w:t>
      </w:r>
      <w:r w:rsidR="00D80178" w:rsidRPr="001027DF">
        <w:rPr>
          <w:rFonts w:ascii="Times New Roman" w:hAnsi="Times New Roman" w:cs="Times New Roman"/>
          <w:lang w:val="lt-LT"/>
        </w:rPr>
        <w:t xml:space="preserve">patvirtinančio dokumento </w:t>
      </w:r>
      <w:r w:rsidR="005254BA" w:rsidRPr="001027DF">
        <w:rPr>
          <w:rFonts w:ascii="Times New Roman" w:hAnsi="Times New Roman" w:cs="Times New Roman"/>
          <w:lang w:val="lt-LT"/>
        </w:rPr>
        <w:t xml:space="preserve">arba neįvykdo </w:t>
      </w:r>
      <w:r w:rsidR="00AD498B" w:rsidRPr="001027DF">
        <w:rPr>
          <w:rFonts w:ascii="Times New Roman" w:hAnsi="Times New Roman" w:cs="Times New Roman"/>
          <w:lang w:val="lt-LT"/>
        </w:rPr>
        <w:t xml:space="preserve">kitų </w:t>
      </w:r>
      <w:r w:rsidR="00CF7C20" w:rsidRPr="001027DF">
        <w:rPr>
          <w:rFonts w:ascii="Times New Roman" w:hAnsi="Times New Roman" w:cs="Times New Roman"/>
          <w:lang w:val="lt-LT"/>
        </w:rPr>
        <w:t xml:space="preserve">sutartyje </w:t>
      </w:r>
      <w:r w:rsidR="009B181C" w:rsidRPr="001027DF">
        <w:rPr>
          <w:rFonts w:ascii="Times New Roman" w:hAnsi="Times New Roman" w:cs="Times New Roman"/>
          <w:lang w:val="lt-LT"/>
        </w:rPr>
        <w:t xml:space="preserve">nustatytų </w:t>
      </w:r>
      <w:r w:rsidR="00FE3B47" w:rsidRPr="001027DF">
        <w:rPr>
          <w:rFonts w:ascii="Times New Roman" w:hAnsi="Times New Roman" w:cs="Times New Roman"/>
          <w:lang w:val="lt-LT"/>
        </w:rPr>
        <w:t xml:space="preserve">jos </w:t>
      </w:r>
      <w:r w:rsidR="009B181C" w:rsidRPr="001027DF">
        <w:rPr>
          <w:rFonts w:ascii="Times New Roman" w:hAnsi="Times New Roman" w:cs="Times New Roman"/>
          <w:lang w:val="lt-LT"/>
        </w:rPr>
        <w:t>įsigaliojimo sąlygų</w:t>
      </w:r>
      <w:r w:rsidR="00461DF2" w:rsidRPr="001027DF">
        <w:rPr>
          <w:rFonts w:ascii="Times New Roman" w:hAnsi="Times New Roman" w:cs="Times New Roman"/>
          <w:lang w:val="lt-LT"/>
        </w:rPr>
        <w:t>,</w:t>
      </w:r>
      <w:r w:rsidR="00A876C9" w:rsidRPr="001027DF">
        <w:rPr>
          <w:rFonts w:ascii="Times New Roman" w:hAnsi="Times New Roman" w:cs="Times New Roman"/>
          <w:color w:val="538135" w:themeColor="accent6" w:themeShade="BF"/>
          <w:lang w:val="lt-LT"/>
        </w:rPr>
        <w:t xml:space="preserve"> </w:t>
      </w:r>
      <w:r w:rsidRPr="001027DF">
        <w:rPr>
          <w:rFonts w:ascii="Times New Roman" w:hAnsi="Times New Roman" w:cs="Times New Roman"/>
          <w:lang w:val="lt-LT"/>
        </w:rPr>
        <w:t>ją sudaryti siūloma tiekėjui, kurio pasiūlymas pagal nustatytą pasiūlymų eilę yra pirmas po tiekėjo, atsisakiusio sudaryti sutartį</w:t>
      </w:r>
      <w:r w:rsidR="00523392" w:rsidRPr="001027DF">
        <w:rPr>
          <w:rFonts w:ascii="Times New Roman" w:hAnsi="Times New Roman" w:cs="Times New Roman"/>
          <w:lang w:val="lt-LT"/>
        </w:rPr>
        <w:t xml:space="preserve">, </w:t>
      </w:r>
      <w:r w:rsidR="00F75A77" w:rsidRPr="001027DF">
        <w:rPr>
          <w:rFonts w:ascii="Times New Roman" w:hAnsi="Times New Roman" w:cs="Times New Roman"/>
          <w:lang w:val="lt-LT"/>
        </w:rPr>
        <w:t>nepateikusio sutarties įvykdymo užtikrini</w:t>
      </w:r>
      <w:r w:rsidR="007A7CB0" w:rsidRPr="001027DF">
        <w:rPr>
          <w:rFonts w:ascii="Times New Roman" w:hAnsi="Times New Roman" w:cs="Times New Roman"/>
          <w:lang w:val="lt-LT"/>
        </w:rPr>
        <w:t>mo</w:t>
      </w:r>
      <w:r w:rsidR="00250894" w:rsidRPr="001027DF">
        <w:rPr>
          <w:rFonts w:ascii="Times New Roman" w:hAnsi="Times New Roman" w:cs="Times New Roman"/>
          <w:lang w:val="lt-LT"/>
        </w:rPr>
        <w:t xml:space="preserve"> ar neįvykdžiusio </w:t>
      </w:r>
      <w:r w:rsidR="00237DE7" w:rsidRPr="001027DF">
        <w:rPr>
          <w:rFonts w:ascii="Times New Roman" w:hAnsi="Times New Roman" w:cs="Times New Roman"/>
          <w:lang w:val="lt-LT"/>
        </w:rPr>
        <w:t>sutarties įsigaliojimo sąlygų</w:t>
      </w:r>
      <w:r w:rsidR="00213F4B" w:rsidRPr="001027DF">
        <w:rPr>
          <w:rFonts w:ascii="Times New Roman" w:hAnsi="Times New Roman" w:cs="Times New Roman"/>
          <w:lang w:val="lt-LT"/>
        </w:rPr>
        <w:t>.</w:t>
      </w:r>
      <w:r w:rsidR="006748A5" w:rsidRPr="001027DF">
        <w:rPr>
          <w:rFonts w:ascii="Times New Roman" w:hAnsi="Times New Roman" w:cs="Times New Roman"/>
          <w:lang w:val="lt-LT"/>
        </w:rPr>
        <w:t xml:space="preserve"> </w:t>
      </w:r>
      <w:r w:rsidRPr="001027DF">
        <w:rPr>
          <w:rFonts w:ascii="Times New Roman" w:hAnsi="Times New Roman" w:cs="Times New Roman"/>
          <w:lang w:val="lt-LT"/>
        </w:rPr>
        <w:t xml:space="preserve">Prieš siūlant sudaryti sutartį, perkančioji organizacija paprašo to tiekėjo aktualių dokumentų, patvirtinančių EBVPD nurodytą informaciją, pateikimo, </w:t>
      </w:r>
      <w:r w:rsidRPr="001027DF">
        <w:rPr>
          <w:rFonts w:ascii="Times New Roman" w:eastAsia="Calibri" w:hAnsi="Times New Roman" w:cs="Times New Roman"/>
          <w:lang w:val="lt-LT"/>
        </w:rPr>
        <w:t>jei, jų nebuvo paprašyta ir nebuvo įvertinta ankstesniuose pirkimo procedūros etapuose ir (arba) vadovaujantis pirkimo sąlygomis šių dokumentų nereikalaujama</w:t>
      </w:r>
      <w:r w:rsidRPr="001027DF">
        <w:rPr>
          <w:rFonts w:ascii="Times New Roman" w:hAnsi="Times New Roman" w:cs="Times New Roman"/>
          <w:lang w:val="lt-LT"/>
        </w:rPr>
        <w:t xml:space="preserve"> ir įvertina, ar jo pasiūlymas neturėtų būti atmestas dėl kitų priežasčių.</w:t>
      </w:r>
    </w:p>
    <w:p w14:paraId="5FC8DD71" w14:textId="06A00AD2"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rPr>
      </w:pPr>
      <w:r w:rsidRPr="001027DF">
        <w:rPr>
          <w:rFonts w:ascii="Times New Roman" w:hAnsi="Times New Roman" w:cs="Times New Roman"/>
          <w:lang w:val="lt-LT"/>
        </w:rPr>
        <w:t xml:space="preserve">Sudarant sutartį, joje </w:t>
      </w:r>
      <w:r w:rsidR="00717824" w:rsidRPr="001027DF">
        <w:rPr>
          <w:rFonts w:ascii="Times New Roman" w:hAnsi="Times New Roman" w:cs="Times New Roman"/>
          <w:lang w:val="lt-LT"/>
        </w:rPr>
        <w:t xml:space="preserve">negali būti keičiama </w:t>
      </w:r>
      <w:r w:rsidRPr="001027DF">
        <w:rPr>
          <w:rFonts w:ascii="Times New Roman" w:hAnsi="Times New Roman" w:cs="Times New Roman"/>
          <w:lang w:val="lt-LT"/>
        </w:rPr>
        <w:t xml:space="preserve">laimėjusio tiekėjo pasiūlymo kaina, sąnaudos ir nekeičiamos kitos sąlygos. </w:t>
      </w:r>
      <w:r w:rsidR="00020815" w:rsidRPr="001027DF">
        <w:rPr>
          <w:rFonts w:ascii="Times New Roman" w:hAnsi="Times New Roman" w:cs="Times New Roman"/>
          <w:lang w:val="lt-LT"/>
        </w:rPr>
        <w:t xml:space="preserve"> </w:t>
      </w:r>
    </w:p>
    <w:p w14:paraId="37E4254C" w14:textId="0805A44A"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Perkančioji organizacija </w:t>
      </w:r>
      <w:r w:rsidR="007016E5" w:rsidRPr="001027DF">
        <w:rPr>
          <w:rFonts w:ascii="Times New Roman" w:hAnsi="Times New Roman" w:cs="Times New Roman"/>
          <w:lang w:val="lt-LT"/>
        </w:rPr>
        <w:t xml:space="preserve">laimėjusį </w:t>
      </w:r>
      <w:r w:rsidRPr="001027DF">
        <w:rPr>
          <w:rFonts w:ascii="Times New Roman" w:hAnsi="Times New Roman" w:cs="Times New Roman"/>
          <w:lang w:val="lt-LT"/>
        </w:rPr>
        <w:t xml:space="preserve">pasiūlymą, sudarytą sutartį ir jos pakeitimus, išskyrus informaciją, </w:t>
      </w:r>
      <w:r w:rsidR="0025492F" w:rsidRPr="001027DF">
        <w:rPr>
          <w:rFonts w:ascii="Times New Roman" w:hAnsi="Times New Roman" w:cs="Times New Roman"/>
          <w:lang w:val="lt-LT"/>
        </w:rPr>
        <w:t xml:space="preserve">kuriai taikomi </w:t>
      </w:r>
      <w:r w:rsidR="003C722B" w:rsidRPr="001027DF">
        <w:rPr>
          <w:rFonts w:ascii="Times New Roman" w:hAnsi="Times New Roman" w:cs="Times New Roman"/>
          <w:lang w:val="lt-LT"/>
        </w:rPr>
        <w:t xml:space="preserve">VPĮ 20 straipsnio </w:t>
      </w:r>
      <w:r w:rsidR="00B02004" w:rsidRPr="001027DF">
        <w:rPr>
          <w:rFonts w:ascii="Times New Roman" w:hAnsi="Times New Roman" w:cs="Times New Roman"/>
          <w:lang w:val="lt-LT"/>
        </w:rPr>
        <w:t xml:space="preserve">5 dalyje nurodyti </w:t>
      </w:r>
      <w:r w:rsidR="00DD1B85" w:rsidRPr="001027DF">
        <w:rPr>
          <w:rFonts w:ascii="Times New Roman" w:hAnsi="Times New Roman" w:cs="Times New Roman"/>
          <w:lang w:val="lt-LT"/>
        </w:rPr>
        <w:t xml:space="preserve">konfidencialios informacijos </w:t>
      </w:r>
      <w:r w:rsidR="00AD1F50" w:rsidRPr="001027DF">
        <w:rPr>
          <w:rFonts w:ascii="Times New Roman" w:hAnsi="Times New Roman" w:cs="Times New Roman"/>
          <w:lang w:val="lt-LT"/>
        </w:rPr>
        <w:t xml:space="preserve">apsaugos reikalavimai </w:t>
      </w:r>
      <w:r w:rsidR="00652260" w:rsidRPr="001027DF">
        <w:rPr>
          <w:rFonts w:ascii="Times New Roman" w:hAnsi="Times New Roman" w:cs="Times New Roman"/>
          <w:lang w:val="lt-LT"/>
        </w:rPr>
        <w:t xml:space="preserve">arba </w:t>
      </w:r>
      <w:r w:rsidRPr="001027DF">
        <w:rPr>
          <w:rFonts w:ascii="Times New Roman" w:hAnsi="Times New Roman" w:cs="Times New Roman"/>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1027DF">
        <w:rPr>
          <w:rFonts w:ascii="Times New Roman" w:hAnsi="Times New Roman" w:cs="Times New Roman"/>
          <w:lang w:val="lt-LT"/>
        </w:rPr>
        <w:t xml:space="preserve">jos </w:t>
      </w:r>
      <w:r w:rsidRPr="001027DF">
        <w:rPr>
          <w:rFonts w:ascii="Times New Roman" w:hAnsi="Times New Roman" w:cs="Times New Roman"/>
          <w:lang w:val="lt-LT"/>
        </w:rPr>
        <w:t>pakeitimo</w:t>
      </w:r>
      <w:r w:rsidR="00CF2E50" w:rsidRPr="001027DF">
        <w:rPr>
          <w:rFonts w:ascii="Times New Roman" w:hAnsi="Times New Roman" w:cs="Times New Roman"/>
          <w:lang w:val="lt-LT"/>
        </w:rPr>
        <w:t xml:space="preserve"> dienos</w:t>
      </w:r>
      <w:r w:rsidRPr="001027DF">
        <w:rPr>
          <w:rFonts w:ascii="Times New Roman" w:hAnsi="Times New Roman" w:cs="Times New Roman"/>
          <w:lang w:val="lt-LT"/>
        </w:rPr>
        <w:t xml:space="preserve">, bet ne vėliau kaip iki pirmojo mokėjimo pagal </w:t>
      </w:r>
      <w:r w:rsidR="00264CE3" w:rsidRPr="001027DF">
        <w:rPr>
          <w:rFonts w:ascii="Times New Roman" w:hAnsi="Times New Roman" w:cs="Times New Roman"/>
          <w:lang w:val="lt-LT"/>
        </w:rPr>
        <w:t xml:space="preserve">ją </w:t>
      </w:r>
      <w:r w:rsidRPr="001027DF">
        <w:rPr>
          <w:rFonts w:ascii="Times New Roman" w:hAnsi="Times New Roman" w:cs="Times New Roman"/>
          <w:lang w:val="lt-LT"/>
        </w:rPr>
        <w:t>pradžios</w:t>
      </w:r>
      <w:r w:rsidR="00965EC6" w:rsidRPr="001027DF">
        <w:rPr>
          <w:rFonts w:ascii="Times New Roman" w:hAnsi="Times New Roman" w:cs="Times New Roman"/>
          <w:lang w:val="lt-LT"/>
        </w:rPr>
        <w:t>,</w:t>
      </w:r>
      <w:r w:rsidRPr="001027DF">
        <w:rPr>
          <w:rFonts w:ascii="Times New Roman" w:hAnsi="Times New Roman" w:cs="Times New Roman"/>
          <w:lang w:val="lt-LT"/>
        </w:rPr>
        <w:t xml:space="preserve"> skelbia CVP IS.</w:t>
      </w:r>
      <w:r w:rsidR="00E94B94" w:rsidRPr="001027DF">
        <w:rPr>
          <w:rFonts w:ascii="Times New Roman" w:hAnsi="Times New Roman" w:cs="Times New Roman"/>
          <w:lang w:val="lt-LT"/>
        </w:rPr>
        <w:t xml:space="preserve"> </w:t>
      </w:r>
      <w:r w:rsidR="00E94B94" w:rsidRPr="001027DF">
        <w:rPr>
          <w:rFonts w:ascii="Times New Roman" w:hAnsi="Times New Roman" w:cs="Times New Roman"/>
          <w:color w:val="000000"/>
          <w:lang w:val="lt-LT"/>
        </w:rPr>
        <w:t xml:space="preserve">Informaciją apie žodžiu sudarytas sutartis </w:t>
      </w:r>
      <w:r w:rsidR="00D425A6" w:rsidRPr="001027DF">
        <w:rPr>
          <w:rFonts w:ascii="Times New Roman" w:hAnsi="Times New Roman" w:cs="Times New Roman"/>
          <w:i/>
          <w:iCs/>
          <w:color w:val="7030A0"/>
          <w:lang w:val="lt-LT"/>
        </w:rPr>
        <w:t>(supaprastintų pirkimų atveju)</w:t>
      </w:r>
      <w:r w:rsidR="00D425A6" w:rsidRPr="001027DF">
        <w:rPr>
          <w:rFonts w:ascii="Times New Roman" w:hAnsi="Times New Roman" w:cs="Times New Roman"/>
          <w:color w:val="7030A0"/>
          <w:lang w:val="lt-LT"/>
        </w:rPr>
        <w:t xml:space="preserve"> </w:t>
      </w:r>
      <w:r w:rsidR="00E94B94" w:rsidRPr="001027DF">
        <w:rPr>
          <w:rFonts w:ascii="Times New Roman" w:hAnsi="Times New Roman" w:cs="Times New Roman"/>
          <w:color w:val="000000"/>
          <w:lang w:val="lt-LT"/>
        </w:rPr>
        <w:t>perkančioji organizacija viešina CVP IS</w:t>
      </w:r>
      <w:r w:rsidR="00E94B94" w:rsidRPr="001027DF">
        <w:rPr>
          <w:rFonts w:ascii="Times New Roman" w:hAnsi="Times New Roman" w:cs="Times New Roman"/>
          <w:b/>
          <w:bCs/>
          <w:color w:val="000000"/>
          <w:lang w:val="lt-LT"/>
        </w:rPr>
        <w:t> </w:t>
      </w:r>
      <w:r w:rsidR="00E94B94" w:rsidRPr="001027DF">
        <w:rPr>
          <w:rFonts w:ascii="Times New Roman" w:hAnsi="Times New Roman" w:cs="Times New Roman"/>
          <w:color w:val="000000"/>
          <w:lang w:val="lt-LT"/>
        </w:rPr>
        <w:t>ne vėliau kaip per 15 kalendorinių dienų nuo to ketvirčio, per kurį buvo sudarytos sutartys, pabaigos.</w:t>
      </w:r>
    </w:p>
    <w:p w14:paraId="654056F0" w14:textId="6586D78D" w:rsidR="006B5699" w:rsidRPr="001027DF" w:rsidRDefault="0023566E" w:rsidP="00C635EE">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21" w:name="_Hlk91498650"/>
      <w:r w:rsidRPr="001027DF">
        <w:rPr>
          <w:rFonts w:ascii="Times New Roman" w:hAnsi="Times New Roman" w:cs="Times New Roman"/>
          <w:color w:val="auto"/>
          <w:lang w:val="lt-LT"/>
        </w:rPr>
        <w:t xml:space="preserve"> </w:t>
      </w:r>
      <w:bookmarkStart w:id="122" w:name="_Toc126263069"/>
      <w:r w:rsidRPr="001027DF">
        <w:rPr>
          <w:rFonts w:ascii="Times New Roman" w:hAnsi="Times New Roman" w:cs="Times New Roman"/>
          <w:color w:val="auto"/>
          <w:lang w:val="lt-LT"/>
        </w:rPr>
        <w:t xml:space="preserve">Teisė ginčyti </w:t>
      </w:r>
      <w:r w:rsidR="000C066D" w:rsidRPr="001027DF">
        <w:rPr>
          <w:rFonts w:ascii="Times New Roman" w:hAnsi="Times New Roman" w:cs="Times New Roman"/>
          <w:color w:val="auto"/>
          <w:lang w:val="lt-LT"/>
        </w:rPr>
        <w:t xml:space="preserve">perkančiosios organizacijos veiksmus </w:t>
      </w:r>
      <w:r w:rsidR="004B6AE8" w:rsidRPr="001027DF">
        <w:rPr>
          <w:rFonts w:ascii="Times New Roman" w:hAnsi="Times New Roman" w:cs="Times New Roman"/>
          <w:color w:val="auto"/>
          <w:lang w:val="lt-LT"/>
        </w:rPr>
        <w:t>ar priimtus sprendimus</w:t>
      </w:r>
      <w:bookmarkEnd w:id="122"/>
      <w:r w:rsidR="005F09F0" w:rsidRPr="001027DF">
        <w:rPr>
          <w:rFonts w:ascii="Times New Roman" w:hAnsi="Times New Roman" w:cs="Times New Roman"/>
          <w:color w:val="auto"/>
          <w:lang w:val="lt-LT"/>
        </w:rPr>
        <w:tab/>
      </w:r>
      <w:bookmarkEnd w:id="121"/>
    </w:p>
    <w:p w14:paraId="4D642AA6" w14:textId="086A23DD" w:rsidR="006B5699"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6B5699" w:rsidRPr="001027DF">
        <w:rPr>
          <w:rFonts w:ascii="Times New Roman" w:eastAsia="Arial" w:hAnsi="Times New Roman" w:cs="Times New Roman"/>
          <w:lang w:val="lt-LT"/>
        </w:rPr>
        <w:t xml:space="preserve">, kuris mano, kad </w:t>
      </w:r>
      <w:r w:rsidR="006B5699" w:rsidRPr="001027DF">
        <w:rPr>
          <w:rFonts w:ascii="Times New Roman" w:hAnsi="Times New Roman" w:cs="Times New Roman"/>
          <w:lang w:val="lt-LT"/>
        </w:rPr>
        <w:t xml:space="preserve"> </w:t>
      </w:r>
      <w:r w:rsidR="001A44BB" w:rsidRPr="001027DF">
        <w:rPr>
          <w:rFonts w:ascii="Times New Roman" w:hAnsi="Times New Roman" w:cs="Times New Roman"/>
          <w:lang w:val="lt-LT"/>
        </w:rPr>
        <w:t>perkančioji organiza</w:t>
      </w:r>
      <w:r w:rsidR="005A4991" w:rsidRPr="001027DF">
        <w:rPr>
          <w:rFonts w:ascii="Times New Roman" w:hAnsi="Times New Roman" w:cs="Times New Roman"/>
          <w:lang w:val="lt-LT"/>
        </w:rPr>
        <w:t>cija</w:t>
      </w:r>
      <w:r w:rsidR="006B5699" w:rsidRPr="001027DF">
        <w:rPr>
          <w:rFonts w:ascii="Times New Roman" w:eastAsia="Arial" w:hAnsi="Times New Roman" w:cs="Times New Roman"/>
          <w:lang w:val="lt-LT"/>
        </w:rPr>
        <w:t xml:space="preserve"> nesilaikė VPĮ</w:t>
      </w:r>
      <w:r w:rsidR="005A4991" w:rsidRPr="001027DF">
        <w:rPr>
          <w:rFonts w:ascii="Times New Roman" w:eastAsia="Arial" w:hAnsi="Times New Roman" w:cs="Times New Roman"/>
          <w:lang w:val="lt-LT"/>
        </w:rPr>
        <w:t xml:space="preserve"> </w:t>
      </w:r>
      <w:r w:rsidR="006B5699" w:rsidRPr="001027DF">
        <w:rPr>
          <w:rFonts w:ascii="Times New Roman" w:eastAsia="Arial" w:hAnsi="Times New Roman" w:cs="Times New Roman"/>
          <w:lang w:val="lt-LT"/>
        </w:rPr>
        <w:t>reikalavimų ir tuo pažeidė ar pažeis jo teisėtus interesus, VPĮ VII skyriuje nustatyta tvarka gali kreiptis į apygardos teismą, kaip pirmosios instancijos teismą.</w:t>
      </w:r>
    </w:p>
    <w:p w14:paraId="20788703" w14:textId="1F2A8FF0" w:rsidR="00975EB0"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975EB0" w:rsidRPr="001027DF">
        <w:rPr>
          <w:rFonts w:ascii="Times New Roman" w:eastAsia="Arial" w:hAnsi="Times New Roman" w:cs="Times New Roman"/>
          <w:lang w:val="lt-LT"/>
        </w:rPr>
        <w:t xml:space="preserve">, norėdamas iki sutarties sudarymo teisme ginčyti </w:t>
      </w:r>
      <w:r w:rsidRPr="001027DF">
        <w:rPr>
          <w:rFonts w:ascii="Times New Roman" w:hAnsi="Times New Roman" w:cs="Times New Roman"/>
          <w:lang w:val="lt-LT"/>
        </w:rPr>
        <w:t>perkančiosios organizacijos</w:t>
      </w:r>
      <w:r w:rsidR="00975EB0" w:rsidRPr="001027DF">
        <w:rPr>
          <w:rFonts w:ascii="Times New Roman" w:eastAsia="Arial" w:hAnsi="Times New Roman" w:cs="Times New Roman"/>
          <w:lang w:val="lt-LT"/>
        </w:rPr>
        <w:t xml:space="preserve"> sprendimus ar veiksmus, pirmiausia elektroninėmis priemonėmis turi pateikti pretenziją </w:t>
      </w:r>
      <w:r w:rsidRPr="001027DF">
        <w:rPr>
          <w:rFonts w:ascii="Times New Roman" w:eastAsia="Arial" w:hAnsi="Times New Roman" w:cs="Times New Roman"/>
          <w:lang w:val="lt-LT"/>
        </w:rPr>
        <w:t>perkančiajai organizacijai</w:t>
      </w:r>
      <w:r w:rsidR="00975EB0" w:rsidRPr="001027DF">
        <w:rPr>
          <w:rFonts w:ascii="Times New Roman" w:eastAsia="Arial" w:hAnsi="Times New Roman" w:cs="Times New Roman"/>
          <w:lang w:val="lt-LT"/>
        </w:rPr>
        <w:t xml:space="preserve">. </w:t>
      </w:r>
    </w:p>
    <w:p w14:paraId="6F38408B" w14:textId="19718CF3" w:rsidR="00CA253B" w:rsidRPr="001027DF" w:rsidRDefault="00CA253B"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Pretenzijos pateikimo perkančiajai organizacijai, prašymo pateikimo ar ieškinio pareiškimo teismui terminai nustatyti VPĮ 102 straipsnyje.</w:t>
      </w:r>
    </w:p>
    <w:p w14:paraId="1646DA1A" w14:textId="7504CE3F" w:rsidR="009B1639" w:rsidRPr="001027DF" w:rsidRDefault="009641A6" w:rsidP="009641A6">
      <w:pPr>
        <w:pStyle w:val="Sraopastraipa"/>
        <w:spacing w:line="240" w:lineRule="auto"/>
        <w:ind w:left="567"/>
        <w:jc w:val="center"/>
        <w:rPr>
          <w:rFonts w:ascii="Times New Roman" w:hAnsi="Times New Roman" w:cs="Times New Roman"/>
          <w:lang w:val="lt-LT"/>
        </w:rPr>
      </w:pPr>
      <w:r w:rsidRPr="001027DF">
        <w:rPr>
          <w:rFonts w:ascii="Times New Roman" w:hAnsi="Times New Roman" w:cs="Times New Roman"/>
          <w:lang w:val="lt-LT"/>
        </w:rPr>
        <w:t>_____________</w:t>
      </w:r>
    </w:p>
    <w:sectPr w:rsidR="009B1639" w:rsidRPr="001027DF" w:rsidSect="00F42204">
      <w:headerReference w:type="default" r:id="rId19"/>
      <w:footerReference w:type="default" r:id="rId20"/>
      <w:headerReference w:type="first" r:id="rId21"/>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803A6A" w14:textId="77777777" w:rsidR="00A766C8" w:rsidRDefault="00A766C8" w:rsidP="00184B8C">
      <w:pPr>
        <w:spacing w:after="0" w:line="240" w:lineRule="auto"/>
      </w:pPr>
      <w:r>
        <w:separator/>
      </w:r>
    </w:p>
  </w:endnote>
  <w:endnote w:type="continuationSeparator" w:id="0">
    <w:p w14:paraId="04CA4259" w14:textId="77777777" w:rsidR="00A766C8" w:rsidRDefault="00A766C8" w:rsidP="00184B8C">
      <w:pPr>
        <w:spacing w:after="0" w:line="240" w:lineRule="auto"/>
      </w:pPr>
      <w:r>
        <w:continuationSeparator/>
      </w:r>
    </w:p>
  </w:endnote>
  <w:endnote w:type="continuationNotice" w:id="1">
    <w:p w14:paraId="257EC25D" w14:textId="77777777" w:rsidR="00A766C8" w:rsidRDefault="00A766C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altName w:val="Cambria"/>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37332E11" w:rsidR="007D26C7" w:rsidRPr="002218AC" w:rsidRDefault="007D26C7">
    <w:pPr>
      <w:pStyle w:val="Porat"/>
      <w:rPr>
        <w:lang w:val="lt-LT"/>
      </w:rPr>
    </w:pPr>
    <w:r w:rsidRPr="002218AC">
      <w:rPr>
        <w:lang w:val="lt-LT"/>
      </w:rPr>
      <w:t>Bendrosios sąlygos - 202</w:t>
    </w:r>
    <w:r w:rsidR="008E2546">
      <w:rPr>
        <w:lang w:val="lt-LT"/>
      </w:rPr>
      <w:t>4</w:t>
    </w:r>
    <w:r w:rsidRPr="002218AC">
      <w:rPr>
        <w:lang w:val="lt-LT"/>
      </w:rPr>
      <w:t>-</w:t>
    </w:r>
    <w:r w:rsidR="008E2546">
      <w:rPr>
        <w:lang w:val="lt-LT"/>
      </w:rPr>
      <w:t>11</w:t>
    </w:r>
    <w:r w:rsidRPr="002218AC">
      <w:rPr>
        <w:lang w:val="lt-LT"/>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584F66" w14:textId="77777777" w:rsidR="00A766C8" w:rsidRDefault="00A766C8" w:rsidP="00184B8C">
      <w:pPr>
        <w:spacing w:after="0" w:line="240" w:lineRule="auto"/>
      </w:pPr>
      <w:r>
        <w:separator/>
      </w:r>
    </w:p>
  </w:footnote>
  <w:footnote w:type="continuationSeparator" w:id="0">
    <w:p w14:paraId="21F165CE" w14:textId="77777777" w:rsidR="00A766C8" w:rsidRDefault="00A766C8" w:rsidP="00184B8C">
      <w:pPr>
        <w:spacing w:after="0" w:line="240" w:lineRule="auto"/>
      </w:pPr>
      <w:r>
        <w:continuationSeparator/>
      </w:r>
    </w:p>
  </w:footnote>
  <w:footnote w:type="continuationNotice" w:id="1">
    <w:p w14:paraId="2E249E08" w14:textId="77777777" w:rsidR="00A766C8" w:rsidRDefault="00A766C8">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B36A667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imes New Roman" w:hAnsi="Times New Roman" w:cs="Times New Roman"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27DF"/>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1B5"/>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295D"/>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B6A10"/>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1CAA"/>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0D8"/>
    <w:rsid w:val="008D6AC7"/>
    <w:rsid w:val="008D6AF2"/>
    <w:rsid w:val="008D74E5"/>
    <w:rsid w:val="008D796F"/>
    <w:rsid w:val="008E1307"/>
    <w:rsid w:val="008E13BB"/>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2C7C"/>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858"/>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6C8"/>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288"/>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465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3F30"/>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14D6"/>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B221D567-F06F-4191-8D57-251ECB33D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yperlink" Target="https://vpt.lrv.lt/uploads/vpt/documents/files/LT_versija/CVP_IS/Mokymu_medziaga/Tiekejams/Uzsifravimo_instrukcija.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yperlink" Target="http://ebvpd.eviesiejipirkimai.lt/espd-web/" TargetMode="Externa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ebvpd.eviesiejipirkimai.lt/espd-web/"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A10CD89CF04975BBCE5E0D6858EABF"/>
        <w:category>
          <w:name w:val="Bendrosios nuostatos"/>
          <w:gallery w:val="placeholder"/>
        </w:category>
        <w:types>
          <w:type w:val="bbPlcHdr"/>
        </w:types>
        <w:behaviors>
          <w:behavior w:val="content"/>
        </w:behaviors>
        <w:guid w:val="{2289BB77-923C-4E4B-90C9-EB2BC0A4ACA9}"/>
      </w:docPartPr>
      <w:docPartBody>
        <w:p w:rsidR="0094323F" w:rsidRDefault="0094323F" w:rsidP="0094323F">
          <w:pPr>
            <w:pStyle w:val="38A10CD89CF04975BBCE5E0D6858EABF"/>
          </w:pPr>
          <w:r>
            <w:rPr>
              <w:rFonts w:asciiTheme="majorHAnsi" w:eastAsiaTheme="majorEastAsia" w:hAnsiTheme="majorHAnsi" w:cstheme="majorBidi"/>
              <w:color w:val="156082" w:themeColor="accent1"/>
              <w:sz w:val="88"/>
              <w:szCs w:val="88"/>
            </w:rPr>
            <w:t>[Document title]</w:t>
          </w:r>
        </w:p>
      </w:docPartBody>
    </w:docPart>
    <w:docPart>
      <w:docPartPr>
        <w:name w:val="F074E092A92444D9AC6A5E706C3B3F06"/>
        <w:category>
          <w:name w:val="Bendrosios nuostatos"/>
          <w:gallery w:val="placeholder"/>
        </w:category>
        <w:types>
          <w:type w:val="bbPlcHdr"/>
        </w:types>
        <w:behaviors>
          <w:behavior w:val="content"/>
        </w:behaviors>
        <w:guid w:val="{842E36FC-9909-40B5-9D6C-34B8EB4FCB8B}"/>
      </w:docPartPr>
      <w:docPartBody>
        <w:p w:rsidR="0094323F" w:rsidRDefault="0094323F" w:rsidP="0094323F">
          <w:pPr>
            <w:pStyle w:val="F074E092A92444D9AC6A5E706C3B3F06"/>
          </w:pPr>
          <w:r>
            <w:rPr>
              <w:color w:val="0F4761" w:themeColor="accent1" w:themeShade="BF"/>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altName w:val="Cambria"/>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60A53"/>
    <w:rsid w:val="003749C5"/>
    <w:rsid w:val="003B1426"/>
    <w:rsid w:val="003E6EE4"/>
    <w:rsid w:val="0044540B"/>
    <w:rsid w:val="00493487"/>
    <w:rsid w:val="0052513E"/>
    <w:rsid w:val="005675CF"/>
    <w:rsid w:val="005729F3"/>
    <w:rsid w:val="005810C1"/>
    <w:rsid w:val="005834A3"/>
    <w:rsid w:val="005E16E8"/>
    <w:rsid w:val="00601AF4"/>
    <w:rsid w:val="00606C3D"/>
    <w:rsid w:val="00624CFA"/>
    <w:rsid w:val="0066593D"/>
    <w:rsid w:val="00693424"/>
    <w:rsid w:val="006B2D23"/>
    <w:rsid w:val="006B6A10"/>
    <w:rsid w:val="006C391D"/>
    <w:rsid w:val="006E34FF"/>
    <w:rsid w:val="006F717D"/>
    <w:rsid w:val="007067F2"/>
    <w:rsid w:val="007C5391"/>
    <w:rsid w:val="007D715C"/>
    <w:rsid w:val="007F042B"/>
    <w:rsid w:val="0080023D"/>
    <w:rsid w:val="00803091"/>
    <w:rsid w:val="00826AF2"/>
    <w:rsid w:val="00842D8B"/>
    <w:rsid w:val="00870009"/>
    <w:rsid w:val="0089104A"/>
    <w:rsid w:val="008972D3"/>
    <w:rsid w:val="008E3986"/>
    <w:rsid w:val="008F12A4"/>
    <w:rsid w:val="00902C7C"/>
    <w:rsid w:val="0091517E"/>
    <w:rsid w:val="009400D0"/>
    <w:rsid w:val="0094323F"/>
    <w:rsid w:val="00945412"/>
    <w:rsid w:val="009467A4"/>
    <w:rsid w:val="009809C9"/>
    <w:rsid w:val="00986DA0"/>
    <w:rsid w:val="0099583F"/>
    <w:rsid w:val="009E4598"/>
    <w:rsid w:val="00A17103"/>
    <w:rsid w:val="00B04A47"/>
    <w:rsid w:val="00B15794"/>
    <w:rsid w:val="00B34251"/>
    <w:rsid w:val="00BA4285"/>
    <w:rsid w:val="00C21BEC"/>
    <w:rsid w:val="00C40F63"/>
    <w:rsid w:val="00CE3250"/>
    <w:rsid w:val="00CE4BC9"/>
    <w:rsid w:val="00CE5602"/>
    <w:rsid w:val="00D04EA0"/>
    <w:rsid w:val="00D23DD6"/>
    <w:rsid w:val="00D63C44"/>
    <w:rsid w:val="00D8236E"/>
    <w:rsid w:val="00D93133"/>
    <w:rsid w:val="00D953CC"/>
    <w:rsid w:val="00DC4FE0"/>
    <w:rsid w:val="00E13386"/>
    <w:rsid w:val="00E82A7B"/>
    <w:rsid w:val="00E87071"/>
    <w:rsid w:val="00EB0EF1"/>
    <w:rsid w:val="00EC43FB"/>
    <w:rsid w:val="00F06192"/>
    <w:rsid w:val="00F27CAA"/>
    <w:rsid w:val="00F464C1"/>
    <w:rsid w:val="00FB14D6"/>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38A10CD89CF04975BBCE5E0D6858EABF">
    <w:name w:val="38A10CD89CF04975BBCE5E0D6858EABF"/>
    <w:rsid w:val="0094323F"/>
    <w:pPr>
      <w:spacing w:line="278" w:lineRule="auto"/>
    </w:pPr>
    <w:rPr>
      <w:kern w:val="2"/>
      <w:sz w:val="24"/>
      <w:szCs w:val="24"/>
      <w:lang w:val="lt-LT" w:eastAsia="lt-LT"/>
      <w14:ligatures w14:val="standardContextual"/>
    </w:rPr>
  </w:style>
  <w:style w:type="paragraph" w:customStyle="1" w:styleId="F074E092A92444D9AC6A5E706C3B3F06">
    <w:name w:val="F074E092A92444D9AC6A5E706C3B3F06"/>
    <w:rsid w:val="0094323F"/>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835B306AC74BF44E84D5BE17E0037322" ma:contentTypeVersion="18" ma:contentTypeDescription="Create a new document." ma:contentTypeScope="" ma:versionID="4666646eca218a4d3c6f84d2d029f108">
  <xsd:schema xmlns:xsd="http://www.w3.org/2001/XMLSchema" xmlns:xs="http://www.w3.org/2001/XMLSchema" xmlns:p="http://schemas.microsoft.com/office/2006/metadata/properties" xmlns:ns2="c4d4993c-3556-490f-a652-5742e1d7f340" xmlns:ns3="23ff61ea-a57a-4bd3-ae79-8a3ede980598" xmlns:ns4="c656aea0-4ea5-4db6-8a19-802664f5a411" targetNamespace="http://schemas.microsoft.com/office/2006/metadata/properties" ma:root="true" ma:fieldsID="c6e7e17f196705a53859afcf31f12621" ns2:_="" ns3:_="" ns4:_="">
    <xsd:import namespace="c4d4993c-3556-490f-a652-5742e1d7f340"/>
    <xsd:import namespace="23ff61ea-a57a-4bd3-ae79-8a3ede980598"/>
    <xsd:import namespace="c656aea0-4ea5-4db6-8a19-802664f5a411"/>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LengthInSeconds" minOccurs="0"/>
                <xsd:element ref="ns4:lcf76f155ced4ddcb4097134ff3c332f" minOccurs="0"/>
                <xsd:element ref="ns3: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d4993c-3556-490f-a652-5742e1d7f34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3ff61ea-a57a-4bd3-ae79-8a3ede980598" elementFormDefault="qualified">
    <xsd:import namespace="http://schemas.microsoft.com/office/2006/documentManagement/types"/>
    <xsd:import namespace="http://schemas.microsoft.com/office/infopath/2007/PartnerControls"/>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b6c98d3f-744d-4606-a5e6-3c2282fb31a7}" ma:internalName="TaxCatchAll" ma:showField="CatchAllData" ma:web="23ff61ea-a57a-4bd3-ae79-8a3ede9805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56aea0-4ea5-4db6-8a19-802664f5a41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description="" ma:internalName="MediaServiceAutoTags" ma:readOnly="true">
      <xsd:simpleType>
        <xsd:restriction base="dms:Text"/>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fdca688-8fbb-4411-b357-f76f2a7c38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23ff61ea-a57a-4bd3-ae79-8a3ede980598" xsi:nil="true"/>
    <lcf76f155ced4ddcb4097134ff3c332f xmlns="c656aea0-4ea5-4db6-8a19-802664f5a41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1EC6565-B499-4D4B-A477-441CD79E09A1}">
  <ds:schemaRefs>
    <ds:schemaRef ds:uri="http://schemas.openxmlformats.org/officeDocument/2006/bibliography"/>
  </ds:schemaRefs>
</ds:datastoreItem>
</file>

<file path=customXml/itemProps3.xml><?xml version="1.0" encoding="utf-8"?>
<ds:datastoreItem xmlns:ds="http://schemas.openxmlformats.org/officeDocument/2006/customXml" ds:itemID="{837A0EA3-D238-44B7-9F7B-C4F5C3FEF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d4993c-3556-490f-a652-5742e1d7f340"/>
    <ds:schemaRef ds:uri="23ff61ea-a57a-4bd3-ae79-8a3ede980598"/>
    <ds:schemaRef ds:uri="c656aea0-4ea5-4db6-8a19-802664f5a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5.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 ds:uri="23ff61ea-a57a-4bd3-ae79-8a3ede980598"/>
    <ds:schemaRef ds:uri="c656aea0-4ea5-4db6-8a19-802664f5a411"/>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16</Pages>
  <Words>40113</Words>
  <Characters>22865</Characters>
  <Application>Microsoft Office Word</Application>
  <DocSecurity>0</DocSecurity>
  <Lines>190</Lines>
  <Paragraphs>125</Paragraphs>
  <ScaleCrop>false</ScaleCrop>
  <Company/>
  <LinksUpToDate>false</LinksUpToDate>
  <CharactersWithSpaces>62853</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Jolanta Mickuvienė</dc:creator>
  <cp:keywords/>
  <dc:description/>
  <cp:lastModifiedBy>Jolanta Mickuvienė</cp:lastModifiedBy>
  <cp:revision>2</cp:revision>
  <dcterms:created xsi:type="dcterms:W3CDTF">2025-05-13T11:31:00Z</dcterms:created>
  <dcterms:modified xsi:type="dcterms:W3CDTF">2025-05-13T11:31:00Z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0x010100835B306AC74BF44E84D5BE17E0037322</vt:lpwstr>
  </property>
  <property fmtid="{D5CDD505-2E9C-101B-9397-08002B2CF9AE}" pid="3" name="MediaServiceImageTags">
    <vt:lpwstr/>
  </property>
</Properties>
</file>