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57" r:id="rId4"/>
    <p:sldId id="262" r:id="rId5"/>
    <p:sldId id="264" r:id="rId6"/>
    <p:sldId id="265" r:id="rId7"/>
    <p:sldId id="266" r:id="rId8"/>
    <p:sldId id="259" r:id="rId9"/>
    <p:sldId id="260" r:id="rId10"/>
    <p:sldId id="281" r:id="rId11"/>
    <p:sldId id="270" r:id="rId12"/>
    <p:sldId id="272" r:id="rId13"/>
    <p:sldId id="273" r:id="rId14"/>
    <p:sldId id="275" r:id="rId15"/>
    <p:sldId id="282" r:id="rId16"/>
    <p:sldId id="283" r:id="rId17"/>
    <p:sldId id="284" r:id="rId18"/>
    <p:sldId id="286" r:id="rId19"/>
    <p:sldId id="287" r:id="rId20"/>
    <p:sldId id="288" r:id="rId21"/>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F5D5A51-3FB7-0BE2-AAE0-E391F67B8AD6}"/>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6387B5B1-62FB-F88A-A540-2D24844742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468627D1-DFDC-D19D-A8FD-4A74C2F73FD5}"/>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5" name="Poraštės vietos rezervavimo ženklas 4">
            <a:extLst>
              <a:ext uri="{FF2B5EF4-FFF2-40B4-BE49-F238E27FC236}">
                <a16:creationId xmlns:a16="http://schemas.microsoft.com/office/drawing/2014/main" id="{10343F72-16D8-63DF-0023-2B24EA01DC9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71B0CEF-8209-4C66-87FF-AF1C1697AE9A}"/>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2429208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80B6E37-4606-5272-4C45-D2F74A963ED3}"/>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D3E8D71E-2C19-384B-9EBD-E8E9B422B9EA}"/>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AC86F2C-6455-CBBF-7AB2-AFBFB93D44FB}"/>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5" name="Poraštės vietos rezervavimo ženklas 4">
            <a:extLst>
              <a:ext uri="{FF2B5EF4-FFF2-40B4-BE49-F238E27FC236}">
                <a16:creationId xmlns:a16="http://schemas.microsoft.com/office/drawing/2014/main" id="{7A97B10C-DB90-1E9A-3C07-0429EA4175C3}"/>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F3C77077-8077-75C4-A9EA-FA867EC4A010}"/>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423135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23F2C311-53E5-0904-4C83-9D10CD540DA9}"/>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3118A001-F6A3-4538-6BD9-D16F9B32FAA6}"/>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F9495B92-DC8D-2A0E-1267-E53D4E86BCAB}"/>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5" name="Poraštės vietos rezervavimo ženklas 4">
            <a:extLst>
              <a:ext uri="{FF2B5EF4-FFF2-40B4-BE49-F238E27FC236}">
                <a16:creationId xmlns:a16="http://schemas.microsoft.com/office/drawing/2014/main" id="{5D8239C3-4074-DCD7-AD10-5ABC3EB22E54}"/>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6AC9027-80AF-E7BA-B169-61447990C7A7}"/>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310705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1E9C1E-3866-AB1A-5684-0CB6A8A9D955}"/>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13D5C4D3-3443-19CF-C3A9-39AA864F9A3B}"/>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FBC2CC6C-CB61-D0CF-72C5-03D949C16CBA}"/>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5" name="Poraštės vietos rezervavimo ženklas 4">
            <a:extLst>
              <a:ext uri="{FF2B5EF4-FFF2-40B4-BE49-F238E27FC236}">
                <a16:creationId xmlns:a16="http://schemas.microsoft.com/office/drawing/2014/main" id="{768E538E-2A04-C5CF-DDF4-4EED33E7465F}"/>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34AD5932-5BF4-8A7E-AF79-1B9FEC6B9231}"/>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74153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836F6C5-BB34-F94C-9D46-65EBA52CD5B8}"/>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03697591-4381-638C-D142-29EF2C6600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2619A8B5-35B4-4C9F-0C2A-8C6BEDE5BF07}"/>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5" name="Poraštės vietos rezervavimo ženklas 4">
            <a:extLst>
              <a:ext uri="{FF2B5EF4-FFF2-40B4-BE49-F238E27FC236}">
                <a16:creationId xmlns:a16="http://schemas.microsoft.com/office/drawing/2014/main" id="{7319C0B8-257D-2158-EB1F-C0E78F91EEF9}"/>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D3E1A14B-BDB0-77E7-15E2-C2EFA16CC602}"/>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212683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5599F8-0CB8-9D70-AD73-9690C0334AEE}"/>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EBA4F560-19FE-378D-63C0-D3F0736ECFEF}"/>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5D7C7847-DC4F-92AC-39D0-D394BBF96E2B}"/>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98372942-4475-FC0D-D04C-40316CC554DD}"/>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6" name="Poraštės vietos rezervavimo ženklas 5">
            <a:extLst>
              <a:ext uri="{FF2B5EF4-FFF2-40B4-BE49-F238E27FC236}">
                <a16:creationId xmlns:a16="http://schemas.microsoft.com/office/drawing/2014/main" id="{82DA7112-B05B-947E-2759-F99ECD30A778}"/>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652098FE-8E7B-A90A-9286-455E7FAAF9F2}"/>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206605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4323792-CDF2-7242-646E-EAFB1A698A11}"/>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775D2564-9436-848D-CD24-74C094C7D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5BC80774-2F94-8842-59C1-7E03CA366EB0}"/>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44FD8467-BF78-606E-3A31-FE533A56D3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AD847B47-D98F-1212-4140-635E57844F1A}"/>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3CB2E0AA-C578-0E10-7043-D7D3965830E8}"/>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8" name="Poraštės vietos rezervavimo ženklas 7">
            <a:extLst>
              <a:ext uri="{FF2B5EF4-FFF2-40B4-BE49-F238E27FC236}">
                <a16:creationId xmlns:a16="http://schemas.microsoft.com/office/drawing/2014/main" id="{8D55062F-29BA-3B44-F52A-B0FA1CDAC14C}"/>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149C2123-0988-D309-78F0-FA7549A2B41A}"/>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413893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908555E-1B20-EF9C-8B54-4C4F6D9691E5}"/>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A9790977-41E4-F22E-4FCF-86E1879566C9}"/>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4" name="Poraštės vietos rezervavimo ženklas 3">
            <a:extLst>
              <a:ext uri="{FF2B5EF4-FFF2-40B4-BE49-F238E27FC236}">
                <a16:creationId xmlns:a16="http://schemas.microsoft.com/office/drawing/2014/main" id="{D49BAA4C-5AD5-6E1D-9B9C-D0B5E0C0EED7}"/>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C205A482-ABDF-CC02-E991-8B302ABF6D65}"/>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347678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C0CCE0AE-853C-FA44-6DC7-95193B709093}"/>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3" name="Poraštės vietos rezervavimo ženklas 2">
            <a:extLst>
              <a:ext uri="{FF2B5EF4-FFF2-40B4-BE49-F238E27FC236}">
                <a16:creationId xmlns:a16="http://schemas.microsoft.com/office/drawing/2014/main" id="{64A04E43-4948-B64C-5C82-ECD5A83A1111}"/>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3FFACEE5-007D-042D-CAC5-4DAFCD7FA1A5}"/>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370775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1085B3-27AB-FC18-8D2C-29400373A397}"/>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3096A8B6-48EA-A246-CDC7-F9CC94CE84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FE843B22-0A5F-6E6C-9634-91F377790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93FD4EDB-0874-CEA5-92DD-881E07CD3861}"/>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6" name="Poraštės vietos rezervavimo ženklas 5">
            <a:extLst>
              <a:ext uri="{FF2B5EF4-FFF2-40B4-BE49-F238E27FC236}">
                <a16:creationId xmlns:a16="http://schemas.microsoft.com/office/drawing/2014/main" id="{0B3B0370-2E2A-8093-BEB0-0920AAAC1E67}"/>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58EAD7BD-567A-DEA9-AB1D-12872D1F4DDB}"/>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1922942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95FD080-3CFB-7519-C10F-D1A8FF8F6F14}"/>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895FCB98-48D3-8F3C-E217-B5E8B601D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197055A1-DCCD-3E6A-AE8D-043F3944A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DB7AD9FB-B149-8D8C-3B02-665B73BF5590}"/>
              </a:ext>
            </a:extLst>
          </p:cNvPr>
          <p:cNvSpPr>
            <a:spLocks noGrp="1"/>
          </p:cNvSpPr>
          <p:nvPr>
            <p:ph type="dt" sz="half" idx="10"/>
          </p:nvPr>
        </p:nvSpPr>
        <p:spPr/>
        <p:txBody>
          <a:bodyPr/>
          <a:lstStyle/>
          <a:p>
            <a:fld id="{B5EF7FED-9AB3-4FAB-B2D5-A700B0EC5B88}" type="datetimeFigureOut">
              <a:rPr lang="lt-LT" smtClean="0"/>
              <a:t>2026-01-20</a:t>
            </a:fld>
            <a:endParaRPr lang="lt-LT"/>
          </a:p>
        </p:txBody>
      </p:sp>
      <p:sp>
        <p:nvSpPr>
          <p:cNvPr id="6" name="Poraštės vietos rezervavimo ženklas 5">
            <a:extLst>
              <a:ext uri="{FF2B5EF4-FFF2-40B4-BE49-F238E27FC236}">
                <a16:creationId xmlns:a16="http://schemas.microsoft.com/office/drawing/2014/main" id="{D95F6076-6D8E-C55C-4D64-13A4CBB6FB0D}"/>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3C05AF60-8121-DB9A-EC37-DB255D61CDD1}"/>
              </a:ext>
            </a:extLst>
          </p:cNvPr>
          <p:cNvSpPr>
            <a:spLocks noGrp="1"/>
          </p:cNvSpPr>
          <p:nvPr>
            <p:ph type="sldNum" sz="quarter" idx="12"/>
          </p:nvPr>
        </p:nvSpPr>
        <p:spPr/>
        <p:txBody>
          <a:bodyPr/>
          <a:lstStyle/>
          <a:p>
            <a:fld id="{EF6CDC20-656F-40CF-AF86-447B5E6DFC50}" type="slidenum">
              <a:rPr lang="lt-LT" smtClean="0"/>
              <a:t>‹#›</a:t>
            </a:fld>
            <a:endParaRPr lang="lt-LT"/>
          </a:p>
        </p:txBody>
      </p:sp>
    </p:spTree>
    <p:extLst>
      <p:ext uri="{BB962C8B-B14F-4D97-AF65-F5344CB8AC3E}">
        <p14:creationId xmlns:p14="http://schemas.microsoft.com/office/powerpoint/2010/main" val="176834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C6E52F5F-0EE7-489D-6888-90F782769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092CF92C-61EC-F53B-8492-CF8B19593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B12B9D6-828F-2067-815F-0689DC27A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EF7FED-9AB3-4FAB-B2D5-A700B0EC5B88}" type="datetimeFigureOut">
              <a:rPr lang="lt-LT" smtClean="0"/>
              <a:t>2026-01-20</a:t>
            </a:fld>
            <a:endParaRPr lang="lt-LT"/>
          </a:p>
        </p:txBody>
      </p:sp>
      <p:sp>
        <p:nvSpPr>
          <p:cNvPr id="5" name="Poraštės vietos rezervavimo ženklas 4">
            <a:extLst>
              <a:ext uri="{FF2B5EF4-FFF2-40B4-BE49-F238E27FC236}">
                <a16:creationId xmlns:a16="http://schemas.microsoft.com/office/drawing/2014/main" id="{F40E9576-C52B-3059-A859-A2C4C61AD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79540630-FF04-7056-BD28-2F3D52BB7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6CDC20-656F-40CF-AF86-447B5E6DFC50}" type="slidenum">
              <a:rPr lang="lt-LT" smtClean="0"/>
              <a:t>‹#›</a:t>
            </a:fld>
            <a:endParaRPr lang="lt-LT"/>
          </a:p>
        </p:txBody>
      </p:sp>
    </p:spTree>
    <p:extLst>
      <p:ext uri="{BB962C8B-B14F-4D97-AF65-F5344CB8AC3E}">
        <p14:creationId xmlns:p14="http://schemas.microsoft.com/office/powerpoint/2010/main" val="2664034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D87138E1-1793-500E-DED5-46E844CD1951}"/>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r>
              <a:rPr lang="en-US" sz="5600" kern="1200" dirty="0">
                <a:solidFill>
                  <a:schemeClr val="tx1"/>
                </a:solidFill>
                <a:latin typeface="+mj-lt"/>
                <a:ea typeface="+mj-ea"/>
                <a:cs typeface="+mj-cs"/>
              </a:rPr>
              <a:t>SANITARINIO VALYMO</a:t>
            </a:r>
            <a:r>
              <a:rPr lang="lt-LT" sz="5600" kern="1200" dirty="0">
                <a:solidFill>
                  <a:schemeClr val="tx1"/>
                </a:solidFill>
                <a:latin typeface="+mj-lt"/>
                <a:ea typeface="+mj-ea"/>
                <a:cs typeface="+mj-cs"/>
              </a:rPr>
              <a:t> IR ŽELDINIŲ PRIEŽIŪROS</a:t>
            </a:r>
            <a:r>
              <a:rPr lang="en-US" sz="5600" kern="1200" dirty="0">
                <a:solidFill>
                  <a:schemeClr val="tx1"/>
                </a:solidFill>
                <a:latin typeface="+mj-lt"/>
                <a:ea typeface="+mj-ea"/>
                <a:cs typeface="+mj-cs"/>
              </a:rPr>
              <a:t> TINKAMAI IR NETINKAMAI ATLIKTŲ PASLAUGŲ PAVYZDŽIAI</a:t>
            </a:r>
          </a:p>
        </p:txBody>
      </p:sp>
      <p:cxnSp>
        <p:nvCxnSpPr>
          <p:cNvPr id="25" name="Straight Connector 1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7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FC6146-976B-06BF-9F91-24AD3D1DAF8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811974CD-5088-5DC2-9FAF-099B712DA35A}"/>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4600" kern="1200">
                <a:solidFill>
                  <a:schemeClr val="tx1"/>
                </a:solidFill>
                <a:latin typeface="+mj-lt"/>
                <a:ea typeface="+mj-ea"/>
                <a:cs typeface="+mj-cs"/>
              </a:rPr>
              <a:t>II. </a:t>
            </a:r>
            <a:br>
              <a:rPr lang="en-US" sz="4600" kern="1200">
                <a:solidFill>
                  <a:schemeClr val="tx1"/>
                </a:solidFill>
                <a:latin typeface="+mj-lt"/>
                <a:ea typeface="+mj-ea"/>
                <a:cs typeface="+mj-cs"/>
              </a:rPr>
            </a:br>
            <a:r>
              <a:rPr lang="en-US" sz="4600" kern="1200">
                <a:solidFill>
                  <a:schemeClr val="tx1"/>
                </a:solidFill>
                <a:latin typeface="+mj-lt"/>
                <a:ea typeface="+mj-ea"/>
                <a:cs typeface="+mj-cs"/>
              </a:rPr>
              <a:t>VASAROS SEZONO METU TEIKIAMŲ PASLAUGŲ PAVYZDŽIAI</a:t>
            </a:r>
            <a:br>
              <a:rPr lang="en-US" sz="4600" kern="1200">
                <a:solidFill>
                  <a:schemeClr val="tx1"/>
                </a:solidFill>
                <a:latin typeface="+mj-lt"/>
                <a:ea typeface="+mj-ea"/>
                <a:cs typeface="+mj-cs"/>
              </a:rPr>
            </a:br>
            <a:br>
              <a:rPr lang="en-US" sz="4600" kern="1200">
                <a:solidFill>
                  <a:schemeClr val="tx1"/>
                </a:solidFill>
                <a:latin typeface="+mj-lt"/>
                <a:ea typeface="+mj-ea"/>
                <a:cs typeface="+mj-cs"/>
              </a:rPr>
            </a:br>
            <a:r>
              <a:rPr lang="en-US" sz="4600" kern="1200">
                <a:solidFill>
                  <a:schemeClr val="tx1"/>
                </a:solidFill>
                <a:latin typeface="+mj-lt"/>
                <a:ea typeface="+mj-ea"/>
                <a:cs typeface="+mj-cs"/>
              </a:rPr>
              <a:t>ŠIENAVIMO DARBAI</a:t>
            </a:r>
          </a:p>
        </p:txBody>
      </p:sp>
    </p:spTree>
    <p:extLst>
      <p:ext uri="{BB962C8B-B14F-4D97-AF65-F5344CB8AC3E}">
        <p14:creationId xmlns:p14="http://schemas.microsoft.com/office/powerpoint/2010/main" val="77525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9236F5F-9006-1CA4-9518-13E4684C4CE2}"/>
              </a:ext>
            </a:extLst>
          </p:cNvPr>
          <p:cNvSpPr>
            <a:spLocks noGrp="1"/>
          </p:cNvSpPr>
          <p:nvPr>
            <p:ph type="title"/>
          </p:nvPr>
        </p:nvSpPr>
        <p:spPr>
          <a:xfrm>
            <a:off x="677333" y="609600"/>
            <a:ext cx="10649427" cy="1632155"/>
          </a:xfrm>
        </p:spPr>
        <p:txBody>
          <a:bodyPr>
            <a:normAutofit fontScale="90000"/>
          </a:bodyPr>
          <a:lstStyle/>
          <a:p>
            <a:pPr algn="ctr"/>
            <a:r>
              <a:rPr lang="lt-LT" sz="3600" b="1" dirty="0">
                <a:effectLst/>
                <a:latin typeface="Calibri Light" panose="020F0302020204030204" pitchFamily="34" charset="0"/>
                <a:ea typeface="Calibri"/>
                <a:cs typeface="Calibri Light" panose="020F0302020204030204" pitchFamily="34" charset="0"/>
              </a:rPr>
              <a:t>Gatvių skiriamosios juostos bei gatvei priklausantys želdiniai</a:t>
            </a:r>
            <a:br>
              <a:rPr lang="lt-LT" sz="3600" b="1" dirty="0">
                <a:effectLst/>
                <a:latin typeface="Calibri Light" panose="020F0302020204030204" pitchFamily="34" charset="0"/>
                <a:ea typeface="Calibri" panose="020F0502020204030204" pitchFamily="34" charset="0"/>
                <a:cs typeface="Calibri Light" panose="020F0302020204030204" pitchFamily="34" charset="0"/>
              </a:rPr>
            </a:br>
            <a:r>
              <a:rPr lang="lt-LT" sz="3600" b="1" dirty="0">
                <a:effectLst/>
                <a:latin typeface="Calibri Light" panose="020F0302020204030204" pitchFamily="34" charset="0"/>
                <a:ea typeface="Calibri" panose="020F0502020204030204" pitchFamily="34" charset="0"/>
                <a:cs typeface="Calibri Light" panose="020F0302020204030204" pitchFamily="34" charset="0"/>
              </a:rPr>
              <a:t>vejos režimas – palaikomas žolės aukštis nuo 7 cm iki 12 cm </a:t>
            </a:r>
            <a:br>
              <a:rPr lang="lt-LT" sz="3600" b="1" dirty="0">
                <a:effectLst/>
                <a:latin typeface="Times New Roman" panose="02020603050405020304" pitchFamily="18" charset="0"/>
                <a:ea typeface="Calibri" panose="020F0502020204030204" pitchFamily="34" charset="0"/>
              </a:rPr>
            </a:br>
            <a:endParaRPr lang="lt-LT" dirty="0"/>
          </a:p>
        </p:txBody>
      </p:sp>
      <p:sp>
        <p:nvSpPr>
          <p:cNvPr id="3" name="Teksto vietos rezervavimo ženklas 2">
            <a:extLst>
              <a:ext uri="{FF2B5EF4-FFF2-40B4-BE49-F238E27FC236}">
                <a16:creationId xmlns:a16="http://schemas.microsoft.com/office/drawing/2014/main" id="{A9D5B5B0-9E65-3201-4D5A-B6883C64F6CE}"/>
              </a:ext>
            </a:extLst>
          </p:cNvPr>
          <p:cNvSpPr>
            <a:spLocks noGrp="1"/>
          </p:cNvSpPr>
          <p:nvPr>
            <p:ph type="body" idx="1"/>
          </p:nvPr>
        </p:nvSpPr>
        <p:spPr>
          <a:xfrm>
            <a:off x="677333" y="1798381"/>
            <a:ext cx="4185623" cy="1266225"/>
          </a:xfrm>
        </p:spPr>
        <p:txBody>
          <a:bodyPr>
            <a:normAutofit fontScale="77500" lnSpcReduction="20000"/>
          </a:bodyPr>
          <a:lstStyle/>
          <a:p>
            <a:pPr algn="ctr"/>
            <a:r>
              <a:rPr lang="lt-LT" sz="9600">
                <a:solidFill>
                  <a:srgbClr val="00B050"/>
                </a:solidFill>
                <a:latin typeface="Mystical Woods Smooth Script" panose="020F0502020204030204" pitchFamily="2" charset="-70"/>
                <a:cs typeface="Dreaming Outloud Pro" panose="020F0502020204030204" pitchFamily="66" charset="0"/>
              </a:rPr>
              <a:t>v</a:t>
            </a:r>
          </a:p>
        </p:txBody>
      </p:sp>
      <p:sp>
        <p:nvSpPr>
          <p:cNvPr id="5" name="Teksto vietos rezervavimo ženklas 4">
            <a:extLst>
              <a:ext uri="{FF2B5EF4-FFF2-40B4-BE49-F238E27FC236}">
                <a16:creationId xmlns:a16="http://schemas.microsoft.com/office/drawing/2014/main" id="{7DF5A058-E280-BD0C-E803-C601BACD14D4}"/>
              </a:ext>
            </a:extLst>
          </p:cNvPr>
          <p:cNvSpPr>
            <a:spLocks noGrp="1"/>
          </p:cNvSpPr>
          <p:nvPr>
            <p:ph type="body" sz="quarter" idx="3"/>
          </p:nvPr>
        </p:nvSpPr>
        <p:spPr>
          <a:xfrm>
            <a:off x="5786129" y="2160983"/>
            <a:ext cx="4744219" cy="995172"/>
          </a:xfrm>
        </p:spPr>
        <p:txBody>
          <a:bodyPr>
            <a:normAutofit fontScale="77500" lnSpcReduction="20000"/>
          </a:bodyPr>
          <a:lstStyle/>
          <a:p>
            <a:pPr algn="ctr"/>
            <a:r>
              <a:rPr lang="lt-LT" sz="9600" b="1">
                <a:solidFill>
                  <a:srgbClr val="FF0000"/>
                </a:solidFill>
              </a:rPr>
              <a:t>―</a:t>
            </a:r>
          </a:p>
        </p:txBody>
      </p:sp>
      <p:pic>
        <p:nvPicPr>
          <p:cNvPr id="8" name="Turinio vietos rezervavimo ženklas 7" descr="Paveikslėlis, kuriame yra lauko, žolė, dangus, debesis&#10;&#10;Automatiškai sugeneruotas aprašymas">
            <a:extLst>
              <a:ext uri="{FF2B5EF4-FFF2-40B4-BE49-F238E27FC236}">
                <a16:creationId xmlns:a16="http://schemas.microsoft.com/office/drawing/2014/main" id="{EFF4E60A-EBC7-9095-90E2-024B2E0390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4854" y="2901629"/>
            <a:ext cx="4744219" cy="3558164"/>
          </a:xfrm>
        </p:spPr>
      </p:pic>
      <p:pic>
        <p:nvPicPr>
          <p:cNvPr id="13" name="Turinio vietos rezervavimo ženklas 12" descr="Paveikslėlis, kuriame yra tekstas, lauko, Afišų lenta, automobilis&#10;&#10;Automatiškai sugeneruotas aprašymas">
            <a:extLst>
              <a:ext uri="{FF2B5EF4-FFF2-40B4-BE49-F238E27FC236}">
                <a16:creationId xmlns:a16="http://schemas.microsoft.com/office/drawing/2014/main" id="{08BEC659-A850-C476-9772-55660865D6F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49544" y="2899516"/>
            <a:ext cx="5180572" cy="3558164"/>
          </a:xfrm>
        </p:spPr>
      </p:pic>
      <p:sp>
        <p:nvSpPr>
          <p:cNvPr id="6" name="Slide Number Placeholder 5">
            <a:extLst>
              <a:ext uri="{FF2B5EF4-FFF2-40B4-BE49-F238E27FC236}">
                <a16:creationId xmlns:a16="http://schemas.microsoft.com/office/drawing/2014/main" id="{33C1BA7C-D4F7-B8D9-6A7E-C520481DF583}"/>
              </a:ext>
            </a:extLst>
          </p:cNvPr>
          <p:cNvSpPr>
            <a:spLocks noGrp="1"/>
          </p:cNvSpPr>
          <p:nvPr>
            <p:ph type="sldNum" sz="quarter" idx="12"/>
          </p:nvPr>
        </p:nvSpPr>
        <p:spPr/>
        <p:txBody>
          <a:bodyPr/>
          <a:lstStyle/>
          <a:p>
            <a:fld id="{A33C45E5-5322-4FF0-A4E2-48CA1AEF104D}" type="slidenum">
              <a:rPr lang="en-US" smtClean="0"/>
              <a:t>11</a:t>
            </a:fld>
            <a:endParaRPr lang="en-US"/>
          </a:p>
        </p:txBody>
      </p:sp>
    </p:spTree>
    <p:extLst>
      <p:ext uri="{BB962C8B-B14F-4D97-AF65-F5344CB8AC3E}">
        <p14:creationId xmlns:p14="http://schemas.microsoft.com/office/powerpoint/2010/main" val="194643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9236F5F-9006-1CA4-9518-13E4684C4CE2}"/>
              </a:ext>
            </a:extLst>
          </p:cNvPr>
          <p:cNvSpPr>
            <a:spLocks noGrp="1"/>
          </p:cNvSpPr>
          <p:nvPr>
            <p:ph type="title"/>
          </p:nvPr>
        </p:nvSpPr>
        <p:spPr>
          <a:xfrm>
            <a:off x="452285" y="284779"/>
            <a:ext cx="10489272" cy="1970300"/>
          </a:xfrm>
        </p:spPr>
        <p:txBody>
          <a:bodyPr>
            <a:normAutofit/>
          </a:bodyPr>
          <a:lstStyle/>
          <a:p>
            <a:r>
              <a:rPr lang="lt-LT" sz="3600" b="1" dirty="0">
                <a:effectLst/>
                <a:ea typeface="Calibri" panose="020F0502020204030204" pitchFamily="34" charset="0"/>
                <a:cs typeface="Times New Roman"/>
              </a:rPr>
              <a:t>                              Magistralinių gatvių šlaitai</a:t>
            </a:r>
            <a:br>
              <a:rPr lang="lt-LT" sz="3600" b="1" dirty="0">
                <a:effectLst/>
                <a:ea typeface="Calibri" panose="020F0502020204030204" pitchFamily="34" charset="0"/>
              </a:rPr>
            </a:br>
            <a:r>
              <a:rPr lang="lt-LT" sz="1800" dirty="0">
                <a:effectLst/>
                <a:ea typeface="Calibri" panose="020F0502020204030204" pitchFamily="34" charset="0"/>
                <a:cs typeface="Times New Roman"/>
              </a:rPr>
              <a:t>šienaujami 1-1,5 m pločio juosta vejos režimu (joje palaikomas žolės aukštis nuo 7 cm iki 12 cm) nuo šlaito apačios, likusioje dalyje šienaujama pievos režimu arba paliekama natūralaus atžėlimo teritorija (vadovautis žemėlapyje nurodytais šienavimo režimais)</a:t>
            </a:r>
            <a:br>
              <a:rPr lang="lt-LT" sz="1800" kern="100" dirty="0">
                <a:ea typeface="Calibri" panose="020F0502020204030204" pitchFamily="34" charset="0"/>
                <a:cs typeface="Times New Roman"/>
              </a:rPr>
            </a:br>
            <a:r>
              <a:rPr lang="lt-LT" sz="1800" kern="100" dirty="0">
                <a:ea typeface="Calibri" panose="020F0502020204030204" pitchFamily="34" charset="0"/>
                <a:cs typeface="Times New Roman"/>
              </a:rPr>
              <a:t>Neries šlaitai šienaujami pievos režimu 1-3 kartus per sezoną (vadovautis žemėlapyje nurodytais šienavimo režimais).</a:t>
            </a:r>
            <a:endParaRPr lang="lt-LT" sz="1600" dirty="0">
              <a:cs typeface="Times New Roman"/>
            </a:endParaRPr>
          </a:p>
        </p:txBody>
      </p:sp>
      <p:sp>
        <p:nvSpPr>
          <p:cNvPr id="3" name="Teksto vietos rezervavimo ženklas 2">
            <a:extLst>
              <a:ext uri="{FF2B5EF4-FFF2-40B4-BE49-F238E27FC236}">
                <a16:creationId xmlns:a16="http://schemas.microsoft.com/office/drawing/2014/main" id="{A9D5B5B0-9E65-3201-4D5A-B6883C64F6CE}"/>
              </a:ext>
            </a:extLst>
          </p:cNvPr>
          <p:cNvSpPr>
            <a:spLocks noGrp="1"/>
          </p:cNvSpPr>
          <p:nvPr>
            <p:ph type="body" idx="1"/>
          </p:nvPr>
        </p:nvSpPr>
        <p:spPr>
          <a:xfrm>
            <a:off x="675745" y="2321403"/>
            <a:ext cx="4185623" cy="1189838"/>
          </a:xfrm>
        </p:spPr>
        <p:txBody>
          <a:bodyPr>
            <a:normAutofit fontScale="92500" lnSpcReduction="20000"/>
          </a:bodyPr>
          <a:lstStyle/>
          <a:p>
            <a:pPr algn="ctr"/>
            <a:r>
              <a:rPr lang="lt-LT" sz="9600" dirty="0">
                <a:solidFill>
                  <a:srgbClr val="00B050"/>
                </a:solidFill>
                <a:latin typeface="Mystical Woods Smooth Script" panose="020F0502020204030204" pitchFamily="2" charset="-70"/>
                <a:cs typeface="Dreaming Outloud Pro" panose="020F0502020204030204" pitchFamily="66" charset="0"/>
              </a:rPr>
              <a:t>v</a:t>
            </a:r>
          </a:p>
        </p:txBody>
      </p:sp>
      <p:sp>
        <p:nvSpPr>
          <p:cNvPr id="5" name="Teksto vietos rezervavimo ženklas 4">
            <a:extLst>
              <a:ext uri="{FF2B5EF4-FFF2-40B4-BE49-F238E27FC236}">
                <a16:creationId xmlns:a16="http://schemas.microsoft.com/office/drawing/2014/main" id="{7DF5A058-E280-BD0C-E803-C601BACD14D4}"/>
              </a:ext>
            </a:extLst>
          </p:cNvPr>
          <p:cNvSpPr>
            <a:spLocks noGrp="1"/>
          </p:cNvSpPr>
          <p:nvPr>
            <p:ph type="body" sz="quarter" idx="3"/>
          </p:nvPr>
        </p:nvSpPr>
        <p:spPr>
          <a:xfrm>
            <a:off x="6341805" y="2160982"/>
            <a:ext cx="4640825" cy="1344216"/>
          </a:xfrm>
        </p:spPr>
        <p:txBody>
          <a:bodyPr>
            <a:normAutofit fontScale="92500" lnSpcReduction="20000"/>
          </a:bodyPr>
          <a:lstStyle/>
          <a:p>
            <a:pPr algn="ctr"/>
            <a:r>
              <a:rPr lang="lt-LT" sz="9600" b="1">
                <a:solidFill>
                  <a:srgbClr val="FF0000"/>
                </a:solidFill>
              </a:rPr>
              <a:t>―</a:t>
            </a:r>
          </a:p>
        </p:txBody>
      </p:sp>
      <p:pic>
        <p:nvPicPr>
          <p:cNvPr id="10" name="Turinio vietos rezervavimo ženklas 9">
            <a:extLst>
              <a:ext uri="{FF2B5EF4-FFF2-40B4-BE49-F238E27FC236}">
                <a16:creationId xmlns:a16="http://schemas.microsoft.com/office/drawing/2014/main" id="{FDA18A6C-F5C6-98C0-CF5C-CCAC602F49CC}"/>
              </a:ext>
            </a:extLst>
          </p:cNvPr>
          <p:cNvPicPr>
            <a:picLocks noGrp="1" noChangeAspect="1"/>
          </p:cNvPicPr>
          <p:nvPr>
            <p:ph sz="half" idx="2"/>
          </p:nvPr>
        </p:nvPicPr>
        <p:blipFill>
          <a:blip r:embed="rId2"/>
          <a:stretch>
            <a:fillRect/>
          </a:stretch>
        </p:blipFill>
        <p:spPr>
          <a:xfrm>
            <a:off x="577422" y="3217607"/>
            <a:ext cx="4943748" cy="3297440"/>
          </a:xfrm>
        </p:spPr>
      </p:pic>
      <p:pic>
        <p:nvPicPr>
          <p:cNvPr id="2050" name="Picture 2" descr="Sostinės veidu tapo ir nešienautos erdvės: savivaldybė tikina sulaukusi  pagyrų">
            <a:extLst>
              <a:ext uri="{FF2B5EF4-FFF2-40B4-BE49-F238E27FC236}">
                <a16:creationId xmlns:a16="http://schemas.microsoft.com/office/drawing/2014/main" id="{0C78C9DE-74B0-B54A-7010-69D56EBD9DEB}"/>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095999" y="3173438"/>
            <a:ext cx="5159829" cy="338577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FC56E82-DC73-3D1D-7ED3-B18A8C70D617}"/>
              </a:ext>
            </a:extLst>
          </p:cNvPr>
          <p:cNvSpPr>
            <a:spLocks noGrp="1"/>
          </p:cNvSpPr>
          <p:nvPr>
            <p:ph type="sldNum" sz="quarter" idx="12"/>
          </p:nvPr>
        </p:nvSpPr>
        <p:spPr/>
        <p:txBody>
          <a:bodyPr/>
          <a:lstStyle/>
          <a:p>
            <a:fld id="{A33C45E5-5322-4FF0-A4E2-48CA1AEF104D}" type="slidenum">
              <a:rPr lang="en-US" smtClean="0"/>
              <a:t>12</a:t>
            </a:fld>
            <a:endParaRPr lang="en-US"/>
          </a:p>
        </p:txBody>
      </p:sp>
    </p:spTree>
    <p:extLst>
      <p:ext uri="{BB962C8B-B14F-4D97-AF65-F5344CB8AC3E}">
        <p14:creationId xmlns:p14="http://schemas.microsoft.com/office/powerpoint/2010/main" val="232511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9236F5F-9006-1CA4-9518-13E4684C4CE2}"/>
              </a:ext>
            </a:extLst>
          </p:cNvPr>
          <p:cNvSpPr>
            <a:spLocks noGrp="1"/>
          </p:cNvSpPr>
          <p:nvPr>
            <p:ph type="title"/>
          </p:nvPr>
        </p:nvSpPr>
        <p:spPr>
          <a:xfrm>
            <a:off x="677333" y="339111"/>
            <a:ext cx="10649427" cy="1710813"/>
          </a:xfrm>
        </p:spPr>
        <p:txBody>
          <a:bodyPr>
            <a:normAutofit/>
          </a:bodyPr>
          <a:lstStyle/>
          <a:p>
            <a:pPr algn="ctr"/>
            <a:r>
              <a:rPr lang="lt-LT" sz="3600" b="1" dirty="0">
                <a:effectLst/>
                <a:latin typeface="Calibri Light" panose="020F0302020204030204" pitchFamily="34" charset="0"/>
                <a:ea typeface="Calibri"/>
                <a:cs typeface="Calibri Light" panose="020F0302020204030204" pitchFamily="34" charset="0"/>
              </a:rPr>
              <a:t>Vejos ir šlaitai kiemuose</a:t>
            </a:r>
            <a:br>
              <a:rPr lang="lt-LT" sz="3600" b="1" dirty="0">
                <a:effectLst/>
                <a:latin typeface="Calibri Light" panose="020F0302020204030204" pitchFamily="34" charset="0"/>
                <a:ea typeface="Calibri" panose="020F0502020204030204" pitchFamily="34" charset="0"/>
                <a:cs typeface="Calibri Light" panose="020F0302020204030204" pitchFamily="34" charset="0"/>
              </a:rPr>
            </a:br>
            <a:r>
              <a:rPr lang="lt-LT" sz="1800" b="1" dirty="0">
                <a:latin typeface="Calibri Light" panose="020F0302020204030204" pitchFamily="34" charset="0"/>
                <a:ea typeface="Calibri" panose="020F0502020204030204" pitchFamily="34" charset="0"/>
                <a:cs typeface="Calibri Light" panose="020F0302020204030204" pitchFamily="34" charset="0"/>
              </a:rPr>
              <a:t>K</a:t>
            </a:r>
            <a:r>
              <a:rPr lang="lt-LT" sz="1800" dirty="0">
                <a:latin typeface="+mj-lt"/>
              </a:rPr>
              <a:t>iemų vejose ir šlaituose taikomas vejos režimas. Palaikomas žolės aukštis nuo 7 cm iki 12 cm.</a:t>
            </a:r>
            <a:endParaRPr lang="lt-LT" sz="1800" dirty="0">
              <a:latin typeface="Calibri Light" panose="020F0302020204030204" pitchFamily="34" charset="0"/>
              <a:ea typeface="Calibri"/>
              <a:cs typeface="Calibri Light" panose="020F0302020204030204" pitchFamily="34" charset="0"/>
            </a:endParaRPr>
          </a:p>
        </p:txBody>
      </p:sp>
      <p:sp>
        <p:nvSpPr>
          <p:cNvPr id="3" name="Teksto vietos rezervavimo ženklas 2">
            <a:extLst>
              <a:ext uri="{FF2B5EF4-FFF2-40B4-BE49-F238E27FC236}">
                <a16:creationId xmlns:a16="http://schemas.microsoft.com/office/drawing/2014/main" id="{A9D5B5B0-9E65-3201-4D5A-B6883C64F6CE}"/>
              </a:ext>
            </a:extLst>
          </p:cNvPr>
          <p:cNvSpPr>
            <a:spLocks noGrp="1"/>
          </p:cNvSpPr>
          <p:nvPr>
            <p:ph type="body" idx="1"/>
          </p:nvPr>
        </p:nvSpPr>
        <p:spPr>
          <a:xfrm>
            <a:off x="1794238" y="1636946"/>
            <a:ext cx="4744219" cy="1278194"/>
          </a:xfrm>
        </p:spPr>
        <p:txBody>
          <a:bodyPr>
            <a:normAutofit fontScale="92500" lnSpcReduction="20000"/>
          </a:bodyPr>
          <a:lstStyle/>
          <a:p>
            <a:pPr algn="ctr"/>
            <a:r>
              <a:rPr lang="lt-LT" sz="9600" dirty="0">
                <a:solidFill>
                  <a:srgbClr val="00B050"/>
                </a:solidFill>
                <a:latin typeface="Mystical Woods Smooth Script" panose="020F0502020204030204" pitchFamily="2" charset="-70"/>
                <a:cs typeface="Dreaming Outloud Pro" panose="020F0502020204030204" pitchFamily="66" charset="0"/>
              </a:rPr>
              <a:t>v</a:t>
            </a:r>
          </a:p>
        </p:txBody>
      </p:sp>
      <p:sp>
        <p:nvSpPr>
          <p:cNvPr id="5" name="Teksto vietos rezervavimo ženklas 4">
            <a:extLst>
              <a:ext uri="{FF2B5EF4-FFF2-40B4-BE49-F238E27FC236}">
                <a16:creationId xmlns:a16="http://schemas.microsoft.com/office/drawing/2014/main" id="{7DF5A058-E280-BD0C-E803-C601BACD14D4}"/>
              </a:ext>
            </a:extLst>
          </p:cNvPr>
          <p:cNvSpPr>
            <a:spLocks noGrp="1"/>
          </p:cNvSpPr>
          <p:nvPr>
            <p:ph type="body" sz="quarter" idx="3"/>
          </p:nvPr>
        </p:nvSpPr>
        <p:spPr>
          <a:xfrm>
            <a:off x="6677082" y="1558288"/>
            <a:ext cx="4744219" cy="1129046"/>
          </a:xfrm>
        </p:spPr>
        <p:txBody>
          <a:bodyPr>
            <a:normAutofit fontScale="92500" lnSpcReduction="20000"/>
          </a:bodyPr>
          <a:lstStyle/>
          <a:p>
            <a:pPr algn="ctr"/>
            <a:r>
              <a:rPr lang="lt-LT" sz="9600" b="1">
                <a:solidFill>
                  <a:srgbClr val="FF0000"/>
                </a:solidFill>
              </a:rPr>
              <a:t>―</a:t>
            </a:r>
          </a:p>
        </p:txBody>
      </p:sp>
      <p:pic>
        <p:nvPicPr>
          <p:cNvPr id="10" name="Turinio vietos rezervavimo ženklas 9">
            <a:extLst>
              <a:ext uri="{FF2B5EF4-FFF2-40B4-BE49-F238E27FC236}">
                <a16:creationId xmlns:a16="http://schemas.microsoft.com/office/drawing/2014/main" id="{807DE837-2DBA-3D76-6C11-7F443BA3D552}"/>
              </a:ext>
            </a:extLst>
          </p:cNvPr>
          <p:cNvPicPr>
            <a:picLocks noGrp="1" noChangeAspect="1"/>
          </p:cNvPicPr>
          <p:nvPr>
            <p:ph sz="quarter" idx="4"/>
          </p:nvPr>
        </p:nvPicPr>
        <p:blipFill>
          <a:blip r:embed="rId2"/>
          <a:stretch>
            <a:fillRect/>
          </a:stretch>
        </p:blipFill>
        <p:spPr>
          <a:xfrm>
            <a:off x="7511908" y="2276675"/>
            <a:ext cx="3074565" cy="4099420"/>
          </a:xfrm>
          <a:prstGeom prst="rect">
            <a:avLst/>
          </a:prstGeom>
        </p:spPr>
      </p:pic>
      <p:pic>
        <p:nvPicPr>
          <p:cNvPr id="8" name="Turinio vietos rezervavimo ženklas 7">
            <a:extLst>
              <a:ext uri="{FF2B5EF4-FFF2-40B4-BE49-F238E27FC236}">
                <a16:creationId xmlns:a16="http://schemas.microsoft.com/office/drawing/2014/main" id="{1D6EA56B-C3A6-684C-D1CC-CB1AC4CF95A5}"/>
              </a:ext>
            </a:extLst>
          </p:cNvPr>
          <p:cNvPicPr>
            <a:picLocks noGrp="1" noChangeAspect="1"/>
          </p:cNvPicPr>
          <p:nvPr>
            <p:ph sz="half" idx="2"/>
          </p:nvPr>
        </p:nvPicPr>
        <p:blipFill>
          <a:blip r:embed="rId3"/>
          <a:stretch>
            <a:fillRect/>
          </a:stretch>
        </p:blipFill>
        <p:spPr>
          <a:xfrm>
            <a:off x="1568286" y="2857605"/>
            <a:ext cx="5527880" cy="3109432"/>
          </a:xfrm>
        </p:spPr>
      </p:pic>
      <p:sp>
        <p:nvSpPr>
          <p:cNvPr id="6" name="Slide Number Placeholder 5">
            <a:extLst>
              <a:ext uri="{FF2B5EF4-FFF2-40B4-BE49-F238E27FC236}">
                <a16:creationId xmlns:a16="http://schemas.microsoft.com/office/drawing/2014/main" id="{7BE68850-2153-EC87-75D2-D5A8E8870785}"/>
              </a:ext>
            </a:extLst>
          </p:cNvPr>
          <p:cNvSpPr>
            <a:spLocks noGrp="1"/>
          </p:cNvSpPr>
          <p:nvPr>
            <p:ph type="sldNum" sz="quarter" idx="12"/>
          </p:nvPr>
        </p:nvSpPr>
        <p:spPr/>
        <p:txBody>
          <a:bodyPr/>
          <a:lstStyle/>
          <a:p>
            <a:fld id="{A33C45E5-5322-4FF0-A4E2-48CA1AEF104D}" type="slidenum">
              <a:rPr lang="en-US" smtClean="0"/>
              <a:t>13</a:t>
            </a:fld>
            <a:endParaRPr lang="en-US"/>
          </a:p>
        </p:txBody>
      </p:sp>
    </p:spTree>
    <p:extLst>
      <p:ext uri="{BB962C8B-B14F-4D97-AF65-F5344CB8AC3E}">
        <p14:creationId xmlns:p14="http://schemas.microsoft.com/office/powerpoint/2010/main" val="294619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9236F5F-9006-1CA4-9518-13E4684C4CE2}"/>
              </a:ext>
            </a:extLst>
          </p:cNvPr>
          <p:cNvSpPr>
            <a:spLocks noGrp="1"/>
          </p:cNvSpPr>
          <p:nvPr>
            <p:ph type="title"/>
          </p:nvPr>
        </p:nvSpPr>
        <p:spPr>
          <a:xfrm>
            <a:off x="677333" y="527665"/>
            <a:ext cx="10649427" cy="1497780"/>
          </a:xfrm>
        </p:spPr>
        <p:txBody>
          <a:bodyPr>
            <a:normAutofit/>
          </a:bodyPr>
          <a:lstStyle/>
          <a:p>
            <a:pPr algn="ctr">
              <a:lnSpc>
                <a:spcPct val="107000"/>
              </a:lnSpc>
              <a:spcAft>
                <a:spcPts val="800"/>
              </a:spcAft>
            </a:pPr>
            <a:r>
              <a:rPr lang="lt-LT" sz="1800" dirty="0">
                <a:effectLst/>
                <a:ea typeface="Calibri" panose="020F0502020204030204" pitchFamily="34" charset="0"/>
              </a:rPr>
              <a:t>Paslaugų teikėjui atlikus šienavimo darbus su stambiaisiais mechanizmais (traktoriais, sodo </a:t>
            </a:r>
            <a:r>
              <a:rPr lang="lt-LT" sz="1800" dirty="0" err="1">
                <a:effectLst/>
                <a:ea typeface="Calibri" panose="020F0502020204030204" pitchFamily="34" charset="0"/>
              </a:rPr>
              <a:t>traktoriukais</a:t>
            </a:r>
            <a:r>
              <a:rPr lang="lt-LT" sz="1800" dirty="0">
                <a:effectLst/>
                <a:ea typeface="Calibri" panose="020F0502020204030204" pitchFamily="34" charset="0"/>
              </a:rPr>
              <a:t>), iš karto turi būti vykdomi ir pataisymai rankiniu būdu (su nešiojamosiomis elektrinėmis žoliapjovėmis) – visa teritorija </a:t>
            </a:r>
            <a:r>
              <a:rPr lang="lt-LT" sz="1800" b="1" dirty="0">
                <a:effectLst/>
                <a:ea typeface="Calibri" panose="020F0502020204030204" pitchFamily="34" charset="0"/>
              </a:rPr>
              <a:t>nušienaujama tvarkingai</a:t>
            </a:r>
            <a:r>
              <a:rPr lang="lt-LT" sz="1800" dirty="0">
                <a:effectLst/>
                <a:ea typeface="Calibri" panose="020F0502020204030204" pitchFamily="34" charset="0"/>
              </a:rPr>
              <a:t>, nepaliekant nenušienautų plotų sunkiau prieinamose vietose (pakraščiuose, kampuose, prie stulpelių ir pan.)</a:t>
            </a:r>
            <a:endParaRPr lang="lt-LT" dirty="0"/>
          </a:p>
        </p:txBody>
      </p:sp>
      <p:sp>
        <p:nvSpPr>
          <p:cNvPr id="3" name="Teksto vietos rezervavimo ženklas 2">
            <a:extLst>
              <a:ext uri="{FF2B5EF4-FFF2-40B4-BE49-F238E27FC236}">
                <a16:creationId xmlns:a16="http://schemas.microsoft.com/office/drawing/2014/main" id="{A9D5B5B0-9E65-3201-4D5A-B6883C64F6CE}"/>
              </a:ext>
            </a:extLst>
          </p:cNvPr>
          <p:cNvSpPr>
            <a:spLocks noGrp="1"/>
          </p:cNvSpPr>
          <p:nvPr>
            <p:ph type="body" idx="1"/>
          </p:nvPr>
        </p:nvSpPr>
        <p:spPr>
          <a:xfrm>
            <a:off x="903285" y="1769807"/>
            <a:ext cx="4744219" cy="1051268"/>
          </a:xfrm>
        </p:spPr>
        <p:txBody>
          <a:bodyPr>
            <a:normAutofit fontScale="85000" lnSpcReduction="20000"/>
          </a:bodyPr>
          <a:lstStyle/>
          <a:p>
            <a:pPr algn="ctr"/>
            <a:r>
              <a:rPr lang="lt-LT" sz="9600" dirty="0">
                <a:solidFill>
                  <a:srgbClr val="00B050"/>
                </a:solidFill>
                <a:latin typeface="Mystical Woods Smooth Script" panose="020F0502020204030204" pitchFamily="2" charset="-70"/>
                <a:cs typeface="Dreaming Outloud Pro" panose="020F0502020204030204" pitchFamily="66" charset="0"/>
              </a:rPr>
              <a:t>v</a:t>
            </a:r>
          </a:p>
        </p:txBody>
      </p:sp>
      <p:sp>
        <p:nvSpPr>
          <p:cNvPr id="5" name="Teksto vietos rezervavimo ženklas 4">
            <a:extLst>
              <a:ext uri="{FF2B5EF4-FFF2-40B4-BE49-F238E27FC236}">
                <a16:creationId xmlns:a16="http://schemas.microsoft.com/office/drawing/2014/main" id="{7DF5A058-E280-BD0C-E803-C601BACD14D4}"/>
              </a:ext>
            </a:extLst>
          </p:cNvPr>
          <p:cNvSpPr>
            <a:spLocks noGrp="1"/>
          </p:cNvSpPr>
          <p:nvPr>
            <p:ph type="body" sz="quarter" idx="3"/>
          </p:nvPr>
        </p:nvSpPr>
        <p:spPr>
          <a:xfrm>
            <a:off x="6735097" y="1691148"/>
            <a:ext cx="3795251" cy="1046097"/>
          </a:xfrm>
        </p:spPr>
        <p:txBody>
          <a:bodyPr>
            <a:normAutofit fontScale="85000" lnSpcReduction="20000"/>
          </a:bodyPr>
          <a:lstStyle/>
          <a:p>
            <a:pPr algn="ctr"/>
            <a:r>
              <a:rPr lang="lt-LT" sz="9600" b="1">
                <a:solidFill>
                  <a:srgbClr val="FF0000"/>
                </a:solidFill>
              </a:rPr>
              <a:t>―</a:t>
            </a:r>
          </a:p>
        </p:txBody>
      </p:sp>
      <p:pic>
        <p:nvPicPr>
          <p:cNvPr id="8" name="Turinio vietos rezervavimo ženklas 7" descr="Paveikslėlis, kuriame yra lauko, tekstas, ženklas, gatvė&#10;&#10;Automatiškai sugeneruotas aprašymas">
            <a:extLst>
              <a:ext uri="{FF2B5EF4-FFF2-40B4-BE49-F238E27FC236}">
                <a16:creationId xmlns:a16="http://schemas.microsoft.com/office/drawing/2014/main" id="{336B777C-DF92-A848-9FD5-25B33B73601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647504" y="2323719"/>
            <a:ext cx="5508225" cy="4131168"/>
          </a:xfrm>
        </p:spPr>
      </p:pic>
      <p:pic>
        <p:nvPicPr>
          <p:cNvPr id="11" name="Turinio vietos rezervavimo ženklas 10">
            <a:extLst>
              <a:ext uri="{FF2B5EF4-FFF2-40B4-BE49-F238E27FC236}">
                <a16:creationId xmlns:a16="http://schemas.microsoft.com/office/drawing/2014/main" id="{926302EE-9BBD-EF4C-DF2A-9F483F61EEF8}"/>
              </a:ext>
            </a:extLst>
          </p:cNvPr>
          <p:cNvPicPr>
            <a:picLocks noGrp="1" noChangeAspect="1"/>
          </p:cNvPicPr>
          <p:nvPr>
            <p:ph sz="half" idx="2"/>
          </p:nvPr>
        </p:nvPicPr>
        <p:blipFill>
          <a:blip r:embed="rId3"/>
          <a:stretch>
            <a:fillRect/>
          </a:stretch>
        </p:blipFill>
        <p:spPr>
          <a:xfrm>
            <a:off x="676275" y="2820194"/>
            <a:ext cx="4846258" cy="3634693"/>
          </a:xfrm>
        </p:spPr>
      </p:pic>
      <p:sp>
        <p:nvSpPr>
          <p:cNvPr id="6" name="Slide Number Placeholder 5">
            <a:extLst>
              <a:ext uri="{FF2B5EF4-FFF2-40B4-BE49-F238E27FC236}">
                <a16:creationId xmlns:a16="http://schemas.microsoft.com/office/drawing/2014/main" id="{8C9BFA90-B6B3-B712-3801-3902BA89326D}"/>
              </a:ext>
            </a:extLst>
          </p:cNvPr>
          <p:cNvSpPr>
            <a:spLocks noGrp="1"/>
          </p:cNvSpPr>
          <p:nvPr>
            <p:ph type="sldNum" sz="quarter" idx="12"/>
          </p:nvPr>
        </p:nvSpPr>
        <p:spPr/>
        <p:txBody>
          <a:bodyPr/>
          <a:lstStyle/>
          <a:p>
            <a:fld id="{A33C45E5-5322-4FF0-A4E2-48CA1AEF104D}" type="slidenum">
              <a:rPr lang="en-US" smtClean="0"/>
              <a:t>14</a:t>
            </a:fld>
            <a:endParaRPr lang="en-US"/>
          </a:p>
        </p:txBody>
      </p:sp>
    </p:spTree>
    <p:extLst>
      <p:ext uri="{BB962C8B-B14F-4D97-AF65-F5344CB8AC3E}">
        <p14:creationId xmlns:p14="http://schemas.microsoft.com/office/powerpoint/2010/main" val="138921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06CA-4520-5028-5695-C41BA7B3C055}"/>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B471B6CF-E278-0CF7-064A-B84A1DEDFC5A}"/>
              </a:ext>
            </a:extLst>
          </p:cNvPr>
          <p:cNvSpPr>
            <a:spLocks noGrp="1"/>
          </p:cNvSpPr>
          <p:nvPr>
            <p:ph type="title"/>
          </p:nvPr>
        </p:nvSpPr>
        <p:spPr>
          <a:xfrm>
            <a:off x="677333" y="527665"/>
            <a:ext cx="10649427" cy="1497780"/>
          </a:xfrm>
        </p:spPr>
        <p:txBody>
          <a:bodyPr>
            <a:normAutofit/>
          </a:bodyPr>
          <a:lstStyle/>
          <a:p>
            <a:pPr algn="ctr">
              <a:lnSpc>
                <a:spcPct val="107000"/>
              </a:lnSpc>
              <a:spcAft>
                <a:spcPts val="800"/>
              </a:spcAft>
            </a:pPr>
            <a:r>
              <a:rPr lang="lt-LT" sz="1800" dirty="0">
                <a:effectLst/>
                <a:ea typeface="Calibri" panose="020F0502020204030204" pitchFamily="34" charset="0"/>
              </a:rPr>
              <a:t>Paslaugų teikėjui atlikus šienavimo darbus, turi būti operatyviai nušluojama žolė nuo dangų, išvalomi latakai</a:t>
            </a:r>
            <a:endParaRPr lang="lt-LT" dirty="0"/>
          </a:p>
        </p:txBody>
      </p:sp>
      <p:sp>
        <p:nvSpPr>
          <p:cNvPr id="5" name="Teksto vietos rezervavimo ženklas 4">
            <a:extLst>
              <a:ext uri="{FF2B5EF4-FFF2-40B4-BE49-F238E27FC236}">
                <a16:creationId xmlns:a16="http://schemas.microsoft.com/office/drawing/2014/main" id="{332BDDB7-D878-E319-CB61-354C572300D8}"/>
              </a:ext>
            </a:extLst>
          </p:cNvPr>
          <p:cNvSpPr>
            <a:spLocks noGrp="1"/>
          </p:cNvSpPr>
          <p:nvPr>
            <p:ph type="body" sz="quarter" idx="3"/>
          </p:nvPr>
        </p:nvSpPr>
        <p:spPr>
          <a:xfrm>
            <a:off x="2090057" y="1691148"/>
            <a:ext cx="7815943" cy="1046097"/>
          </a:xfrm>
        </p:spPr>
        <p:txBody>
          <a:bodyPr>
            <a:normAutofit fontScale="85000" lnSpcReduction="20000"/>
          </a:bodyPr>
          <a:lstStyle/>
          <a:p>
            <a:pPr algn="ctr"/>
            <a:r>
              <a:rPr lang="lt-LT" sz="9600" b="1" dirty="0">
                <a:solidFill>
                  <a:srgbClr val="FF0000"/>
                </a:solidFill>
              </a:rPr>
              <a:t>―</a:t>
            </a:r>
          </a:p>
        </p:txBody>
      </p:sp>
      <p:sp>
        <p:nvSpPr>
          <p:cNvPr id="6" name="Slide Number Placeholder 5">
            <a:extLst>
              <a:ext uri="{FF2B5EF4-FFF2-40B4-BE49-F238E27FC236}">
                <a16:creationId xmlns:a16="http://schemas.microsoft.com/office/drawing/2014/main" id="{783FC52F-9C4A-9450-8D13-EF51B9CB6E48}"/>
              </a:ext>
            </a:extLst>
          </p:cNvPr>
          <p:cNvSpPr>
            <a:spLocks noGrp="1"/>
          </p:cNvSpPr>
          <p:nvPr>
            <p:ph type="sldNum" sz="quarter" idx="12"/>
          </p:nvPr>
        </p:nvSpPr>
        <p:spPr/>
        <p:txBody>
          <a:bodyPr/>
          <a:lstStyle/>
          <a:p>
            <a:fld id="{A33C45E5-5322-4FF0-A4E2-48CA1AEF104D}" type="slidenum">
              <a:rPr lang="en-US" smtClean="0"/>
              <a:t>15</a:t>
            </a:fld>
            <a:endParaRPr lang="en-US"/>
          </a:p>
        </p:txBody>
      </p:sp>
      <p:pic>
        <p:nvPicPr>
          <p:cNvPr id="10" name="Turinio vietos rezervavimo ženklas 9" descr="Paveikslėlis, kuriame yra lauko, kelias, infrastruktūra, Greitkelis&#10;&#10;Dirbtinio intelekto sugeneruotas turinys gali būti neteisingas.">
            <a:extLst>
              <a:ext uri="{FF2B5EF4-FFF2-40B4-BE49-F238E27FC236}">
                <a16:creationId xmlns:a16="http://schemas.microsoft.com/office/drawing/2014/main" id="{BB210CF2-DC41-5558-3EC3-98DD5A0F436C}"/>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997791" y="2505075"/>
            <a:ext cx="5532004" cy="3684588"/>
          </a:xfrm>
        </p:spPr>
      </p:pic>
      <p:pic>
        <p:nvPicPr>
          <p:cNvPr id="15" name="Turinio vietos rezervavimo ženklas 14" descr="Paveikslėlis, kuriame yra lauko, medis, dangus, žemė&#10;&#10;Dirbtinio intelekto sugeneruotas turinys gali būti neteisingas.">
            <a:extLst>
              <a:ext uri="{FF2B5EF4-FFF2-40B4-BE49-F238E27FC236}">
                <a16:creationId xmlns:a16="http://schemas.microsoft.com/office/drawing/2014/main" id="{36D512B1-2B34-91EE-718E-2941507D2F0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62289" y="2505075"/>
            <a:ext cx="4912784" cy="3684588"/>
          </a:xfrm>
        </p:spPr>
      </p:pic>
    </p:spTree>
    <p:extLst>
      <p:ext uri="{BB962C8B-B14F-4D97-AF65-F5344CB8AC3E}">
        <p14:creationId xmlns:p14="http://schemas.microsoft.com/office/powerpoint/2010/main" val="1709985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vadinimas 6">
            <a:extLst>
              <a:ext uri="{FF2B5EF4-FFF2-40B4-BE49-F238E27FC236}">
                <a16:creationId xmlns:a16="http://schemas.microsoft.com/office/drawing/2014/main" id="{E4F9CC8F-A063-B367-033E-220A7FC92537}"/>
              </a:ext>
            </a:extLst>
          </p:cNvPr>
          <p:cNvSpPr>
            <a:spLocks noGrp="1"/>
          </p:cNvSpPr>
          <p:nvPr>
            <p:ph type="title"/>
          </p:nvPr>
        </p:nvSpPr>
        <p:spPr/>
        <p:txBody>
          <a:bodyPr/>
          <a:lstStyle/>
          <a:p>
            <a:pPr algn="ctr"/>
            <a:r>
              <a:rPr lang="lt-LT" dirty="0"/>
              <a:t>SMĖLIO ŠLAVIMO DARBAI</a:t>
            </a:r>
          </a:p>
        </p:txBody>
      </p:sp>
      <p:sp>
        <p:nvSpPr>
          <p:cNvPr id="8" name="Teksto vietos rezervavimo ženklas 7">
            <a:extLst>
              <a:ext uri="{FF2B5EF4-FFF2-40B4-BE49-F238E27FC236}">
                <a16:creationId xmlns:a16="http://schemas.microsoft.com/office/drawing/2014/main" id="{AA5B1897-D685-AB8B-F63B-6658C7DE64BE}"/>
              </a:ext>
            </a:extLst>
          </p:cNvPr>
          <p:cNvSpPr>
            <a:spLocks noGrp="1"/>
          </p:cNvSpPr>
          <p:nvPr>
            <p:ph type="body" idx="1"/>
          </p:nvPr>
        </p:nvSpPr>
        <p:spPr/>
        <p:txBody>
          <a:bodyPr>
            <a:normAutofit lnSpcReduction="10000"/>
          </a:bodyPr>
          <a:lstStyle/>
          <a:p>
            <a:pPr algn="ctr"/>
            <a:r>
              <a:rPr lang="lt-LT" b="0" dirty="0"/>
              <a:t>NEIŠVALYTAS 1 M PRIE GATVĖS BORTO</a:t>
            </a:r>
          </a:p>
        </p:txBody>
      </p:sp>
      <p:pic>
        <p:nvPicPr>
          <p:cNvPr id="15" name="Turinio vietos rezervavimo ženklas 14" descr="Paveikslėlis, kuriame yra lauko, medis, žemė, augalas&#10;&#10;Dirbtinio intelekto sugeneruotas turinys gali būti neteisingas.">
            <a:extLst>
              <a:ext uri="{FF2B5EF4-FFF2-40B4-BE49-F238E27FC236}">
                <a16:creationId xmlns:a16="http://schemas.microsoft.com/office/drawing/2014/main" id="{6535CC19-DB92-DF30-FDE9-747CFD0B50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572726" y="2940019"/>
            <a:ext cx="3713879" cy="2785409"/>
          </a:xfrm>
        </p:spPr>
      </p:pic>
      <p:sp>
        <p:nvSpPr>
          <p:cNvPr id="10" name="Teksto vietos rezervavimo ženklas 9">
            <a:extLst>
              <a:ext uri="{FF2B5EF4-FFF2-40B4-BE49-F238E27FC236}">
                <a16:creationId xmlns:a16="http://schemas.microsoft.com/office/drawing/2014/main" id="{245FBCE2-2288-DD1A-E689-F4F069D319CB}"/>
              </a:ext>
            </a:extLst>
          </p:cNvPr>
          <p:cNvSpPr>
            <a:spLocks noGrp="1"/>
          </p:cNvSpPr>
          <p:nvPr>
            <p:ph type="body" sz="quarter" idx="3"/>
          </p:nvPr>
        </p:nvSpPr>
        <p:spPr/>
        <p:txBody>
          <a:bodyPr>
            <a:normAutofit lnSpcReduction="10000"/>
          </a:bodyPr>
          <a:lstStyle/>
          <a:p>
            <a:pPr algn="ctr"/>
            <a:r>
              <a:rPr lang="lt-LT" b="0" dirty="0"/>
              <a:t>IŠVALYTAS 1 M PRIE GATVĖS </a:t>
            </a:r>
          </a:p>
          <a:p>
            <a:pPr algn="ctr"/>
            <a:r>
              <a:rPr lang="lt-LT" b="0" dirty="0"/>
              <a:t>BORTO</a:t>
            </a:r>
          </a:p>
        </p:txBody>
      </p:sp>
      <p:pic>
        <p:nvPicPr>
          <p:cNvPr id="13" name="Turinio vietos rezervavimo ženklas 12" descr="Paveikslėlis, kuriame yra lauko, medis, kelias, Kelio paviršius&#10;&#10;Dirbtinio intelekto sugeneruotas turinys gali būti neteisingas.">
            <a:extLst>
              <a:ext uri="{FF2B5EF4-FFF2-40B4-BE49-F238E27FC236}">
                <a16:creationId xmlns:a16="http://schemas.microsoft.com/office/drawing/2014/main" id="{DF35CCDE-8F54-46D4-BC1C-E2D6370E01A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14429" y="2505075"/>
            <a:ext cx="4098730" cy="3684588"/>
          </a:xfrm>
        </p:spPr>
      </p:pic>
    </p:spTree>
    <p:extLst>
      <p:ext uri="{BB962C8B-B14F-4D97-AF65-F5344CB8AC3E}">
        <p14:creationId xmlns:p14="http://schemas.microsoft.com/office/powerpoint/2010/main" val="4099956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vadinimas 6">
            <a:extLst>
              <a:ext uri="{FF2B5EF4-FFF2-40B4-BE49-F238E27FC236}">
                <a16:creationId xmlns:a16="http://schemas.microsoft.com/office/drawing/2014/main" id="{FAD5A0A9-3010-1AA0-CFDF-2E1B9429070E}"/>
              </a:ext>
            </a:extLst>
          </p:cNvPr>
          <p:cNvSpPr>
            <a:spLocks noGrp="1"/>
          </p:cNvSpPr>
          <p:nvPr>
            <p:ph type="title"/>
          </p:nvPr>
        </p:nvSpPr>
        <p:spPr/>
        <p:txBody>
          <a:bodyPr/>
          <a:lstStyle/>
          <a:p>
            <a:pPr algn="ctr"/>
            <a:r>
              <a:rPr lang="lt-LT" dirty="0"/>
              <a:t>NENUVALYTI TILTAI IR VIADUKAI</a:t>
            </a:r>
          </a:p>
        </p:txBody>
      </p:sp>
      <p:pic>
        <p:nvPicPr>
          <p:cNvPr id="11" name="Turinio vietos rezervavimo ženklas 10" descr="Paveikslėlis, kuriame yra lauko, dangus, debesis, kelias&#10;&#10;Dirbtinio intelekto sugeneruotas turinys gali būti neteisingas.">
            <a:extLst>
              <a:ext uri="{FF2B5EF4-FFF2-40B4-BE49-F238E27FC236}">
                <a16:creationId xmlns:a16="http://schemas.microsoft.com/office/drawing/2014/main" id="{E6993197-0241-41DA-C127-5C9942A8A6A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12933" y="1564368"/>
            <a:ext cx="3514981" cy="4686642"/>
          </a:xfrm>
        </p:spPr>
      </p:pic>
      <p:pic>
        <p:nvPicPr>
          <p:cNvPr id="17" name="Turinio vietos rezervavimo ženklas 16" descr="Paveikslėlis, kuriame yra lauko, augalas, pastatas, laiptai&#10;&#10;Dirbtinio intelekto sugeneruotas turinys gali būti neteisingas.">
            <a:extLst>
              <a:ext uri="{FF2B5EF4-FFF2-40B4-BE49-F238E27FC236}">
                <a16:creationId xmlns:a16="http://schemas.microsoft.com/office/drawing/2014/main" id="{9CBE9222-9ED2-C1D9-CF73-C75FFBDC68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861676" y="2533257"/>
            <a:ext cx="4758724" cy="2676782"/>
          </a:xfrm>
        </p:spPr>
      </p:pic>
    </p:spTree>
    <p:extLst>
      <p:ext uri="{BB962C8B-B14F-4D97-AF65-F5344CB8AC3E}">
        <p14:creationId xmlns:p14="http://schemas.microsoft.com/office/powerpoint/2010/main" val="2222353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35A7F3-CCB8-76EC-3514-1D8A0AEDC15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4765CF3-199D-A364-A9BA-A912815C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ight Triangle 19">
            <a:extLst>
              <a:ext uri="{FF2B5EF4-FFF2-40B4-BE49-F238E27FC236}">
                <a16:creationId xmlns:a16="http://schemas.microsoft.com/office/drawing/2014/main" id="{E26049E2-0D6A-5A7A-DF5D-056A1BC7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1199E2B9-C249-BF07-5504-C601B615A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Pavadinimas 1">
            <a:extLst>
              <a:ext uri="{FF2B5EF4-FFF2-40B4-BE49-F238E27FC236}">
                <a16:creationId xmlns:a16="http://schemas.microsoft.com/office/drawing/2014/main" id="{4BA10C22-728D-9427-6E98-66C247FD8FC5}"/>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4600" kern="1200" dirty="0">
                <a:solidFill>
                  <a:schemeClr val="tx1"/>
                </a:solidFill>
                <a:latin typeface="+mj-lt"/>
                <a:ea typeface="+mj-ea"/>
                <a:cs typeface="+mj-cs"/>
              </a:rPr>
              <a:t>II</a:t>
            </a:r>
            <a:r>
              <a:rPr lang="lt-LT" sz="4600" dirty="0"/>
              <a:t>I</a:t>
            </a:r>
            <a:r>
              <a:rPr lang="en-US" sz="4600" kern="1200" dirty="0">
                <a:solidFill>
                  <a:schemeClr val="tx1"/>
                </a:solidFill>
                <a:latin typeface="+mj-lt"/>
                <a:ea typeface="+mj-ea"/>
                <a:cs typeface="+mj-cs"/>
              </a:rPr>
              <a:t>. </a:t>
            </a:r>
            <a:br>
              <a:rPr lang="en-US" sz="4600" kern="1200" dirty="0">
                <a:solidFill>
                  <a:schemeClr val="tx1"/>
                </a:solidFill>
                <a:latin typeface="+mj-lt"/>
                <a:ea typeface="+mj-ea"/>
                <a:cs typeface="+mj-cs"/>
              </a:rPr>
            </a:br>
            <a:r>
              <a:rPr lang="lt-LT" sz="4600" kern="1200" dirty="0">
                <a:solidFill>
                  <a:schemeClr val="tx1"/>
                </a:solidFill>
                <a:latin typeface="+mj-lt"/>
                <a:ea typeface="+mj-ea"/>
                <a:cs typeface="+mj-cs"/>
              </a:rPr>
              <a:t>RUDENĮ</a:t>
            </a:r>
            <a:r>
              <a:rPr lang="en-US" sz="4600" kern="1200" dirty="0">
                <a:solidFill>
                  <a:schemeClr val="tx1"/>
                </a:solidFill>
                <a:latin typeface="+mj-lt"/>
                <a:ea typeface="+mj-ea"/>
                <a:cs typeface="+mj-cs"/>
              </a:rPr>
              <a:t> TEIKIAMŲ PASLAUGŲ PAVYZDŽIAI</a:t>
            </a:r>
            <a:br>
              <a:rPr lang="en-US" sz="4600" kern="1200" dirty="0">
                <a:solidFill>
                  <a:schemeClr val="tx1"/>
                </a:solidFill>
                <a:latin typeface="+mj-lt"/>
                <a:ea typeface="+mj-ea"/>
                <a:cs typeface="+mj-cs"/>
              </a:rPr>
            </a:br>
            <a:br>
              <a:rPr lang="en-US" sz="4600" kern="1200" dirty="0">
                <a:solidFill>
                  <a:schemeClr val="tx1"/>
                </a:solidFill>
                <a:latin typeface="+mj-lt"/>
                <a:ea typeface="+mj-ea"/>
                <a:cs typeface="+mj-cs"/>
              </a:rPr>
            </a:br>
            <a:r>
              <a:rPr lang="lt-LT" sz="4600" kern="1200" dirty="0">
                <a:solidFill>
                  <a:schemeClr val="tx1"/>
                </a:solidFill>
                <a:latin typeface="+mj-lt"/>
                <a:ea typeface="+mj-ea"/>
                <a:cs typeface="+mj-cs"/>
              </a:rPr>
              <a:t>LAPŲ SURINKIMO</a:t>
            </a:r>
            <a:r>
              <a:rPr lang="en-US" sz="4600" kern="1200" dirty="0">
                <a:solidFill>
                  <a:schemeClr val="tx1"/>
                </a:solidFill>
                <a:latin typeface="+mj-lt"/>
                <a:ea typeface="+mj-ea"/>
                <a:cs typeface="+mj-cs"/>
              </a:rPr>
              <a:t> DARBAI</a:t>
            </a:r>
          </a:p>
        </p:txBody>
      </p:sp>
    </p:spTree>
    <p:extLst>
      <p:ext uri="{BB962C8B-B14F-4D97-AF65-F5344CB8AC3E}">
        <p14:creationId xmlns:p14="http://schemas.microsoft.com/office/powerpoint/2010/main" val="285278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DF065849-56E9-B4BA-CB3E-E9C38A1B0209}"/>
              </a:ext>
            </a:extLst>
          </p:cNvPr>
          <p:cNvSpPr>
            <a:spLocks noGrp="1"/>
          </p:cNvSpPr>
          <p:nvPr>
            <p:ph type="body" idx="1"/>
          </p:nvPr>
        </p:nvSpPr>
        <p:spPr>
          <a:xfrm>
            <a:off x="839788" y="925287"/>
            <a:ext cx="5157787" cy="823912"/>
          </a:xfrm>
        </p:spPr>
        <p:txBody>
          <a:bodyPr/>
          <a:lstStyle/>
          <a:p>
            <a:r>
              <a:rPr lang="lt-LT" dirty="0"/>
              <a:t>NENUVALYTI LAPAI PRIE GATVĖS</a:t>
            </a:r>
          </a:p>
        </p:txBody>
      </p:sp>
      <p:sp>
        <p:nvSpPr>
          <p:cNvPr id="6" name="Teksto vietos rezervavimo ženklas 5">
            <a:extLst>
              <a:ext uri="{FF2B5EF4-FFF2-40B4-BE49-F238E27FC236}">
                <a16:creationId xmlns:a16="http://schemas.microsoft.com/office/drawing/2014/main" id="{8D0DE6A7-ECDC-E083-4431-220427168AD8}"/>
              </a:ext>
            </a:extLst>
          </p:cNvPr>
          <p:cNvSpPr>
            <a:spLocks noGrp="1"/>
          </p:cNvSpPr>
          <p:nvPr>
            <p:ph type="body" sz="quarter" idx="3"/>
          </p:nvPr>
        </p:nvSpPr>
        <p:spPr>
          <a:xfrm>
            <a:off x="6194427" y="925287"/>
            <a:ext cx="5183188" cy="823912"/>
          </a:xfrm>
        </p:spPr>
        <p:txBody>
          <a:bodyPr/>
          <a:lstStyle/>
          <a:p>
            <a:pPr algn="ctr"/>
            <a:r>
              <a:rPr lang="lt-LT" dirty="0"/>
              <a:t>IŠVALYTI LAPAI PRIE GATVĖS</a:t>
            </a:r>
          </a:p>
        </p:txBody>
      </p:sp>
      <p:pic>
        <p:nvPicPr>
          <p:cNvPr id="15" name="Turinio vietos rezervavimo ženklas 14" descr="Paveikslėlis, kuriame yra ruduo, siena, lauko, akmuo&#10;&#10;Dirbtinio intelekto sugeneruotas turinys gali būti neteisingas.">
            <a:extLst>
              <a:ext uri="{FF2B5EF4-FFF2-40B4-BE49-F238E27FC236}">
                <a16:creationId xmlns:a16="http://schemas.microsoft.com/office/drawing/2014/main" id="{D7AB8B9D-EC8A-5B1D-D295-01EE6830B5A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386943" y="2789312"/>
            <a:ext cx="4550618" cy="2559722"/>
          </a:xfrm>
        </p:spPr>
      </p:pic>
      <p:pic>
        <p:nvPicPr>
          <p:cNvPr id="19" name="Turinio vietos rezervavimo ženklas 18" descr="Paveikslėlis, kuriame yra lauko, transporto priemonė, Sausumos transporto priemonė, ratas&#10;&#10;Dirbtinio intelekto sugeneruotas turinys gali būti neteisingas.">
            <a:extLst>
              <a:ext uri="{FF2B5EF4-FFF2-40B4-BE49-F238E27FC236}">
                <a16:creationId xmlns:a16="http://schemas.microsoft.com/office/drawing/2014/main" id="{55DA6075-774B-BEB2-B46C-84FF4327BBA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25343" y="1819614"/>
            <a:ext cx="3418113" cy="4557484"/>
          </a:xfrm>
        </p:spPr>
      </p:pic>
    </p:spTree>
    <p:extLst>
      <p:ext uri="{BB962C8B-B14F-4D97-AF65-F5344CB8AC3E}">
        <p14:creationId xmlns:p14="http://schemas.microsoft.com/office/powerpoint/2010/main" val="282916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47AA6D0B-DC30-C2B4-A1A1-42EF1C96A7CA}"/>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3700" kern="1200">
                <a:solidFill>
                  <a:schemeClr val="tx1"/>
                </a:solidFill>
                <a:latin typeface="+mj-lt"/>
                <a:ea typeface="+mj-ea"/>
                <a:cs typeface="+mj-cs"/>
              </a:rPr>
              <a:t>I. </a:t>
            </a:r>
            <a:br>
              <a:rPr lang="en-US" sz="3700" kern="1200">
                <a:solidFill>
                  <a:schemeClr val="tx1"/>
                </a:solidFill>
                <a:latin typeface="+mj-lt"/>
                <a:ea typeface="+mj-ea"/>
                <a:cs typeface="+mj-cs"/>
              </a:rPr>
            </a:br>
            <a:r>
              <a:rPr lang="en-US" sz="3700" kern="1200">
                <a:solidFill>
                  <a:schemeClr val="tx1"/>
                </a:solidFill>
                <a:latin typeface="+mj-lt"/>
                <a:ea typeface="+mj-ea"/>
                <a:cs typeface="+mj-cs"/>
              </a:rPr>
              <a:t>ŽIEMOS SEZONO METU TEIKIAMŲ PASLAUGŲ PAVYZDŽIAI</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DANGŲ VALYMO IR BARSTYMO DARBAI</a:t>
            </a:r>
          </a:p>
        </p:txBody>
      </p:sp>
    </p:spTree>
    <p:extLst>
      <p:ext uri="{BB962C8B-B14F-4D97-AF65-F5344CB8AC3E}">
        <p14:creationId xmlns:p14="http://schemas.microsoft.com/office/powerpoint/2010/main" val="2712462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o vietos rezervavimo ženklas 7">
            <a:extLst>
              <a:ext uri="{FF2B5EF4-FFF2-40B4-BE49-F238E27FC236}">
                <a16:creationId xmlns:a16="http://schemas.microsoft.com/office/drawing/2014/main" id="{466290C4-FE8B-8597-5915-2C19CAC59D4D}"/>
              </a:ext>
            </a:extLst>
          </p:cNvPr>
          <p:cNvSpPr>
            <a:spLocks noGrp="1"/>
          </p:cNvSpPr>
          <p:nvPr>
            <p:ph type="body" idx="1"/>
          </p:nvPr>
        </p:nvSpPr>
        <p:spPr>
          <a:xfrm>
            <a:off x="839788" y="668336"/>
            <a:ext cx="5157787" cy="681494"/>
          </a:xfrm>
        </p:spPr>
        <p:txBody>
          <a:bodyPr/>
          <a:lstStyle/>
          <a:p>
            <a:pPr algn="ctr"/>
            <a:r>
              <a:rPr lang="lt-LT" dirty="0"/>
              <a:t>ŠALIGATVIS APKRITĘS LAPAIS</a:t>
            </a:r>
          </a:p>
        </p:txBody>
      </p:sp>
      <p:pic>
        <p:nvPicPr>
          <p:cNvPr id="13" name="Turinio vietos rezervavimo ženklas 12" descr="Paveikslėlis, kuriame yra pastatas, ruduo, lauko, siena&#10;&#10;Dirbtinio intelekto sugeneruotas turinys gali būti neteisingas.">
            <a:extLst>
              <a:ext uri="{FF2B5EF4-FFF2-40B4-BE49-F238E27FC236}">
                <a16:creationId xmlns:a16="http://schemas.microsoft.com/office/drawing/2014/main" id="{24BA5121-4AB5-5B8C-6829-B42FDE00447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395865" y="2549723"/>
            <a:ext cx="4659125" cy="2620758"/>
          </a:xfrm>
        </p:spPr>
      </p:pic>
      <p:sp>
        <p:nvSpPr>
          <p:cNvPr id="10" name="Teksto vietos rezervavimo ženklas 9">
            <a:extLst>
              <a:ext uri="{FF2B5EF4-FFF2-40B4-BE49-F238E27FC236}">
                <a16:creationId xmlns:a16="http://schemas.microsoft.com/office/drawing/2014/main" id="{E9EAC20A-9A2B-5CEC-433B-276505DBE3AB}"/>
              </a:ext>
            </a:extLst>
          </p:cNvPr>
          <p:cNvSpPr>
            <a:spLocks noGrp="1"/>
          </p:cNvSpPr>
          <p:nvPr>
            <p:ph type="body" sz="quarter" idx="3"/>
          </p:nvPr>
        </p:nvSpPr>
        <p:spPr>
          <a:xfrm>
            <a:off x="5693230" y="668337"/>
            <a:ext cx="5377542" cy="681493"/>
          </a:xfrm>
        </p:spPr>
        <p:txBody>
          <a:bodyPr/>
          <a:lstStyle/>
          <a:p>
            <a:pPr algn="ctr"/>
            <a:r>
              <a:rPr lang="lt-LT" dirty="0"/>
              <a:t>NUVALYTAS ŠALIGATVIS</a:t>
            </a:r>
          </a:p>
        </p:txBody>
      </p:sp>
      <p:pic>
        <p:nvPicPr>
          <p:cNvPr id="15" name="Turinio vietos rezervavimo ženklas 14" descr="Paveikslėlis, kuriame yra lauko, žemė, Kelio paviršius, betonas&#10;&#10;Dirbtinio intelekto sugeneruotas turinys gali būti neteisingas.">
            <a:extLst>
              <a:ext uri="{FF2B5EF4-FFF2-40B4-BE49-F238E27FC236}">
                <a16:creationId xmlns:a16="http://schemas.microsoft.com/office/drawing/2014/main" id="{805A98E1-5C80-53BC-8A38-B030FAD9765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51171" y="1530539"/>
            <a:ext cx="3494343" cy="4659124"/>
          </a:xfrm>
        </p:spPr>
      </p:pic>
    </p:spTree>
    <p:extLst>
      <p:ext uri="{BB962C8B-B14F-4D97-AF65-F5344CB8AC3E}">
        <p14:creationId xmlns:p14="http://schemas.microsoft.com/office/powerpoint/2010/main" val="366824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lt-LT" dirty="0"/>
              <a:t>ŠALIGATVIŲ VALYMAS</a:t>
            </a:r>
          </a:p>
        </p:txBody>
      </p:sp>
      <p:sp>
        <p:nvSpPr>
          <p:cNvPr id="6" name="Teksto vietos rezervavimo ženklas 5"/>
          <p:cNvSpPr>
            <a:spLocks noGrp="1"/>
          </p:cNvSpPr>
          <p:nvPr>
            <p:ph type="body" idx="1"/>
          </p:nvPr>
        </p:nvSpPr>
        <p:spPr>
          <a:xfrm>
            <a:off x="2200656" y="2060848"/>
            <a:ext cx="3822192" cy="576064"/>
          </a:xfrm>
        </p:spPr>
        <p:txBody>
          <a:bodyPr/>
          <a:lstStyle/>
          <a:p>
            <a:r>
              <a:rPr lang="lt-LT" dirty="0"/>
              <a:t>NUVALYTAS ŠALIGATVIS</a:t>
            </a:r>
          </a:p>
        </p:txBody>
      </p:sp>
      <p:sp>
        <p:nvSpPr>
          <p:cNvPr id="8" name="Teksto vietos rezervavimo ženklas 7"/>
          <p:cNvSpPr>
            <a:spLocks noGrp="1"/>
          </p:cNvSpPr>
          <p:nvPr>
            <p:ph type="body" sz="quarter" idx="3"/>
          </p:nvPr>
        </p:nvSpPr>
        <p:spPr>
          <a:xfrm>
            <a:off x="6172200" y="1700809"/>
            <a:ext cx="3822192" cy="1224136"/>
          </a:xfrm>
        </p:spPr>
        <p:txBody>
          <a:bodyPr/>
          <a:lstStyle/>
          <a:p>
            <a:r>
              <a:rPr lang="lt-LT" dirty="0"/>
              <a:t>NENUVALYTAS ŠALIGATVIS</a:t>
            </a:r>
          </a:p>
        </p:txBody>
      </p:sp>
      <p:pic>
        <p:nvPicPr>
          <p:cNvPr id="1026" name="Picture 2" descr="C:\Users\lina.dailidoniene\Desktop\Nuoytraukos prezentacijai\šaligatviai\20160126_083435.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168008" y="2996952"/>
            <a:ext cx="4158216" cy="3118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na.dailidoniene\Desktop\Naujos nuotraukos\šaligatviai\20180123_10152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919537" y="2996953"/>
            <a:ext cx="4172281" cy="312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23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lt-LT" dirty="0"/>
              <a:t>LAIPTŲ VALYMAS</a:t>
            </a:r>
          </a:p>
        </p:txBody>
      </p:sp>
      <p:sp>
        <p:nvSpPr>
          <p:cNvPr id="3" name="Teksto vietos rezervavimo ženklas 2"/>
          <p:cNvSpPr>
            <a:spLocks noGrp="1"/>
          </p:cNvSpPr>
          <p:nvPr>
            <p:ph type="body" idx="1"/>
          </p:nvPr>
        </p:nvSpPr>
        <p:spPr>
          <a:xfrm>
            <a:off x="2207568" y="1844824"/>
            <a:ext cx="3822192" cy="639762"/>
          </a:xfrm>
        </p:spPr>
        <p:txBody>
          <a:bodyPr/>
          <a:lstStyle/>
          <a:p>
            <a:r>
              <a:rPr lang="lt-LT" dirty="0"/>
              <a:t>NUVALYTI LAIPTAI</a:t>
            </a:r>
          </a:p>
        </p:txBody>
      </p:sp>
      <p:sp>
        <p:nvSpPr>
          <p:cNvPr id="5" name="Teksto vietos rezervavimo ženklas 4"/>
          <p:cNvSpPr>
            <a:spLocks noGrp="1"/>
          </p:cNvSpPr>
          <p:nvPr>
            <p:ph type="body" sz="quarter" idx="3"/>
          </p:nvPr>
        </p:nvSpPr>
        <p:spPr>
          <a:xfrm>
            <a:off x="6096000" y="1772816"/>
            <a:ext cx="3822192" cy="639762"/>
          </a:xfrm>
        </p:spPr>
        <p:txBody>
          <a:bodyPr/>
          <a:lstStyle/>
          <a:p>
            <a:r>
              <a:rPr lang="lt-LT" dirty="0"/>
              <a:t>NENUVALYTI LAIPTAI</a:t>
            </a:r>
          </a:p>
        </p:txBody>
      </p:sp>
      <p:pic>
        <p:nvPicPr>
          <p:cNvPr id="3075" name="Picture 3" descr="C:\Users\lina.dailidoniene\Desktop\Nuoytraukos prezentacijai\laiptai\20170117_103656.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282266" y="2924945"/>
            <a:ext cx="4268292" cy="32012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ina.dailidoniene\Desktop\Naujos nuotraukos\laiptai\20180123_09404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833465" y="3068961"/>
            <a:ext cx="4076270" cy="305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6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dirty="0"/>
              <a:t>VISUOMENINIO TRANSPORTO STOTELIŲ VALYMAS</a:t>
            </a:r>
          </a:p>
        </p:txBody>
      </p:sp>
      <p:sp>
        <p:nvSpPr>
          <p:cNvPr id="3" name="Teksto vietos rezervavimo ženklas 2"/>
          <p:cNvSpPr>
            <a:spLocks noGrp="1"/>
          </p:cNvSpPr>
          <p:nvPr>
            <p:ph type="body" idx="1"/>
          </p:nvPr>
        </p:nvSpPr>
        <p:spPr>
          <a:xfrm>
            <a:off x="2135560" y="1700808"/>
            <a:ext cx="3822192" cy="639762"/>
          </a:xfrm>
        </p:spPr>
        <p:txBody>
          <a:bodyPr>
            <a:normAutofit fontScale="92500"/>
          </a:bodyPr>
          <a:lstStyle/>
          <a:p>
            <a:r>
              <a:rPr lang="lt-LT" dirty="0"/>
              <a:t>NUVALYTOS STOTELĖS</a:t>
            </a:r>
          </a:p>
        </p:txBody>
      </p:sp>
      <p:sp>
        <p:nvSpPr>
          <p:cNvPr id="5" name="Teksto vietos rezervavimo ženklas 4"/>
          <p:cNvSpPr>
            <a:spLocks noGrp="1"/>
          </p:cNvSpPr>
          <p:nvPr>
            <p:ph type="body" sz="quarter" idx="3"/>
          </p:nvPr>
        </p:nvSpPr>
        <p:spPr>
          <a:xfrm>
            <a:off x="6931910" y="1700808"/>
            <a:ext cx="3594576" cy="639762"/>
          </a:xfrm>
        </p:spPr>
        <p:txBody>
          <a:bodyPr>
            <a:normAutofit fontScale="92500"/>
          </a:bodyPr>
          <a:lstStyle/>
          <a:p>
            <a:r>
              <a:rPr lang="lt-LT" dirty="0"/>
              <a:t>NENUVALYTOS STOTELĖS</a:t>
            </a:r>
          </a:p>
        </p:txBody>
      </p:sp>
      <p:pic>
        <p:nvPicPr>
          <p:cNvPr id="5122" name="Picture 2" descr="C:\Users\lina.dailidoniene\Desktop\Nuoytraukos prezentacijai\stotelės\Čekoniškių g. autobusų stotelė..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7392144" y="2564904"/>
            <a:ext cx="2158578" cy="383747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ina.dailidoniene\Desktop\Naujos nuotraukos\stotelės\20180123_10074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2852937"/>
            <a:ext cx="4364302" cy="327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1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lt-LT" dirty="0"/>
              <a:t>PĖSČIŲJŲ PERĖJŲ VALYMAS</a:t>
            </a:r>
          </a:p>
        </p:txBody>
      </p:sp>
      <p:sp>
        <p:nvSpPr>
          <p:cNvPr id="3" name="Teksto vietos rezervavimo ženklas 2"/>
          <p:cNvSpPr>
            <a:spLocks noGrp="1"/>
          </p:cNvSpPr>
          <p:nvPr>
            <p:ph type="body" idx="1"/>
          </p:nvPr>
        </p:nvSpPr>
        <p:spPr>
          <a:xfrm>
            <a:off x="2207568" y="1700808"/>
            <a:ext cx="3822192" cy="639762"/>
          </a:xfrm>
        </p:spPr>
        <p:txBody>
          <a:bodyPr/>
          <a:lstStyle/>
          <a:p>
            <a:r>
              <a:rPr lang="lt-LT" dirty="0"/>
              <a:t>NUVALYTOS PERĖJOS</a:t>
            </a:r>
          </a:p>
        </p:txBody>
      </p:sp>
      <p:sp>
        <p:nvSpPr>
          <p:cNvPr id="5" name="Teksto vietos rezervavimo ženklas 4"/>
          <p:cNvSpPr>
            <a:spLocks noGrp="1"/>
          </p:cNvSpPr>
          <p:nvPr>
            <p:ph type="body" sz="quarter" idx="3"/>
          </p:nvPr>
        </p:nvSpPr>
        <p:spPr>
          <a:xfrm>
            <a:off x="6096000" y="1628800"/>
            <a:ext cx="3822192" cy="639762"/>
          </a:xfrm>
        </p:spPr>
        <p:txBody>
          <a:bodyPr/>
          <a:lstStyle/>
          <a:p>
            <a:r>
              <a:rPr lang="lt-LT" dirty="0"/>
              <a:t>NENUVALYTOS PERĖJOS</a:t>
            </a:r>
          </a:p>
        </p:txBody>
      </p:sp>
      <p:pic>
        <p:nvPicPr>
          <p:cNvPr id="6146" name="Picture 2" descr="C:\Users\lina.dailidoniene\Desktop\Nuoytraukos prezentacijai\perėjos\20160126_082831.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144005" y="2996953"/>
            <a:ext cx="3980260" cy="29851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991544" y="2996952"/>
            <a:ext cx="3980260" cy="298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23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dirty="0"/>
              <a:t>PRIVAŽIAVIMŲ NEĮGALIESIEMS VALYMAS</a:t>
            </a:r>
          </a:p>
        </p:txBody>
      </p:sp>
      <p:sp>
        <p:nvSpPr>
          <p:cNvPr id="8" name="Teksto vietos rezervavimo ženklas 7"/>
          <p:cNvSpPr>
            <a:spLocks noGrp="1"/>
          </p:cNvSpPr>
          <p:nvPr>
            <p:ph type="body" idx="1"/>
          </p:nvPr>
        </p:nvSpPr>
        <p:spPr>
          <a:xfrm>
            <a:off x="4223792" y="1988840"/>
            <a:ext cx="3822192" cy="639762"/>
          </a:xfrm>
        </p:spPr>
        <p:txBody>
          <a:bodyPr>
            <a:normAutofit fontScale="92500"/>
          </a:bodyPr>
          <a:lstStyle/>
          <a:p>
            <a:r>
              <a:rPr lang="lt-LT" dirty="0"/>
              <a:t>NENUVALYTI PRIVAŽIAVIMAI</a:t>
            </a:r>
          </a:p>
        </p:txBody>
      </p:sp>
      <p:pic>
        <p:nvPicPr>
          <p:cNvPr id="7170" name="Picture 2" descr="C:\Users\lina.dailidoniene\Desktop\Nuoytraukos prezentacijai\privažiav neįgaliems\Karal 5B.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068961"/>
            <a:ext cx="4277412" cy="256644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lina.dailidoniene\Desktop\Nuoytraukos prezentacijai\privažiav neįgaliems\Karaliaučiaus g. 9 užversti neįgaliųjų privažiavimai.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2924945"/>
            <a:ext cx="3918190" cy="293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17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vadinimas 8">
            <a:extLst>
              <a:ext uri="{FF2B5EF4-FFF2-40B4-BE49-F238E27FC236}">
                <a16:creationId xmlns:a16="http://schemas.microsoft.com/office/drawing/2014/main" id="{04BEC59B-05C1-A1D9-7FE4-9867C6C63852}"/>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3700" kern="1200">
                <a:solidFill>
                  <a:schemeClr val="tx1"/>
                </a:solidFill>
                <a:latin typeface="+mj-lt"/>
                <a:ea typeface="+mj-ea"/>
                <a:cs typeface="+mj-cs"/>
              </a:rPr>
              <a:t>Druskos ir skaldelės barstymas turi būti tolygus ir saikingas</a:t>
            </a:r>
          </a:p>
        </p:txBody>
      </p:sp>
      <p:sp>
        <p:nvSpPr>
          <p:cNvPr id="11" name="Teksto vietos rezervavimo ženklas 10">
            <a:extLst>
              <a:ext uri="{FF2B5EF4-FFF2-40B4-BE49-F238E27FC236}">
                <a16:creationId xmlns:a16="http://schemas.microsoft.com/office/drawing/2014/main" id="{06FE9523-6951-B209-3B66-2DD90461F829}"/>
              </a:ext>
            </a:extLst>
          </p:cNvPr>
          <p:cNvSpPr>
            <a:spLocks noGrp="1"/>
          </p:cNvSpPr>
          <p:nvPr>
            <p:ph type="body" sz="half" idx="2"/>
          </p:nvPr>
        </p:nvSpPr>
        <p:spPr>
          <a:xfrm>
            <a:off x="1144923" y="2405894"/>
            <a:ext cx="5315189" cy="3535083"/>
          </a:xfrm>
        </p:spPr>
        <p:txBody>
          <a:bodyPr vert="horz" lIns="91440" tIns="45720" rIns="91440" bIns="45720" rtlCol="0" anchor="t">
            <a:normAutofit/>
          </a:bodyPr>
          <a:lstStyle/>
          <a:p>
            <a:pPr indent="-228600" fontAlgn="base">
              <a:buFont typeface="Arial" panose="020B0604020202020204" pitchFamily="34" charset="0"/>
              <a:buChar char="•"/>
            </a:pPr>
            <a:endParaRPr lang="en-US" sz="1900" dirty="0"/>
          </a:p>
          <a:p>
            <a:pPr indent="-228600" algn="just" fontAlgn="base">
              <a:buFont typeface="Arial" panose="020B0604020202020204" pitchFamily="34" charset="0"/>
              <a:buChar char="•"/>
            </a:pPr>
            <a:r>
              <a:rPr lang="lt-LT" sz="1900" noProof="0" dirty="0"/>
              <a:t>Druskų ir skaldelės arba kitų alternatyvių sniegą ir ledą tirpdančių medžiagų   barstymo mechanizmai turi būti sureguliuoti taip, kad ant magistralinių pėsčiųjų dangų išbertų tolygiai reikiamą medžiagų kiekį. Draudžiama berti minėtas medžiagas netolygiai ir/ar per didelį jų kiekį. </a:t>
            </a:r>
          </a:p>
          <a:p>
            <a:pPr indent="-228600" algn="just" fontAlgn="base">
              <a:buFont typeface="Arial" panose="020B0604020202020204" pitchFamily="34" charset="0"/>
              <a:buChar char="•"/>
            </a:pPr>
            <a:r>
              <a:rPr lang="lt-LT" sz="1900" noProof="0" dirty="0"/>
              <a:t>Draudžiama pilti ar sandėliuoti druską/skaldelę ar alternatyvias sniegą ir ledą tirpdančias medžiagas ant želdinių ar po medžiais.</a:t>
            </a:r>
          </a:p>
          <a:p>
            <a:pPr indent="-228600">
              <a:buFont typeface="Arial" panose="020B0604020202020204" pitchFamily="34" charset="0"/>
              <a:buChar char="•"/>
            </a:pPr>
            <a:endParaRPr lang="en-US" sz="1900" dirty="0"/>
          </a:p>
        </p:txBody>
      </p:sp>
      <p:pic>
        <p:nvPicPr>
          <p:cNvPr id="12" name="Turinio vietos rezervavimo ženklas 11">
            <a:extLst>
              <a:ext uri="{FF2B5EF4-FFF2-40B4-BE49-F238E27FC236}">
                <a16:creationId xmlns:a16="http://schemas.microsoft.com/office/drawing/2014/main" id="{2665FC7E-6371-E5D5-6170-EB29858BC776}"/>
              </a:ext>
            </a:extLst>
          </p:cNvPr>
          <p:cNvPicPr>
            <a:picLocks noGrp="1" noChangeAspect="1"/>
          </p:cNvPicPr>
          <p:nvPr>
            <p:ph idx="1"/>
          </p:nvPr>
        </p:nvPicPr>
        <p:blipFill>
          <a:blip r:embed="rId2"/>
          <a:stretch>
            <a:fillRect/>
          </a:stretch>
        </p:blipFill>
        <p:spPr>
          <a:xfrm>
            <a:off x="7252993" y="909081"/>
            <a:ext cx="3816477" cy="5071731"/>
          </a:xfrm>
          <a:prstGeom prst="rect">
            <a:avLst/>
          </a:prstGeom>
        </p:spPr>
      </p:pic>
    </p:spTree>
    <p:extLst>
      <p:ext uri="{BB962C8B-B14F-4D97-AF65-F5344CB8AC3E}">
        <p14:creationId xmlns:p14="http://schemas.microsoft.com/office/powerpoint/2010/main" val="133766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C0A7AAB9-593B-2217-6C39-C363C39BC299}"/>
              </a:ext>
            </a:extLst>
          </p:cNvPr>
          <p:cNvSpPr>
            <a:spLocks noGrp="1"/>
          </p:cNvSpPr>
          <p:nvPr>
            <p:ph type="title"/>
          </p:nvPr>
        </p:nvSpPr>
        <p:spPr>
          <a:xfrm>
            <a:off x="7173686" y="741391"/>
            <a:ext cx="4346590" cy="1616203"/>
          </a:xfrm>
        </p:spPr>
        <p:txBody>
          <a:bodyPr vert="horz" lIns="91440" tIns="45720" rIns="91440" bIns="45720" rtlCol="0" anchor="b">
            <a:normAutofit/>
          </a:bodyPr>
          <a:lstStyle/>
          <a:p>
            <a:r>
              <a:rPr lang="en-US" sz="2700"/>
              <a:t>Netinkami druskos barstymo pavyzdžiai, kai jos barstoma per daug</a:t>
            </a:r>
            <a:endParaRPr lang="en-US" sz="2700" dirty="0"/>
          </a:p>
        </p:txBody>
      </p:sp>
      <p:pic>
        <p:nvPicPr>
          <p:cNvPr id="11" name="Turinio vietos rezervavimo ženklas 10" descr="Paveikslėlis, kuriame yra lauko, užtvanka, medis, dangus&#10;&#10;Dirbtinio intelekto sugeneruotas turinys gali būti neteisingas.">
            <a:extLst>
              <a:ext uri="{FF2B5EF4-FFF2-40B4-BE49-F238E27FC236}">
                <a16:creationId xmlns:a16="http://schemas.microsoft.com/office/drawing/2014/main" id="{4145B1B0-F041-9C16-1208-3D147AE2E6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4088" y="1128826"/>
            <a:ext cx="3343333" cy="4457777"/>
          </a:xfrm>
          <a:prstGeom prst="rect">
            <a:avLst/>
          </a:prstGeom>
        </p:spPr>
      </p:pic>
      <p:pic>
        <p:nvPicPr>
          <p:cNvPr id="9" name="Turinio vietos rezervavimo ženklas 8" descr="Paveikslėlis, kuriame yra tekstas, ekrano kopija, multimedija, programinė įranga&#10;&#10;Dirbtinio intelekto sugeneruotas turinys gali būti neteisingas.">
            <a:extLst>
              <a:ext uri="{FF2B5EF4-FFF2-40B4-BE49-F238E27FC236}">
                <a16:creationId xmlns:a16="http://schemas.microsoft.com/office/drawing/2014/main" id="{8FE6BFD5-ADD1-B360-6011-6B82C75CD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691" y="544286"/>
            <a:ext cx="2547338" cy="5507761"/>
          </a:xfrm>
          <a:prstGeom prst="rect">
            <a:avLst/>
          </a:prstGeom>
        </p:spPr>
      </p:pic>
      <p:pic>
        <p:nvPicPr>
          <p:cNvPr id="17" name="Turinio vietos rezervavimo ženklas 16" descr="Paveikslėlis, kuriame yra žemė, lauko, gatvė, šaligatvis&#10;&#10;Dirbtinio intelekto sugeneruotas turinys gali būti neteisingas.">
            <a:extLst>
              <a:ext uri="{FF2B5EF4-FFF2-40B4-BE49-F238E27FC236}">
                <a16:creationId xmlns:a16="http://schemas.microsoft.com/office/drawing/2014/main" id="{02FEA926-8536-DA09-4C01-5ABCCD05651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108542" y="2505776"/>
            <a:ext cx="4209370" cy="3157027"/>
          </a:xfrm>
        </p:spPr>
      </p:pic>
    </p:spTree>
    <p:extLst>
      <p:ext uri="{BB962C8B-B14F-4D97-AF65-F5344CB8AC3E}">
        <p14:creationId xmlns:p14="http://schemas.microsoft.com/office/powerpoint/2010/main" val="2365458336"/>
      </p:ext>
    </p:extLst>
  </p:cSld>
  <p:clrMapOvr>
    <a:masterClrMapping/>
  </p:clrMapOvr>
</p:sld>
</file>

<file path=ppt/theme/theme1.xml><?xml version="1.0" encoding="utf-8"?>
<a:theme xmlns:a="http://schemas.openxmlformats.org/drawingml/2006/main" name="„Office“ tema">
  <a:themeElements>
    <a:clrScheme name="Violetinė">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127</TotalTime>
  <Words>385</Words>
  <Application>Microsoft Office PowerPoint</Application>
  <PresentationFormat>Plačiaekranė</PresentationFormat>
  <Paragraphs>51</Paragraphs>
  <Slides>20</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20</vt:i4>
      </vt:variant>
    </vt:vector>
  </HeadingPairs>
  <TitlesOfParts>
    <vt:vector size="28" baseType="lpstr">
      <vt:lpstr>Aptos</vt:lpstr>
      <vt:lpstr>Aptos Display</vt:lpstr>
      <vt:lpstr>Arial</vt:lpstr>
      <vt:lpstr>Calibri</vt:lpstr>
      <vt:lpstr>Calibri Light</vt:lpstr>
      <vt:lpstr>Mystical Woods Smooth Script</vt:lpstr>
      <vt:lpstr>Times New Roman</vt:lpstr>
      <vt:lpstr>„Office“ tema</vt:lpstr>
      <vt:lpstr>SANITARINIO VALYMO IR ŽELDINIŲ PRIEŽIŪROS TINKAMAI IR NETINKAMAI ATLIKTŲ PASLAUGŲ PAVYZDŽIAI</vt:lpstr>
      <vt:lpstr>I.  ŽIEMOS SEZONO METU TEIKIAMŲ PASLAUGŲ PAVYZDŽIAI  DANGŲ VALYMO IR BARSTYMO DARBAI</vt:lpstr>
      <vt:lpstr>ŠALIGATVIŲ VALYMAS</vt:lpstr>
      <vt:lpstr>LAIPTŲ VALYMAS</vt:lpstr>
      <vt:lpstr>VISUOMENINIO TRANSPORTO STOTELIŲ VALYMAS</vt:lpstr>
      <vt:lpstr>PĖSČIŲJŲ PERĖJŲ VALYMAS</vt:lpstr>
      <vt:lpstr>PRIVAŽIAVIMŲ NEĮGALIESIEMS VALYMAS</vt:lpstr>
      <vt:lpstr>Druskos ir skaldelės barstymas turi būti tolygus ir saikingas</vt:lpstr>
      <vt:lpstr>Netinkami druskos barstymo pavyzdžiai, kai jos barstoma per daug</vt:lpstr>
      <vt:lpstr>II.  VASAROS SEZONO METU TEIKIAMŲ PASLAUGŲ PAVYZDŽIAI  ŠIENAVIMO DARBAI</vt:lpstr>
      <vt:lpstr>Gatvių skiriamosios juostos bei gatvei priklausantys želdiniai vejos režimas – palaikomas žolės aukštis nuo 7 cm iki 12 cm  </vt:lpstr>
      <vt:lpstr>                              Magistralinių gatvių šlaitai šienaujami 1-1,5 m pločio juosta vejos režimu (joje palaikomas žolės aukštis nuo 7 cm iki 12 cm) nuo šlaito apačios, likusioje dalyje šienaujama pievos režimu arba paliekama natūralaus atžėlimo teritorija (vadovautis žemėlapyje nurodytais šienavimo režimais) Neries šlaitai šienaujami pievos režimu 1-3 kartus per sezoną (vadovautis žemėlapyje nurodytais šienavimo režimais).</vt:lpstr>
      <vt:lpstr>Vejos ir šlaitai kiemuose Kiemų vejose ir šlaituose taikomas vejos režimas. Palaikomas žolės aukštis nuo 7 cm iki 12 cm.</vt:lpstr>
      <vt:lpstr>Paslaugų teikėjui atlikus šienavimo darbus su stambiaisiais mechanizmais (traktoriais, sodo traktoriukais), iš karto turi būti vykdomi ir pataisymai rankiniu būdu (su nešiojamosiomis elektrinėmis žoliapjovėmis) – visa teritorija nušienaujama tvarkingai, nepaliekant nenušienautų plotų sunkiau prieinamose vietose (pakraščiuose, kampuose, prie stulpelių ir pan.)</vt:lpstr>
      <vt:lpstr>Paslaugų teikėjui atlikus šienavimo darbus, turi būti operatyviai nušluojama žolė nuo dangų, išvalomi latakai</vt:lpstr>
      <vt:lpstr>SMĖLIO ŠLAVIMO DARBAI</vt:lpstr>
      <vt:lpstr>NENUVALYTI TILTAI IR VIADUKAI</vt:lpstr>
      <vt:lpstr>III.  RUDENĮ TEIKIAMŲ PASLAUGŲ PAVYZDŽIAI  LAPŲ SURINKIMO DARBAI</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Lina Dailidonienė</dc:creator>
  <cp:lastModifiedBy>Lina Dailidonienė</cp:lastModifiedBy>
  <cp:revision>18</cp:revision>
  <dcterms:created xsi:type="dcterms:W3CDTF">2025-10-08T05:47:08Z</dcterms:created>
  <dcterms:modified xsi:type="dcterms:W3CDTF">2026-01-20T11:03:14Z</dcterms:modified>
</cp:coreProperties>
</file>