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665" r:id="rId5"/>
    <p:sldId id="289" r:id="rId6"/>
    <p:sldId id="651" r:id="rId7"/>
    <p:sldId id="666" r:id="rId8"/>
    <p:sldId id="652" r:id="rId9"/>
    <p:sldId id="673" r:id="rId10"/>
    <p:sldId id="660" r:id="rId11"/>
    <p:sldId id="667" r:id="rId12"/>
    <p:sldId id="262" r:id="rId13"/>
    <p:sldId id="263" r:id="rId14"/>
    <p:sldId id="264" r:id="rId15"/>
    <p:sldId id="265" r:id="rId16"/>
    <p:sldId id="671" r:id="rId17"/>
    <p:sldId id="672" r:id="rId18"/>
    <p:sldId id="674" r:id="rId19"/>
    <p:sldId id="268" r:id="rId20"/>
    <p:sldId id="269" r:id="rId21"/>
    <p:sldId id="270" r:id="rId22"/>
    <p:sldId id="271" r:id="rId23"/>
    <p:sldId id="659" r:id="rId24"/>
    <p:sldId id="274" r:id="rId25"/>
    <p:sldId id="275" r:id="rId26"/>
    <p:sldId id="276" r:id="rId27"/>
    <p:sldId id="277" r:id="rId28"/>
    <p:sldId id="278" r:id="rId29"/>
    <p:sldId id="288" r:id="rId30"/>
    <p:sldId id="280" r:id="rId31"/>
    <p:sldId id="281" r:id="rId32"/>
    <p:sldId id="662" r:id="rId33"/>
    <p:sldId id="661" r:id="rId34"/>
    <p:sldId id="282" r:id="rId35"/>
    <p:sldId id="283" r:id="rId36"/>
    <p:sldId id="284" r:id="rId37"/>
    <p:sldId id="285" r:id="rId38"/>
    <p:sldId id="286" r:id="rId39"/>
    <p:sldId id="653" r:id="rId40"/>
    <p:sldId id="655" r:id="rId41"/>
    <p:sldId id="656" r:id="rId42"/>
    <p:sldId id="657" r:id="rId43"/>
    <p:sldId id="65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775409-F756-1AE7-753B-427964DEF49F}" name="Mindaugas Kulbokas" initials="MK" userId="S::m.kulbokas@newsecbaltics.com::713fa8fc-9fe8-47f3-8a28-3711d787a7c8" providerId="AD"/>
  <p188:author id="{F4BC852D-4821-5656-1BFF-87BE28FDD225}" name="Darius Stankevičius" initials="DS" userId="S::Darius.Stankevicius@eso.lt::09aca07a-c9a0-4e9f-aa95-fee3c66f9857" providerId="AD"/>
  <p188:author id="{582E6650-5230-CA90-6E0E-4A447E19A269}" name="Rita Baltaduonytė-Leonienė" initials="RB" userId="S::Rita.Baltaduonyte-Leoniene@eso.lt::8a3204e5-f496-4c84-9eeb-b29b36ba3455" providerId="AD"/>
  <p188:author id="{5779F95D-7A5F-6AF2-586A-CB1AF9B5495E}" name="Ugnė Barysaitė" initials="UB" userId="S::u.barysaite@newsec.lt::fafda155-13c6-48fd-ad25-ab850abbf206" providerId="AD"/>
  <p188:author id="{79144177-E278-1BDE-6194-081CDCE46F28}" name="Liudas Duoba" initials="LD" userId="S::liudas.duoba@ignitis.lt::b6f244d8-452a-45ef-b8a9-edd9cbb4c596" providerId="AD"/>
  <p188:author id="{CEBDC69E-AAB0-980B-060D-4D5C607DD183}" name="Mantas Drobnys" initials="MD" userId="S::mantas.drobnys@ignitis.lt::4065ea87-6bad-4fb2-ba14-348cd9c0ec45" providerId="AD"/>
  <p188:author id="{2920F7A0-6BC6-3FDF-9C39-A388C58A469B}" name="Inga Stepučinskienė" initials="IS" userId="S::Inga.Stepucinskiene@eso.lt::12d5a6f7-1a9e-490a-8b10-75d1d2f8221a" providerId="AD"/>
  <p188:author id="{456FDDAC-C570-7933-606B-EDC37592491A}" name="Andrius Žukas" initials="AŽ" userId="S::Andrius.Zukas@eso.lt::39f576af-608c-4586-81b0-66dfe6a698a5" providerId="AD"/>
  <p188:author id="{E916CDDC-92D3-9A4C-5BE9-D0AD409821BF}" name="Kotryna Griško" initials="KG" userId="S::k.grisko@newsec.lt::e5e4aa22-6068-4b39-88f3-e258632c8002" providerId="AD"/>
  <p188:author id="{7C6F68EF-B4DE-D012-CD52-7F1B1F935E2D}" name="Giedrius Purvys" initials="GP" userId="S::giedrius.purvys@eso.lt::074015af-b461-4f2d-a6bd-d62e1a7181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00"/>
    <a:srgbClr val="FFD800"/>
    <a:srgbClr val="52595D"/>
    <a:srgbClr val="858583"/>
    <a:srgbClr val="868581"/>
    <a:srgbClr val="FFFFFF"/>
    <a:srgbClr val="D6D5CB"/>
    <a:srgbClr val="E2E3E1"/>
    <a:srgbClr val="F6F6F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198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C2E73-C41D-4D22-9763-DB6C30C19C88}" type="datetimeFigureOut">
              <a:rPr lang="lt-LT" smtClean="0"/>
              <a:t>2026-06-07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D3885-37D8-413E-8687-BCEB554AA0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2326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1597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3318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8788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796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21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9542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28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5694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29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17745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30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7442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32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1889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34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6355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36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160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7383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37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15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31219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47789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2262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0496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7186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2157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D3885-37D8-413E-8687-BCEB554AA0EA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6609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34D3-6E8B-AA3D-05E3-EA44B5E4F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65313-54FD-FC6D-75B0-0C7CBECDB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8FC58-75E9-EEBB-D0E6-2B6E3AD6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8FF11-10B4-EB8A-66C7-C155213E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F0C11-C9B9-6CDE-664B-B986379A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83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32F2-83A3-A859-BCE8-6D941006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1D028-FC1F-753F-912D-72997A528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5E2FB-57E7-2DBF-27C3-481307A8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67883-3806-E79D-BE70-2240FADF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3B438-074E-9722-9B95-B5BA78EA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A3C15A-82FF-E708-F480-80271E50C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17236-B975-D45C-A282-D58E45392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C94B-F978-2C2C-0111-00D43499E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9ECE9-E80F-9D8E-C0B9-41E7FA247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C7FBA-C9F4-5B11-8C49-A55294D2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6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987C-E23E-881D-4F6E-2104F32A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15F3-8D8D-C7E0-0FD0-CBC6A9550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C6C94-EB3A-4656-6CCE-E72B1A31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B3B80-DF7A-AB83-45D0-84C5ACB03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CC3EC-F91F-E8B5-417F-80D88CA0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5A4D-BB09-620E-0110-973602A5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D62DF-6DE5-D733-694E-48BB4A841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5A08-9A27-8AF8-6382-7FCE61E8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36CF7-C4D2-FA24-7DEA-BD1EBBEA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BB690-D0F9-5384-1BEB-2273F9B8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8834-1845-5713-20F7-2276F2AD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995BF-43EB-3AEB-6834-515B0020B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2612-F687-0E26-0034-8A86D1A4F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F1A38-E7B2-9818-BBDA-0F9D1EC3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5A933-7EDA-40FD-90C1-DEDA9F60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E5F10-4699-BA71-A002-9196EC96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4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60004-2DDF-28EB-5545-D6CB42EE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4F24-8449-5A95-E9D8-770AC080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972EB-297F-A994-FAA0-EEEA65E0B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B693-EA9D-FAFB-075A-AC48584D7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B5BAC-E511-9D78-6FE7-6722ACFED4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DC7068-17AB-A23A-4501-928DCC824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59825-8C8E-72E5-78BE-EF3DF29C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D9E75-F6C9-832F-620A-E303B006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2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EDE6-6421-7041-BA28-334D59EB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93144-5D4D-86E1-54B9-BF959C10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34B3A-912F-8C36-07CF-1F5B29DB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5B333-C754-7EFB-B718-15A80A89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6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214D0-01EE-84E8-5DBA-E547108E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BC28D-32AB-4071-3197-FB545AEB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B91E7-5F70-52E8-9CFC-15140CA9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5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C170-5924-971D-8563-0FABAAA4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502B-6E4B-B505-1527-5A2857F0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E01BA-9019-6117-7967-075DDEA67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32208-DBCB-95FD-2CBC-434D9972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F4129-A4CE-835C-1634-BEA1A608C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F5C67-F6F4-41B9-3B16-3977D395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3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8D31-0E19-F93E-09F6-807EA926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7A150-1BA2-4857-9460-A088E0862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BFB1F-9D3C-4319-DDE2-00D06D6B2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79E2A-B1E7-C37A-1FBE-5F00F6B99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C4F02-6E5F-3CB5-C776-34F9525E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B40E9-9B0F-7B81-108D-46AD8531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2FD46D-2AD6-9193-C5FD-EAB7C0DA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FB64B-1CA9-2121-F9D8-8323D4D18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E6229-F5E0-23A8-8CFB-B192D2E4BC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5BCC6-A92B-40C8-A4C0-ED4663E9B101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D95FD-504C-6A74-B2CA-2094E912B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F2DD4-E129-9DD0-E472-CE0967249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2AFA7-688B-4298-9B0C-DE9256C403F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A2B05-F32F-7315-339A-EC98A6FE9ED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407853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file:///C:\Program%20Files\OPSWAT\MetaDefender%20Core\data\resources\ds_3_windows_uD0d59\TVNPZmZp\temp_dd2cqhkl.nx507d62B7.tmp\tmp_yrljwalt.4gs.out.jpe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microsoft.com/office/2007/relationships/hdphoto" Target="../media/hdphoto6.wdp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0.emf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ble and chairs in a room&#10;&#10;Description automatically generated">
            <a:extLst>
              <a:ext uri="{FF2B5EF4-FFF2-40B4-BE49-F238E27FC236}">
                <a16:creationId xmlns:a16="http://schemas.microsoft.com/office/drawing/2014/main" id="{0FB1F000-B0EF-93DC-C168-F720DFED93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20" y="-724747"/>
            <a:ext cx="12326620" cy="82177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0BCF660-EA90-4474-C59F-0D29C1D39256}"/>
              </a:ext>
            </a:extLst>
          </p:cNvPr>
          <p:cNvSpPr/>
          <p:nvPr/>
        </p:nvSpPr>
        <p:spPr>
          <a:xfrm>
            <a:off x="4421698" y="1897147"/>
            <a:ext cx="1995055" cy="1995055"/>
          </a:xfrm>
          <a:prstGeom prst="ellipse">
            <a:avLst/>
          </a:prstGeom>
          <a:solidFill>
            <a:srgbClr val="B6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F12B2-E1B9-3946-D87E-40C3CE944FD5}"/>
              </a:ext>
            </a:extLst>
          </p:cNvPr>
          <p:cNvSpPr/>
          <p:nvPr/>
        </p:nvSpPr>
        <p:spPr>
          <a:xfrm>
            <a:off x="0" y="1897148"/>
            <a:ext cx="5475223" cy="1995055"/>
          </a:xfrm>
          <a:prstGeom prst="rect">
            <a:avLst/>
          </a:prstGeom>
          <a:solidFill>
            <a:srgbClr val="B6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3FAFD51-29A4-DBF7-2C49-0D15ACB66749}"/>
              </a:ext>
            </a:extLst>
          </p:cNvPr>
          <p:cNvSpPr txBox="1">
            <a:spLocks/>
          </p:cNvSpPr>
          <p:nvPr/>
        </p:nvSpPr>
        <p:spPr>
          <a:xfrm>
            <a:off x="470765" y="2335770"/>
            <a:ext cx="5475223" cy="128036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b="1">
                <a:solidFill>
                  <a:schemeClr val="tx2"/>
                </a:solidFill>
                <a:latin typeface="Arial Black" panose="020B0A04020102020204" pitchFamily="34" charset="0"/>
              </a:rPr>
              <a:t>AB </a:t>
            </a:r>
            <a:r>
              <a:rPr lang="lt-LT" b="1" cap="all">
                <a:solidFill>
                  <a:schemeClr val="tx2"/>
                </a:solidFill>
                <a:latin typeface="Arial Black" panose="020B0A04020102020204" pitchFamily="34" charset="0"/>
              </a:rPr>
              <a:t>„Energijos skirstymo operatorius“ </a:t>
            </a:r>
            <a:r>
              <a:rPr lang="lt-LT" b="1">
                <a:solidFill>
                  <a:schemeClr val="tx2"/>
                </a:solidFill>
                <a:latin typeface="Arial Black" panose="020B0A04020102020204" pitchFamily="34" charset="0"/>
              </a:rPr>
              <a:t>DARBO ERDVIŲ IR DARBO VIETŲ STANDARTO</a:t>
            </a:r>
          </a:p>
          <a:p>
            <a:pPr marL="0" indent="0">
              <a:buNone/>
            </a:pPr>
            <a:r>
              <a:rPr lang="lt-LT" sz="1600" b="1">
                <a:solidFill>
                  <a:schemeClr val="bg1"/>
                </a:solidFill>
                <a:latin typeface="Arial Black" panose="020B0A04020102020204" pitchFamily="34" charset="0"/>
              </a:rPr>
              <a:t>BALDINIAI SPRENDIMAI</a:t>
            </a:r>
            <a:endParaRPr lang="en-US" sz="16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46DAF-E238-F854-E988-1A1F965D5D8A}"/>
              </a:ext>
            </a:extLst>
          </p:cNvPr>
          <p:cNvSpPr txBox="1"/>
          <p:nvPr/>
        </p:nvSpPr>
        <p:spPr>
          <a:xfrm>
            <a:off x="10449018" y="301841"/>
            <a:ext cx="1029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b="1">
                <a:latin typeface="Arial" panose="020B0604020202020204" pitchFamily="34" charset="0"/>
                <a:cs typeface="Arial" panose="020B0604020202020204" pitchFamily="34" charset="0"/>
              </a:rPr>
              <a:t>Priedas Nr. 1</a:t>
            </a:r>
            <a:endParaRPr lang="en-US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78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AD4E087-EEF1-4AD5-D04A-AB5C88C40973}"/>
              </a:ext>
            </a:extLst>
          </p:cNvPr>
          <p:cNvGrpSpPr/>
          <p:nvPr/>
        </p:nvGrpSpPr>
        <p:grpSpPr>
          <a:xfrm>
            <a:off x="933190" y="1532804"/>
            <a:ext cx="1682920" cy="1624942"/>
            <a:chOff x="933190" y="1532804"/>
            <a:chExt cx="1682920" cy="16249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7035B7-CB1D-57B4-F034-394C751FD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057" y="2184893"/>
              <a:ext cx="1601813" cy="943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33190" y="1532804"/>
              <a:ext cx="1682920" cy="1624942"/>
              <a:chOff x="838200" y="4376130"/>
              <a:chExt cx="2138711" cy="206502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45242" y="4390155"/>
                <a:ext cx="2131669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DSTAL.01 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3EC16C-3843-B512-2D22-C69A117E3AAE}"/>
              </a:ext>
            </a:extLst>
          </p:cNvPr>
          <p:cNvGrpSpPr/>
          <p:nvPr/>
        </p:nvGrpSpPr>
        <p:grpSpPr>
          <a:xfrm>
            <a:off x="936927" y="4952646"/>
            <a:ext cx="2464603" cy="1624942"/>
            <a:chOff x="936927" y="4952646"/>
            <a:chExt cx="2464603" cy="16249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25F5BCD-C926-8593-6F14-04F50D866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554" y="5259090"/>
              <a:ext cx="730907" cy="1289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7517AB-6DCC-E2D8-FB21-87E2F18A6169}"/>
                </a:ext>
              </a:extLst>
            </p:cNvPr>
            <p:cNvGrpSpPr/>
            <p:nvPr/>
          </p:nvGrpSpPr>
          <p:grpSpPr>
            <a:xfrm>
              <a:off x="936927" y="4952646"/>
              <a:ext cx="2464603" cy="1624942"/>
              <a:chOff x="5188352" y="4376127"/>
              <a:chExt cx="3132098" cy="2065029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CE500C-CEF5-A3AA-5EDF-ACD5FA885C3A}"/>
                  </a:ext>
                </a:extLst>
              </p:cNvPr>
              <p:cNvSpPr/>
              <p:nvPr/>
            </p:nvSpPr>
            <p:spPr>
              <a:xfrm>
                <a:off x="5188352" y="4376127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9E586F2-07E4-A87D-60AE-0FF5AC6E82BB}"/>
                  </a:ext>
                </a:extLst>
              </p:cNvPr>
              <p:cNvSpPr txBox="1"/>
              <p:nvPr/>
            </p:nvSpPr>
            <p:spPr>
              <a:xfrm>
                <a:off x="5196281" y="4376127"/>
                <a:ext cx="3124169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DKED.02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123F94-6D92-5B55-2B35-5BCC77C3E9E2}"/>
              </a:ext>
            </a:extLst>
          </p:cNvPr>
          <p:cNvGrpSpPr/>
          <p:nvPr/>
        </p:nvGrpSpPr>
        <p:grpSpPr>
          <a:xfrm>
            <a:off x="6744165" y="3211565"/>
            <a:ext cx="1861842" cy="1624749"/>
            <a:chOff x="5842102" y="3239107"/>
            <a:chExt cx="1861842" cy="162474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7740473-D401-93F0-5C64-F91E10575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834" y="3673813"/>
              <a:ext cx="1611386" cy="1135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0992F3-7D48-87A6-62A9-CA911A215C02}"/>
                </a:ext>
              </a:extLst>
            </p:cNvPr>
            <p:cNvGrpSpPr/>
            <p:nvPr/>
          </p:nvGrpSpPr>
          <p:grpSpPr>
            <a:xfrm>
              <a:off x="5842102" y="3239107"/>
              <a:ext cx="1861842" cy="1624749"/>
              <a:chOff x="9524126" y="4376126"/>
              <a:chExt cx="2366370" cy="206502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4E533D5-646A-0A9B-2506-214E5FADA43E}"/>
                  </a:ext>
                </a:extLst>
              </p:cNvPr>
              <p:cNvSpPr/>
              <p:nvPr/>
            </p:nvSpPr>
            <p:spPr>
              <a:xfrm>
                <a:off x="9558100" y="4376126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D6D14D-D71B-5E64-E08F-C228F0CC54C0}"/>
                  </a:ext>
                </a:extLst>
              </p:cNvPr>
              <p:cNvSpPr txBox="1"/>
              <p:nvPr/>
            </p:nvSpPr>
            <p:spPr>
              <a:xfrm>
                <a:off x="9524126" y="4376126"/>
                <a:ext cx="2366370" cy="35206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AKUS.01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1540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ATVIRA DARBO ERDVĖ </a:t>
            </a:r>
          </a:p>
          <a:p>
            <a:r>
              <a:rPr lang="lt-LT" sz="16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STANDARTINĖS DARBO VIETOS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45366" y="1685882"/>
            <a:ext cx="390182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stalas 1600x800 mm su reguliuojamo aukščio mechanizmu. Aukščio reguliavimo amplitudė 716-1186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Stalviršis pagamintas iš 18 mm LMDP.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Stalviršio priekinėje centrinėje dalyje yra išfrezuota niša laidams, nišoje sumontuota metalinis dangtelis.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Po stalviršiu pritvirtintas metalinis laidų lovelis.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Stalo rėmas metalinis, pėdos ilgis 700 mm.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 kliūties atpažinimo funkcija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vietos stalo stalviršio spalva – balta</a:t>
            </a:r>
            <a:endParaRPr lang="lt-LT" sz="1000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56338" y="3598429"/>
            <a:ext cx="3904194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kėdė ant </a:t>
            </a:r>
            <a:r>
              <a:rPr lang="lt-LT" sz="1000" err="1"/>
              <a:t>penkiažvaigždės</a:t>
            </a:r>
            <a:r>
              <a:rPr lang="lt-LT" sz="1000"/>
              <a:t> sudėtis yra 100% poliesteris. juodos plastikinės arba metalinės bazės su ratukais. Porankiai reguliuojamo aukščio.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kėdė turi  </a:t>
            </a:r>
            <a:r>
              <a:rPr lang="lt-LT" sz="1000" err="1"/>
              <a:t>sinchro</a:t>
            </a:r>
            <a:r>
              <a:rPr lang="lt-LT" sz="1000"/>
              <a:t> mechanizmą ir kėdės sėdimosios dalies gylio reguliavimo mechanizmą. Kėdės aukštis reguliuojamas. Kėdės atsilošimo kampas  užsifiksuoja ne mažiau nei 4 padėtyse.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kėdės sėdynė  gaminama iš faneros, padengtos poliuretano putų liejiniu (70 kg/m3), pagrindas aptrauktas gobelenu, kurio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Priekinė sėdynės dalis - su nuolydžiu. Kėdės atlošas iš tvirto juodos spalvos plastiko rėmo, iš priekio jame įtvirtintas tankus tinklelis. </a:t>
            </a:r>
            <a:endParaRPr lang="en-US" sz="1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6C83D-0DBA-CD29-06E2-8D64F356C669}"/>
              </a:ext>
            </a:extLst>
          </p:cNvPr>
          <p:cNvSpPr txBox="1"/>
          <p:nvPr/>
        </p:nvSpPr>
        <p:spPr>
          <a:xfrm>
            <a:off x="2643275" y="5498072"/>
            <a:ext cx="3898705" cy="1350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 skirta naudoti 24/7.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Kėdės nugarėlės aukštis 820 mm, sėdimosios dalies plotis 540 mm, gylis 440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Bendras kėdės aukštis reguliuojasi nuo 1230 iki 1350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Kėdės atlošas ergonomiškai išlenktas, turi galvos atlošą.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Porankiai reguliuojamo gylio ir aukščio.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 turi </a:t>
            </a:r>
            <a:r>
              <a:rPr lang="lt-LT" sz="1000" err="1"/>
              <a:t>sinchro</a:t>
            </a:r>
            <a:r>
              <a:rPr lang="lt-LT" sz="1000"/>
              <a:t> mechanizmą.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Mechanizmas atlaikantis 200 kg svorį.</a:t>
            </a:r>
            <a:endParaRPr lang="en-US" sz="1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5116A8-5098-A64C-B577-0C4CEF593ABB}"/>
              </a:ext>
            </a:extLst>
          </p:cNvPr>
          <p:cNvGrpSpPr/>
          <p:nvPr/>
        </p:nvGrpSpPr>
        <p:grpSpPr>
          <a:xfrm>
            <a:off x="6730803" y="4925104"/>
            <a:ext cx="1684095" cy="1624750"/>
            <a:chOff x="9524125" y="4376125"/>
            <a:chExt cx="2140456" cy="20650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13ED84-AB76-1071-C883-B6726F4FB1E8}"/>
                </a:ext>
              </a:extLst>
            </p:cNvPr>
            <p:cNvSpPr/>
            <p:nvPr/>
          </p:nvSpPr>
          <p:spPr>
            <a:xfrm>
              <a:off x="9558100" y="4376126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DDA454-EB39-CD4C-00F8-B3A16967E821}"/>
                </a:ext>
              </a:extLst>
            </p:cNvPr>
            <p:cNvSpPr txBox="1"/>
            <p:nvPr/>
          </p:nvSpPr>
          <p:spPr>
            <a:xfrm>
              <a:off x="9524125" y="4376125"/>
              <a:ext cx="2140456" cy="3520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SPIN.02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84F2C6-5B11-09AD-3D70-5C13EE0E4CBE}"/>
              </a:ext>
            </a:extLst>
          </p:cNvPr>
          <p:cNvGrpSpPr/>
          <p:nvPr/>
        </p:nvGrpSpPr>
        <p:grpSpPr>
          <a:xfrm>
            <a:off x="934106" y="3237773"/>
            <a:ext cx="2606237" cy="1626276"/>
            <a:chOff x="934106" y="3237773"/>
            <a:chExt cx="2606237" cy="16262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34106" y="3237773"/>
              <a:ext cx="2606237" cy="1626276"/>
              <a:chOff x="3009691" y="4374432"/>
              <a:chExt cx="3312091" cy="206672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6" y="4376127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9691" y="4374432"/>
                <a:ext cx="3312091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DKED.01</a:t>
                </a:r>
                <a:endParaRPr lang="lt-LT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F87BC4-F9AF-4DFC-B1FB-F365FB9D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746" y="3532839"/>
              <a:ext cx="1030524" cy="126083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33A521-D14C-8EFF-5AB4-85063C75DB77}"/>
              </a:ext>
            </a:extLst>
          </p:cNvPr>
          <p:cNvGrpSpPr/>
          <p:nvPr/>
        </p:nvGrpSpPr>
        <p:grpSpPr>
          <a:xfrm>
            <a:off x="6759088" y="1505259"/>
            <a:ext cx="1637017" cy="1624942"/>
            <a:chOff x="7357879" y="4376125"/>
            <a:chExt cx="2080376" cy="206503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4EA5A7F-A9FD-CA0A-04DA-FE4A3C95D936}"/>
                </a:ext>
              </a:extLst>
            </p:cNvPr>
            <p:cNvSpPr/>
            <p:nvPr/>
          </p:nvSpPr>
          <p:spPr>
            <a:xfrm>
              <a:off x="7373226" y="4376127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9D003F-B160-F4F1-B311-550261540648}"/>
                </a:ext>
              </a:extLst>
            </p:cNvPr>
            <p:cNvSpPr txBox="1"/>
            <p:nvPr/>
          </p:nvSpPr>
          <p:spPr>
            <a:xfrm>
              <a:off x="7357879" y="4376125"/>
              <a:ext cx="1848581" cy="3520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SPIN.01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13FEA930-999A-E3C8-D3C1-5E71F8289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46" y="5357037"/>
            <a:ext cx="8286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EAFF999-1E34-6573-9B5E-7EEE8E7BF7CB}"/>
              </a:ext>
            </a:extLst>
          </p:cNvPr>
          <p:cNvSpPr txBox="1"/>
          <p:nvPr/>
        </p:nvSpPr>
        <p:spPr>
          <a:xfrm>
            <a:off x="8405790" y="1783987"/>
            <a:ext cx="356819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Spintelė su durimis, kurios plotis 1000 mm, gylis 420 mm, aukštis 755 mm.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Spintelės korpusas, fasadas ir nugarėlė pagaminti iš 18 mm storio LMDP.</a:t>
            </a:r>
            <a:endParaRPr lang="en-US" sz="1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5CE297-FF81-792B-8671-BB41F5C24E29}"/>
              </a:ext>
            </a:extLst>
          </p:cNvPr>
          <p:cNvSpPr txBox="1"/>
          <p:nvPr/>
        </p:nvSpPr>
        <p:spPr>
          <a:xfrm>
            <a:off x="8414972" y="3512738"/>
            <a:ext cx="35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Akustinė sienelė tvirtinama prie stalo stalviršio dviejuose taškuose.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Sienelės aukštis 650 mm, viena dalis iškilusi virš stalviršio, likusi dalis uždengia matomą laidų nuvedimo lovelį po stalu.</a:t>
            </a:r>
            <a:endParaRPr lang="en-US" sz="10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E2DFF9-746A-D1DA-467E-84120510CE06}"/>
              </a:ext>
            </a:extLst>
          </p:cNvPr>
          <p:cNvSpPr txBox="1"/>
          <p:nvPr/>
        </p:nvSpPr>
        <p:spPr>
          <a:xfrm>
            <a:off x="8405790" y="5196422"/>
            <a:ext cx="3568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Spinta su 3 lentynomis, 2 durimis.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Plotis 800 mm, gylis 400 mm, aukštis 1123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Korpusas, fasadas ir nugarėlė pagaminta iš 18 mm LMDP.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Rankenėlės aliuminio profilio, montuojamos ant fasado šoninės briaunos.</a:t>
            </a:r>
            <a:endParaRPr lang="en-US" sz="1000"/>
          </a:p>
        </p:txBody>
      </p:sp>
      <p:pic>
        <p:nvPicPr>
          <p:cNvPr id="59" name="Picture 58" descr="A white cabinet with a lock&#10;&#10;Description automatically generated">
            <a:extLst>
              <a:ext uri="{FF2B5EF4-FFF2-40B4-BE49-F238E27FC236}">
                <a16:creationId xmlns:a16="http://schemas.microsoft.com/office/drawing/2014/main" id="{877AB976-7524-4180-F236-E46F2061603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82" y="1677759"/>
            <a:ext cx="1631216" cy="16312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FE8564-005A-B4CC-7152-EF4DDEC6315C}"/>
              </a:ext>
            </a:extLst>
          </p:cNvPr>
          <p:cNvGrpSpPr/>
          <p:nvPr/>
        </p:nvGrpSpPr>
        <p:grpSpPr>
          <a:xfrm>
            <a:off x="7934732" y="-6500"/>
            <a:ext cx="4257268" cy="1254059"/>
            <a:chOff x="7824382" y="1531192"/>
            <a:chExt cx="4257268" cy="125405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E8E79D-7B4D-0751-6854-1A45A974F36C}"/>
                </a:ext>
              </a:extLst>
            </p:cNvPr>
            <p:cNvSpPr/>
            <p:nvPr/>
          </p:nvSpPr>
          <p:spPr>
            <a:xfrm>
              <a:off x="7824382" y="1531192"/>
              <a:ext cx="1254058" cy="1254058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4759EF-8E36-DF1D-7294-909B126DEF07}"/>
                </a:ext>
              </a:extLst>
            </p:cNvPr>
            <p:cNvSpPr/>
            <p:nvPr/>
          </p:nvSpPr>
          <p:spPr>
            <a:xfrm>
              <a:off x="8532798" y="1537693"/>
              <a:ext cx="3548852" cy="1247558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C72A0FF-781A-DCE8-8513-1C7157DF58DC}"/>
              </a:ext>
            </a:extLst>
          </p:cNvPr>
          <p:cNvSpPr txBox="1"/>
          <p:nvPr/>
        </p:nvSpPr>
        <p:spPr>
          <a:xfrm>
            <a:off x="8643148" y="358919"/>
            <a:ext cx="34287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  <a:endParaRPr lang="lt-L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73A16-7DA2-D204-E0BE-1B2094B627BA}"/>
              </a:ext>
            </a:extLst>
          </p:cNvPr>
          <p:cNvSpPr txBox="1"/>
          <p:nvPr/>
        </p:nvSpPr>
        <p:spPr>
          <a:xfrm>
            <a:off x="8673183" y="1507230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70F8CB-7B0F-1060-BB55-C962C5ACB190}"/>
              </a:ext>
            </a:extLst>
          </p:cNvPr>
          <p:cNvSpPr txBox="1"/>
          <p:nvPr/>
        </p:nvSpPr>
        <p:spPr>
          <a:xfrm>
            <a:off x="8673182" y="3233205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EB27F7-42D7-F2A1-A733-B4F303B5D772}"/>
              </a:ext>
            </a:extLst>
          </p:cNvPr>
          <p:cNvSpPr txBox="1"/>
          <p:nvPr/>
        </p:nvSpPr>
        <p:spPr>
          <a:xfrm>
            <a:off x="8673183" y="4922459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097D99-525E-6382-865E-7F096A125501}"/>
              </a:ext>
            </a:extLst>
          </p:cNvPr>
          <p:cNvSpPr txBox="1"/>
          <p:nvPr/>
        </p:nvSpPr>
        <p:spPr>
          <a:xfrm>
            <a:off x="2880146" y="1442964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52876E-F9D0-5E5C-0A20-82FFF2E4ED71}"/>
              </a:ext>
            </a:extLst>
          </p:cNvPr>
          <p:cNvSpPr txBox="1"/>
          <p:nvPr/>
        </p:nvSpPr>
        <p:spPr>
          <a:xfrm>
            <a:off x="2880145" y="332501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75C6D4-1E88-0879-4B34-44A3E6190969}"/>
              </a:ext>
            </a:extLst>
          </p:cNvPr>
          <p:cNvSpPr txBox="1"/>
          <p:nvPr/>
        </p:nvSpPr>
        <p:spPr>
          <a:xfrm>
            <a:off x="2880146" y="5197879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3569871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 with black chairs and a white table&#10;&#10;Description automatically generated">
            <a:extLst>
              <a:ext uri="{FF2B5EF4-FFF2-40B4-BE49-F238E27FC236}">
                <a16:creationId xmlns:a16="http://schemas.microsoft.com/office/drawing/2014/main" id="{018B2407-3D8E-9EC7-501E-7E3B1B196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85" y="3165846"/>
            <a:ext cx="4717184" cy="301899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447435" y="4805539"/>
            <a:ext cx="1762101" cy="1762101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2024" y="4805539"/>
            <a:ext cx="5414533" cy="1762101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 dirty="0">
                <a:solidFill>
                  <a:srgbClr val="B6CD00"/>
                </a:solidFill>
                <a:latin typeface="Arial Black"/>
                <a:cs typeface="Arial"/>
              </a:rPr>
              <a:t>ATVIRA DARBO ERDVĖ</a:t>
            </a:r>
            <a:b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 dirty="0">
                <a:latin typeface="Arial"/>
                <a:cs typeface="Arial"/>
              </a:rPr>
              <a:t>ALTERNATYVIOS DARBO VIETOS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14081" cy="20628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/>
                <a:cs typeface="Arial"/>
              </a:rPr>
              <a:t>Komplektacija:</a:t>
            </a:r>
          </a:p>
          <a:p>
            <a:r>
              <a:rPr lang="lt-LT" sz="1400">
                <a:latin typeface="Arial"/>
                <a:cs typeface="Arial"/>
              </a:rPr>
              <a:t>Barinis stalas – </a:t>
            </a:r>
            <a:r>
              <a:rPr lang="lt-LT" sz="1400" b="1">
                <a:latin typeface="Arial"/>
                <a:cs typeface="Arial"/>
              </a:rPr>
              <a:t>BSTAL.01 </a:t>
            </a:r>
            <a:r>
              <a:rPr lang="lt-LT" sz="1400">
                <a:latin typeface="Arial"/>
                <a:cs typeface="Arial"/>
              </a:rPr>
              <a:t>(derinamas su Nuomininku)</a:t>
            </a:r>
            <a:endParaRPr lang="lt-LT"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Barinė kėdė – </a:t>
            </a:r>
            <a:r>
              <a:rPr lang="lt-LT" sz="1400" b="1">
                <a:latin typeface="Arial"/>
                <a:cs typeface="Arial"/>
              </a:rPr>
              <a:t>BKED.01</a:t>
            </a:r>
            <a:endParaRPr lang="en-US" sz="1400" b="1"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Papildomai, pagal poreikį gali būti pastatomi </a:t>
            </a:r>
            <a:r>
              <a:rPr lang="lt-LT" sz="1400" b="1">
                <a:latin typeface="Arial"/>
                <a:cs typeface="Arial"/>
              </a:rPr>
              <a:t>staliniai šviestuvai.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38200" y="5062521"/>
            <a:ext cx="5150146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Alternatyvios darbo vietos įrengiamos šalia palangių arba kitose alternatyviose vietose.</a:t>
            </a:r>
          </a:p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Alternatyvios darbo vietos nebūtinai atitinka visus ergonominių baldų reikalavimus, tačiau vis tiek yra patogios darbui kompiuteriu.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2F0CE-991A-7C08-CEB8-A81124794B74}"/>
              </a:ext>
            </a:extLst>
          </p:cNvPr>
          <p:cNvSpPr txBox="1"/>
          <p:nvPr/>
        </p:nvSpPr>
        <p:spPr>
          <a:xfrm>
            <a:off x="8479564" y="5755187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BKED.01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18FA2-366F-09F4-21FD-FF2E025D17EE}"/>
              </a:ext>
            </a:extLst>
          </p:cNvPr>
          <p:cNvSpPr txBox="1"/>
          <p:nvPr/>
        </p:nvSpPr>
        <p:spPr>
          <a:xfrm>
            <a:off x="8062853" y="514112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BSTAL.01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4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D7541F-5923-6A61-3A94-00CF3364BB32}"/>
              </a:ext>
            </a:extLst>
          </p:cNvPr>
          <p:cNvGrpSpPr/>
          <p:nvPr/>
        </p:nvGrpSpPr>
        <p:grpSpPr>
          <a:xfrm>
            <a:off x="898172" y="1810037"/>
            <a:ext cx="1632418" cy="1624945"/>
            <a:chOff x="925714" y="1532800"/>
            <a:chExt cx="1632418" cy="1624945"/>
          </a:xfrm>
        </p:grpSpPr>
        <p:pic>
          <p:nvPicPr>
            <p:cNvPr id="2" name="Paveikslėlis 12">
              <a:extLst>
                <a:ext uri="{FF2B5EF4-FFF2-40B4-BE49-F238E27FC236}">
                  <a16:creationId xmlns:a16="http://schemas.microsoft.com/office/drawing/2014/main" id="{388E6E3B-EE79-4A03-9985-A04FED9BD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97" y="2050044"/>
              <a:ext cx="1582330" cy="1033894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4" y="1532800"/>
              <a:ext cx="1632418" cy="1624945"/>
              <a:chOff x="828699" y="4376126"/>
              <a:chExt cx="2074530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699" y="4376126"/>
                <a:ext cx="2065028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BSTAL.01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/>
                <a:cs typeface="Arial"/>
              </a:rPr>
              <a:t>ATVIRA DARBO ERDVĖ </a:t>
            </a:r>
          </a:p>
          <a:p>
            <a:r>
              <a:rPr lang="lt-LT" sz="16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ALTERNATYVIOS DARBO VIETOS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15733" y="2166265"/>
            <a:ext cx="3028982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1050 mm aukščio barinis stalas pritaikytas darbui kompiuteriu (derinama su Nuomininku).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Stalviršio išmatavimai 3600x500 mm.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Stalviršis pagamintas iš LMDP.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Kojos pagamintos iš metalinio vamzdžio.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Stale įmontuoti 2 dangteliai komunikacijoms paslėpti, po jais montuojami laidų loviai.</a:t>
            </a:r>
            <a:endParaRPr lang="en-US" sz="1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15733" y="3819550"/>
            <a:ext cx="302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970 mm aukščio barinė kėdė.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Sėdimos dalies išmatavimai 530x560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Kėdės rėmas pagamintas iš metalinio strypo, sėdimoji dalis iš </a:t>
            </a:r>
            <a:r>
              <a:rPr lang="lt-LT" sz="1000" err="1"/>
              <a:t>fanieros</a:t>
            </a:r>
            <a:r>
              <a:rPr lang="lt-LT" sz="100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Sėdynė ir atlošas yra vientisa dalis, kuri yra ergonomiškai išformuota.</a:t>
            </a:r>
            <a:endParaRPr lang="en-US" sz="10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AEFA0B-3197-7A31-C3D3-934C297AD376}"/>
              </a:ext>
            </a:extLst>
          </p:cNvPr>
          <p:cNvGrpSpPr/>
          <p:nvPr/>
        </p:nvGrpSpPr>
        <p:grpSpPr>
          <a:xfrm>
            <a:off x="905649" y="3516343"/>
            <a:ext cx="1710084" cy="1624941"/>
            <a:chOff x="933192" y="3239106"/>
            <a:chExt cx="1721939" cy="16249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33192" y="3239106"/>
              <a:ext cx="1721939" cy="1624941"/>
              <a:chOff x="3008529" y="4376127"/>
              <a:chExt cx="2188296" cy="206502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8529" y="4468102"/>
                <a:ext cx="2188296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BKED.01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37E4A9-D7EA-48C3-B5E3-49C40B0E9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384" y="3687717"/>
              <a:ext cx="695155" cy="111061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0525EF-09BB-408E-B37F-9A4C27CDC57A}"/>
              </a:ext>
            </a:extLst>
          </p:cNvPr>
          <p:cNvGrpSpPr/>
          <p:nvPr/>
        </p:nvGrpSpPr>
        <p:grpSpPr>
          <a:xfrm>
            <a:off x="7973274" y="5203821"/>
            <a:ext cx="4214224" cy="1325563"/>
            <a:chOff x="7867426" y="1537692"/>
            <a:chExt cx="4214224" cy="13255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A5B5C8D-7CC5-04A2-666A-42D66EB1EA6D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203F34-0082-02F1-7A88-3A2130727637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E6673A0-D9FC-D959-DBAE-916CEC1B2425}"/>
              </a:ext>
            </a:extLst>
          </p:cNvPr>
          <p:cNvSpPr txBox="1"/>
          <p:nvPr/>
        </p:nvSpPr>
        <p:spPr>
          <a:xfrm>
            <a:off x="8636055" y="5604992"/>
            <a:ext cx="342878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 dirty="0">
                <a:latin typeface="Arial"/>
                <a:cs typeface="Arial"/>
              </a:rPr>
              <a:t>Baldų medžiagiškumas ir spalvos priklausys nuo baldų tiekėjo/ gamintojo (derinama su nuomininku).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DCD5A5C5-FAA6-BCD7-F1FF-D9FC19C3CF50}"/>
              </a:ext>
            </a:extLst>
          </p:cNvPr>
          <p:cNvSpPr txBox="1"/>
          <p:nvPr/>
        </p:nvSpPr>
        <p:spPr>
          <a:xfrm>
            <a:off x="2885235" y="1807712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CDD5B96-2573-2643-2747-E7278C581F20}"/>
              </a:ext>
            </a:extLst>
          </p:cNvPr>
          <p:cNvSpPr txBox="1"/>
          <p:nvPr/>
        </p:nvSpPr>
        <p:spPr>
          <a:xfrm>
            <a:off x="2889325" y="3517806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pic>
        <p:nvPicPr>
          <p:cNvPr id="13" name="Picture 12" descr="A table with chairs and a planter&#10;&#10;AI-generated content may be incorrect.">
            <a:extLst>
              <a:ext uri="{FF2B5EF4-FFF2-40B4-BE49-F238E27FC236}">
                <a16:creationId xmlns:a16="http://schemas.microsoft.com/office/drawing/2014/main" id="{A6FC5510-9950-519D-03ED-A355B1102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363" y="1208994"/>
            <a:ext cx="2447150" cy="2216216"/>
          </a:xfrm>
          <a:prstGeom prst="rect">
            <a:avLst/>
          </a:prstGeom>
        </p:spPr>
      </p:pic>
      <p:pic>
        <p:nvPicPr>
          <p:cNvPr id="18" name="Picture 17" descr="Chairs and chairs in a room&#10;&#10;AI-generated content may be incorrect.">
            <a:extLst>
              <a:ext uri="{FF2B5EF4-FFF2-40B4-BE49-F238E27FC236}">
                <a16:creationId xmlns:a16="http://schemas.microsoft.com/office/drawing/2014/main" id="{2685B8DE-9B31-2B0C-75E6-18C4FE1DE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124" y="1212979"/>
            <a:ext cx="3095505" cy="2223797"/>
          </a:xfrm>
          <a:prstGeom prst="rect">
            <a:avLst/>
          </a:prstGeom>
        </p:spPr>
      </p:pic>
      <p:pic>
        <p:nvPicPr>
          <p:cNvPr id="19" name="Picture 18" descr="A row of chairs on a long table&#10;&#10;AI-generated content may be incorrect.">
            <a:extLst>
              <a:ext uri="{FF2B5EF4-FFF2-40B4-BE49-F238E27FC236}">
                <a16:creationId xmlns:a16="http://schemas.microsoft.com/office/drawing/2014/main" id="{6999CBE2-6525-5E08-287D-A5E714528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100" y="3514530"/>
            <a:ext cx="2434126" cy="16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7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cubicles and a door&#10;&#10;Description automatically generated">
            <a:extLst>
              <a:ext uri="{FF2B5EF4-FFF2-40B4-BE49-F238E27FC236}">
                <a16:creationId xmlns:a16="http://schemas.microsoft.com/office/drawing/2014/main" id="{C36AD696-2CAB-9167-C358-5DBC8DFD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937" y="3432952"/>
            <a:ext cx="3974206" cy="29368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80678D-D709-4D09-ACBC-45DC4580F913}"/>
              </a:ext>
            </a:extLst>
          </p:cNvPr>
          <p:cNvGrpSpPr/>
          <p:nvPr/>
        </p:nvGrpSpPr>
        <p:grpSpPr>
          <a:xfrm>
            <a:off x="-2024" y="4545626"/>
            <a:ext cx="6527801" cy="1824139"/>
            <a:chOff x="-2024" y="4254696"/>
            <a:chExt cx="6527801" cy="260330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7D538F-165E-6AE8-806C-481DE325C949}"/>
                </a:ext>
              </a:extLst>
            </p:cNvPr>
            <p:cNvSpPr/>
            <p:nvPr/>
          </p:nvSpPr>
          <p:spPr>
            <a:xfrm>
              <a:off x="4167238" y="4254696"/>
              <a:ext cx="2358539" cy="2603304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196E5B-196C-0AEB-40EA-E21AADA94758}"/>
                </a:ext>
              </a:extLst>
            </p:cNvPr>
            <p:cNvSpPr/>
            <p:nvPr/>
          </p:nvSpPr>
          <p:spPr>
            <a:xfrm>
              <a:off x="-2024" y="4254696"/>
              <a:ext cx="5414533" cy="2603304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062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Darbo stalas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DSTAL.01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Darbo kėdė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DKED.01 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Akustinė sienelė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AKUS.02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36566" y="5023479"/>
            <a:ext cx="5181026" cy="1510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Tylaus darbo erdvės įrengiamos sustatant darbo stalus į eilę. Stalai atskiriami pastatomomis akustinėmis sienelėmis.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Pastatomos ergonominės darbo kėdės.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039AA-8BF5-755B-84F9-25CF465BB11E}"/>
              </a:ext>
            </a:extLst>
          </p:cNvPr>
          <p:cNvSpPr txBox="1"/>
          <p:nvPr/>
        </p:nvSpPr>
        <p:spPr>
          <a:xfrm>
            <a:off x="7748859" y="4947584"/>
            <a:ext cx="12469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DKED.01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E8079B-1E08-F3CC-F41C-D31FF159B835}"/>
              </a:ext>
            </a:extLst>
          </p:cNvPr>
          <p:cNvSpPr txBox="1"/>
          <p:nvPr/>
        </p:nvSpPr>
        <p:spPr>
          <a:xfrm>
            <a:off x="7179106" y="454562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DSTAL.01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F5EFDB-F3E2-2C94-541C-CB543F9AADFD}"/>
              </a:ext>
            </a:extLst>
          </p:cNvPr>
          <p:cNvSpPr txBox="1"/>
          <p:nvPr/>
        </p:nvSpPr>
        <p:spPr>
          <a:xfrm>
            <a:off x="8338591" y="3454371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AKUS.02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Paveikslėlis, kuriame yra eskizas, dizainas, mikrofonas&#10;&#10;Automatiškai sugeneruotas aprašymas">
            <a:extLst>
              <a:ext uri="{FF2B5EF4-FFF2-40B4-BE49-F238E27FC236}">
                <a16:creationId xmlns:a16="http://schemas.microsoft.com/office/drawing/2014/main" id="{ECF0554C-946D-C7B6-40B5-A4356FE9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75" y="1433676"/>
            <a:ext cx="1601470" cy="2159635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FDD63FA8-8476-E2C2-1358-D277B4C805F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600" b="1">
                <a:solidFill>
                  <a:srgbClr val="B6CD00"/>
                </a:solidFill>
                <a:latin typeface="Arial Black"/>
                <a:cs typeface="Arial"/>
              </a:rPr>
              <a:t>NESTANDARTINĖ DARBO ERDVĖ </a:t>
            </a:r>
          </a:p>
          <a:p>
            <a:r>
              <a:rPr lang="lt-LT" sz="1600" b="1">
                <a:solidFill>
                  <a:srgbClr val="B6CD00"/>
                </a:solidFill>
                <a:latin typeface="Arial Black"/>
                <a:cs typeface="Arial"/>
              </a:rPr>
              <a:t>TYLAUS DARBO VIETOS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/>
                <a:cs typeface="Arial"/>
              </a:rPr>
              <a:t>BALDINIAI SPRENDIMAI</a:t>
            </a:r>
            <a:endParaRPr lang="en-US" sz="16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60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5">
            <a:extLst>
              <a:ext uri="{FF2B5EF4-FFF2-40B4-BE49-F238E27FC236}">
                <a16:creationId xmlns:a16="http://schemas.microsoft.com/office/drawing/2014/main" id="{939EA4A3-0F6A-7FF3-B647-4645C54E08D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600" b="1" dirty="0">
                <a:solidFill>
                  <a:srgbClr val="B6CD00"/>
                </a:solidFill>
                <a:latin typeface="Arial Black"/>
                <a:cs typeface="Arial"/>
              </a:rPr>
              <a:t>NESTANDARTINĖ DARBO ERDVĖ </a:t>
            </a:r>
          </a:p>
          <a:p>
            <a:r>
              <a:rPr lang="lt-LT" sz="1600" b="1" dirty="0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TYLAUS DARBO VIETOS</a:t>
            </a:r>
            <a:b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 dirty="0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D4E087-EEF1-4AD5-D04A-AB5C88C40973}"/>
              </a:ext>
            </a:extLst>
          </p:cNvPr>
          <p:cNvGrpSpPr/>
          <p:nvPr/>
        </p:nvGrpSpPr>
        <p:grpSpPr>
          <a:xfrm>
            <a:off x="925715" y="1630080"/>
            <a:ext cx="1636155" cy="1624945"/>
            <a:chOff x="925715" y="1532800"/>
            <a:chExt cx="1636155" cy="1624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7035B7-CB1D-57B4-F034-394C751FD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057" y="2184893"/>
              <a:ext cx="1601813" cy="943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5" y="1532800"/>
              <a:ext cx="1632417" cy="1624945"/>
              <a:chOff x="828700" y="4376126"/>
              <a:chExt cx="2074529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1848581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DSTAL.01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36186" y="1576854"/>
            <a:ext cx="3718208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stalas 1600x800 mm su reguliuojamo aukščio mechanizmu. Aukščio reguliavimo amplitudė 716-1186 mm.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Stalviršis pagamintas iš 18 mm LMDP.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Stalviršio priekinėje centrinėje dalyje yra išfrezuota niša laidams, nišoje sumontuota metalinis dangtelis.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Po stalviršiu pritvirtintas metalinis laidų lovelis.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Stalo rėmas metalinis, pėdos ilgis 700 mm.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 kliūties atpažinimo funkcija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„Standartinė vieta“ darbo vietos stalo stalviršio spalva – balta</a:t>
            </a:r>
            <a:endParaRPr lang="lt-LT" sz="1000">
              <a:ea typeface="Calibri"/>
              <a:cs typeface="Calibri"/>
            </a:endParaRPr>
          </a:p>
          <a:p>
            <a:endParaRPr lang="lt-LT" sz="1000">
              <a:solidFill>
                <a:srgbClr val="0070C0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43275" y="3255023"/>
            <a:ext cx="37205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Darbo kėdė ant </a:t>
            </a:r>
            <a:r>
              <a:rPr lang="lt-LT" sz="1000" dirty="0" err="1"/>
              <a:t>penkiažvaigždės</a:t>
            </a:r>
            <a:r>
              <a:rPr lang="lt-LT" sz="1000" dirty="0"/>
              <a:t> juodos plastikinės  bazės su ratukais. Porankiai reguliuojamo aukščio.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Darbo kėdė turi  </a:t>
            </a:r>
            <a:r>
              <a:rPr lang="lt-LT" sz="1000" dirty="0" err="1"/>
              <a:t>sinchro</a:t>
            </a:r>
            <a:r>
              <a:rPr lang="lt-LT" sz="1000" dirty="0"/>
              <a:t> mechanizmą ir kėdės sėdimosios dalies gylio reguliavimo mechanizmą. Kėdės aukštis reguliuojamas. Kėdės atsilošimo kampas  užsifiksuoja ne mažiau nei 4 padėtyse.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Darbo kėdės sėdynė  gaminama iš faneros, padengtos poliuretano putų liejiniu (70 kg/m3), pagrindas aptrauktas gobelenu, kurio sudėtis yra 100% poliesteris.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Priekinė sėdynės dalis - su nuolydžiu. Kėdės atlošas iš tvirto juodos spalvos plastiko rėmo, iš priekio jame įtvirtintas tankus tinklelis. </a:t>
            </a:r>
            <a:endParaRPr lang="en-US" sz="1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84F2C6-5B11-09AD-3D70-5C13EE0E4CBE}"/>
              </a:ext>
            </a:extLst>
          </p:cNvPr>
          <p:cNvGrpSpPr/>
          <p:nvPr/>
        </p:nvGrpSpPr>
        <p:grpSpPr>
          <a:xfrm>
            <a:off x="929347" y="3335053"/>
            <a:ext cx="2615608" cy="1626276"/>
            <a:chOff x="929347" y="3237773"/>
            <a:chExt cx="2615608" cy="16262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29347" y="3237773"/>
              <a:ext cx="2615608" cy="1626276"/>
              <a:chOff x="3003642" y="4374432"/>
              <a:chExt cx="3323998" cy="206672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6" y="4376127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3642" y="4374432"/>
                <a:ext cx="3323998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DKED.01</a:t>
                </a:r>
                <a:endParaRPr lang="lt-LT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F87BC4-F9AF-4DFC-B1FB-F365FB9D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746" y="3532839"/>
              <a:ext cx="1030524" cy="126083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7E7A512-9877-9AB8-0516-ACAB8F2AA923}"/>
              </a:ext>
            </a:extLst>
          </p:cNvPr>
          <p:cNvSpPr txBox="1"/>
          <p:nvPr/>
        </p:nvSpPr>
        <p:spPr>
          <a:xfrm>
            <a:off x="2645367" y="5051426"/>
            <a:ext cx="356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Pastatoma akustinė sienelė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Sienelės aukštis 1200 mm.</a:t>
            </a:r>
            <a:endParaRPr lang="en-US" sz="100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147A549-A8D8-1071-9AFD-F885FD56F8F3}"/>
              </a:ext>
            </a:extLst>
          </p:cNvPr>
          <p:cNvGrpSpPr/>
          <p:nvPr/>
        </p:nvGrpSpPr>
        <p:grpSpPr>
          <a:xfrm>
            <a:off x="906651" y="5040127"/>
            <a:ext cx="2096558" cy="1624750"/>
            <a:chOff x="904005" y="5029183"/>
            <a:chExt cx="2096558" cy="16247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9F94E93-F24B-1EDF-A785-636E0EBCA779}"/>
                </a:ext>
              </a:extLst>
            </p:cNvPr>
            <p:cNvGrpSpPr/>
            <p:nvPr/>
          </p:nvGrpSpPr>
          <p:grpSpPr>
            <a:xfrm>
              <a:off x="904005" y="5029183"/>
              <a:ext cx="2096558" cy="1624750"/>
              <a:chOff x="9524126" y="4376125"/>
              <a:chExt cx="2664690" cy="206503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792563-61CD-6EAC-B2AB-56ACED90B1F9}"/>
                  </a:ext>
                </a:extLst>
              </p:cNvPr>
              <p:cNvSpPr/>
              <p:nvPr/>
            </p:nvSpPr>
            <p:spPr>
              <a:xfrm>
                <a:off x="9558100" y="4376126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22692D-54CC-821D-F425-7A7008969A8C}"/>
                  </a:ext>
                </a:extLst>
              </p:cNvPr>
              <p:cNvSpPr txBox="1"/>
              <p:nvPr/>
            </p:nvSpPr>
            <p:spPr>
              <a:xfrm>
                <a:off x="9524126" y="4376125"/>
                <a:ext cx="2664690" cy="35206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AKUS.02</a:t>
                </a:r>
                <a:endParaRPr lang="lt-LT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D8E975E-057E-7EBD-C27A-34458E1F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52" b="95390" l="9361" r="94749">
                          <a14:foregroundMark x1="16667" y1="6677" x2="88584" y2="10811"/>
                          <a14:foregroundMark x1="88584" y1="10811" x2="90639" y2="18124"/>
                          <a14:foregroundMark x1="11872" y1="4769" x2="80822" y2="4928"/>
                          <a14:foregroundMark x1="80822" y1="4928" x2="91324" y2="15898"/>
                          <a14:foregroundMark x1="91324" y1="15898" x2="90868" y2="17647"/>
                          <a14:foregroundMark x1="90868" y1="11924" x2="88584" y2="4928"/>
                          <a14:foregroundMark x1="94749" y1="6041" x2="94749" y2="9380"/>
                          <a14:foregroundMark x1="87900" y1="90779" x2="78311" y2="87599"/>
                          <a14:foregroundMark x1="79909" y1="90938" x2="77854" y2="95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372" y="5341483"/>
              <a:ext cx="885588" cy="127176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C2450BA-512E-2D39-DA28-2235A707E87C}"/>
              </a:ext>
            </a:extLst>
          </p:cNvPr>
          <p:cNvGrpSpPr/>
          <p:nvPr/>
        </p:nvGrpSpPr>
        <p:grpSpPr>
          <a:xfrm>
            <a:off x="7934732" y="4829451"/>
            <a:ext cx="4257268" cy="1254059"/>
            <a:chOff x="7824382" y="1531192"/>
            <a:chExt cx="4257268" cy="125405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DE4CE77-9629-123B-4A19-8E56F208BF7B}"/>
                </a:ext>
              </a:extLst>
            </p:cNvPr>
            <p:cNvSpPr/>
            <p:nvPr/>
          </p:nvSpPr>
          <p:spPr>
            <a:xfrm>
              <a:off x="7824382" y="1531192"/>
              <a:ext cx="1254058" cy="1254058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4E0DB4-26B7-574C-5D16-347022F8B9EE}"/>
                </a:ext>
              </a:extLst>
            </p:cNvPr>
            <p:cNvSpPr/>
            <p:nvPr/>
          </p:nvSpPr>
          <p:spPr>
            <a:xfrm>
              <a:off x="8532798" y="1537693"/>
              <a:ext cx="3548852" cy="1247558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3988B94-0386-D1AA-4F91-776B24A434CA}"/>
              </a:ext>
            </a:extLst>
          </p:cNvPr>
          <p:cNvSpPr txBox="1"/>
          <p:nvPr/>
        </p:nvSpPr>
        <p:spPr>
          <a:xfrm>
            <a:off x="8635372" y="5113858"/>
            <a:ext cx="342878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 dirty="0">
                <a:latin typeface="Arial"/>
                <a:cs typeface="Arial"/>
              </a:rPr>
              <a:t>Baldų medžiagiškumas ir spalvos priklausys nuo baldų tiekėjo/ gamintojo (derinama su nuomininku).</a:t>
            </a:r>
            <a:endParaRPr lang="lt-LT" dirty="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9C1B7-52BC-0D6E-3AFA-6127A4B01051}"/>
              </a:ext>
            </a:extLst>
          </p:cNvPr>
          <p:cNvSpPr txBox="1"/>
          <p:nvPr/>
        </p:nvSpPr>
        <p:spPr>
          <a:xfrm>
            <a:off x="6469809" y="155313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AA71E-2841-CF45-5A76-832959E1CB2F}"/>
              </a:ext>
            </a:extLst>
          </p:cNvPr>
          <p:cNvSpPr txBox="1"/>
          <p:nvPr/>
        </p:nvSpPr>
        <p:spPr>
          <a:xfrm>
            <a:off x="6469809" y="3288288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6A315-AF23-C89B-B551-7C3C2DD4ADEA}"/>
              </a:ext>
            </a:extLst>
          </p:cNvPr>
          <p:cNvSpPr txBox="1"/>
          <p:nvPr/>
        </p:nvSpPr>
        <p:spPr>
          <a:xfrm>
            <a:off x="5358941" y="511525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344047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30913-A4AA-13B9-EED8-255A744B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>
                <a:solidFill>
                  <a:srgbClr val="B6CD00"/>
                </a:solidFill>
                <a:latin typeface="Arial Black" panose="020B0A04020102020204" pitchFamily="34" charset="0"/>
              </a:rPr>
              <a:t>SUSTIPRINTO SAUGOS LYGIO KABINETAS</a:t>
            </a:r>
            <a:br>
              <a:rPr lang="en-US" sz="3600" dirty="0">
                <a:solidFill>
                  <a:srgbClr val="B6CD00"/>
                </a:solidFill>
                <a:latin typeface="Arial Black" panose="020B0A04020102020204" pitchFamily="34" charset="0"/>
              </a:rPr>
            </a:br>
            <a:r>
              <a:rPr lang="en-US" sz="1600" dirty="0">
                <a:latin typeface="Arial Black" panose="020B0A04020102020204" pitchFamily="34" charset="0"/>
              </a:rPr>
              <a:t>BALDINIAI SPRENDIMAI</a:t>
            </a:r>
            <a:endParaRPr lang="lt-LT" sz="3600" dirty="0">
              <a:latin typeface="Arial Black" panose="020B0A040201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479262-7650-F777-4203-590801404B80}"/>
              </a:ext>
            </a:extLst>
          </p:cNvPr>
          <p:cNvGrpSpPr/>
          <p:nvPr/>
        </p:nvGrpSpPr>
        <p:grpSpPr>
          <a:xfrm>
            <a:off x="888102" y="3852116"/>
            <a:ext cx="2634194" cy="2265220"/>
            <a:chOff x="936928" y="3239106"/>
            <a:chExt cx="1624943" cy="1624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426CEB-B023-53A8-EEF8-BDA63218FF90}"/>
                </a:ext>
              </a:extLst>
            </p:cNvPr>
            <p:cNvSpPr/>
            <p:nvPr/>
          </p:nvSpPr>
          <p:spPr>
            <a:xfrm>
              <a:off x="936928" y="3239106"/>
              <a:ext cx="1624943" cy="1624942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57EBDA-B874-B99C-DC1E-89FB69E04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746" y="3532839"/>
              <a:ext cx="1030524" cy="126083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76886C-39FF-D519-B6A3-06DF9C2D59A1}"/>
              </a:ext>
            </a:extLst>
          </p:cNvPr>
          <p:cNvSpPr txBox="1"/>
          <p:nvPr/>
        </p:nvSpPr>
        <p:spPr>
          <a:xfrm>
            <a:off x="3685032" y="3982446"/>
            <a:ext cx="37205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Darbo kėdė ant </a:t>
            </a:r>
            <a:r>
              <a:rPr lang="lt-LT" sz="1000" dirty="0" err="1"/>
              <a:t>penkiažvaigždės</a:t>
            </a:r>
            <a:r>
              <a:rPr lang="lt-LT" sz="1000" dirty="0"/>
              <a:t> juodos plastikinės  bazės su ratukais. Porankiai reguliuojamo aukščio.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Darbo kėdė turi </a:t>
            </a:r>
            <a:r>
              <a:rPr lang="lt-LT" sz="1000" dirty="0" err="1"/>
              <a:t>sinchro</a:t>
            </a:r>
            <a:r>
              <a:rPr lang="lt-LT" sz="1000" dirty="0"/>
              <a:t> mechanizmą ir kėdės sėdimosios dalies gylio reguliavimo mechanizmą. Kėdės aukštis reguliuojamas. Kėdės atsilošimo kampas  užsifiksuoja ne mažiau nei 4 padėtyse.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Darbo kėdės sėdynė  gaminama iš faneros, padengtos poliuretano putų liejiniu (70 kg/m3), pagrindas aptrauktas gobelenu, kurio sudėtis yra 100% poliesteris.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Priekinė sėdynės dalis - su nuolydžiu. Kėdės atlošas iš tvirto juodos spalvos plastiko rėmo, iš priekio jame įtvirtintas tankus tinklelis. 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8C7BC-1B95-C6B1-E4B0-6AE64B78297A}"/>
              </a:ext>
            </a:extLst>
          </p:cNvPr>
          <p:cNvSpPr txBox="1"/>
          <p:nvPr/>
        </p:nvSpPr>
        <p:spPr>
          <a:xfrm>
            <a:off x="3685032" y="1690688"/>
            <a:ext cx="3720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lt-LT" sz="1000" dirty="0"/>
              <a:t>Darbo stalas 2000x1600x800x740.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lt-LT" sz="1000" dirty="0"/>
              <a:t>Stalas turi būti su gaubtu po stalviršiu valdymo blokui ir instaliacijai uždengti.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lt-LT" sz="1000" dirty="0"/>
              <a:t>Stalviršio vidinis kampas turi būti užapvalintas.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lt-LT" sz="1000" dirty="0"/>
              <a:t>Stalo aukštis reguliuojamas mygtuko paspaudimu aukštyn, žemyn elektros varikliu (2 varikliai), o reguliuojamų kojų skaičius nemažiau 3 vnt.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lt-LT" sz="1000" dirty="0"/>
              <a:t>Stalo aukščio reguliavimo mechanizmas turi turėti kliūties atpažinimo funkciją.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lt-LT" sz="1000" dirty="0"/>
              <a:t>Į stalo komplektaciją įeina akustinės pertvaros.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lt-LT" sz="1000" dirty="0"/>
              <a:t>Stalas turi turėti kojų uždangą ties stalo kraštinėmis (2000x1600).</a:t>
            </a:r>
          </a:p>
          <a:p>
            <a:endParaRPr lang="lt-L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A4AFA-4EA8-DD8B-4D91-866C8B5EA946}"/>
              </a:ext>
            </a:extLst>
          </p:cNvPr>
          <p:cNvSpPr txBox="1"/>
          <p:nvPr/>
        </p:nvSpPr>
        <p:spPr>
          <a:xfrm>
            <a:off x="7664746" y="223893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A3AE9-AEA9-7DF8-913C-EF2B504BEFA9}"/>
              </a:ext>
            </a:extLst>
          </p:cNvPr>
          <p:cNvSpPr txBox="1"/>
          <p:nvPr/>
        </p:nvSpPr>
        <p:spPr>
          <a:xfrm>
            <a:off x="7777401" y="4460924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ea typeface="Calibri"/>
                <a:cs typeface="Calibri"/>
              </a:rPr>
              <a:t>ĮSIGYJA NUOMININKAS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AB2C87-D15B-4B6D-3227-74812CCCE8EF}"/>
              </a:ext>
            </a:extLst>
          </p:cNvPr>
          <p:cNvGrpSpPr/>
          <p:nvPr/>
        </p:nvGrpSpPr>
        <p:grpSpPr>
          <a:xfrm>
            <a:off x="7973274" y="5203821"/>
            <a:ext cx="4214224" cy="1325563"/>
            <a:chOff x="7867426" y="1537692"/>
            <a:chExt cx="4214224" cy="13255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9866DF-FCD1-7FE9-FFB0-349E0E08857B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45881B-0181-AF65-F8F4-C2774B9B5196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07BEC1-0E80-D29C-A873-6733098770F5}"/>
              </a:ext>
            </a:extLst>
          </p:cNvPr>
          <p:cNvSpPr txBox="1"/>
          <p:nvPr/>
        </p:nvSpPr>
        <p:spPr>
          <a:xfrm>
            <a:off x="8634880" y="5497270"/>
            <a:ext cx="342878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 dirty="0">
                <a:latin typeface="Arial"/>
                <a:cs typeface="Arial"/>
              </a:rPr>
              <a:t>Baldų medžiagiškumas ir spalvos priklausys nuo baldų tiekėjo/gamintojo (derinama su nuomininku).</a:t>
            </a:r>
            <a:endParaRPr lang="lt-LT" dirty="0">
              <a:latin typeface="Arial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A5C98A-77A8-072D-171F-8FC8E4D1E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02" y="1786739"/>
            <a:ext cx="2634194" cy="1840958"/>
          </a:xfrm>
          <a:prstGeom prst="rect">
            <a:avLst/>
          </a:prstGeom>
          <a:ln w="28575">
            <a:solidFill>
              <a:srgbClr val="B6CD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6967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nference room with a large table and chairs&#10;&#10;Description automatically generated">
            <a:extLst>
              <a:ext uri="{FF2B5EF4-FFF2-40B4-BE49-F238E27FC236}">
                <a16:creationId xmlns:a16="http://schemas.microsoft.com/office/drawing/2014/main" id="{DA34AABC-9AA9-DDC0-300E-6647F4C9E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0" y="3427024"/>
            <a:ext cx="4765438" cy="30382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124091" y="3888508"/>
            <a:ext cx="1608780" cy="1796576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0" y="3888509"/>
            <a:ext cx="5033817" cy="1796576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 dirty="0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MAŽAS SUSITIKIMŲ KAMBARYS</a:t>
            </a:r>
            <a:b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062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Posėdžių stalas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STAL.02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Posėdžių kėdė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KED.02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Ekranas–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MON.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lt-LT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38590" y="4063563"/>
            <a:ext cx="4638588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Mažas posėdžių kambarys yra skirtas 5-10 žmonių.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Kambaryje turi būti ne mažiau nei 2 kompiuterinio tinklo lizdai ir ne mažiau nei 5 vienetai elektros lizdai (detali informacija yra Priede Nr.1.2)</a:t>
            </a:r>
            <a:r>
              <a:rPr lang="en-US" sz="1400">
                <a:latin typeface="Arial"/>
                <a:cs typeface="Arial"/>
              </a:rPr>
              <a:t>.</a:t>
            </a:r>
            <a:r>
              <a:rPr lang="lt-LT" sz="1400">
                <a:latin typeface="Arial"/>
                <a:cs typeface="Arial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Patalpoje turi būti pasiekiamas bevielis WIFI internetas.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D1C24-14B6-E0F8-2E90-5A3224FE894D}"/>
              </a:ext>
            </a:extLst>
          </p:cNvPr>
          <p:cNvSpPr txBox="1"/>
          <p:nvPr/>
        </p:nvSpPr>
        <p:spPr>
          <a:xfrm>
            <a:off x="7394918" y="542347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KED.02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6947-8E2D-4925-D235-CF1C65CFBCB5}"/>
              </a:ext>
            </a:extLst>
          </p:cNvPr>
          <p:cNvSpPr txBox="1"/>
          <p:nvPr/>
        </p:nvSpPr>
        <p:spPr>
          <a:xfrm>
            <a:off x="9047443" y="5984079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STAL.02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4C025-F34C-775B-8C3C-1AF1A0DC193B}"/>
              </a:ext>
            </a:extLst>
          </p:cNvPr>
          <p:cNvSpPr txBox="1"/>
          <p:nvPr/>
        </p:nvSpPr>
        <p:spPr>
          <a:xfrm>
            <a:off x="10010733" y="497113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MON.0</a:t>
            </a: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7" descr="A diagram of a table and a table&#10;&#10;Description automatically generated">
            <a:extLst>
              <a:ext uri="{FF2B5EF4-FFF2-40B4-BE49-F238E27FC236}">
                <a16:creationId xmlns:a16="http://schemas.microsoft.com/office/drawing/2014/main" id="{43B5FC7B-98D2-80CE-9CCA-33150E0DA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545377" y="1127505"/>
            <a:ext cx="2721525" cy="17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58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MAŽAS SUSITIKIMŲ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43275" y="1991331"/>
            <a:ext cx="302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Posėdžių stalas, išmatavimai 1650x1100x750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Stalviršis iš LMDP, kojos iš metalinio vamzdžio.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Stale įmontuotas dangtelis komunikacijoms ir laidų lovelis.</a:t>
            </a:r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43275" y="3620689"/>
            <a:ext cx="30289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Posėdžių kėdė ant 4 ratukų arba kojelių.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Kėdės atlošo išorinė pusė pagaminta iš plastiko, kurio spalva sutampa su kėdės kojos spalva. Kėdė aptraukta tekstile.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 sukasi aplink savo ašį.</a:t>
            </a:r>
            <a:endParaRPr lang="en-US" sz="1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1FCF4A-B3D1-C36F-EAD4-502743969F36}"/>
              </a:ext>
            </a:extLst>
          </p:cNvPr>
          <p:cNvGrpSpPr/>
          <p:nvPr/>
        </p:nvGrpSpPr>
        <p:grpSpPr>
          <a:xfrm>
            <a:off x="933189" y="3239106"/>
            <a:ext cx="1628680" cy="1624941"/>
            <a:chOff x="933189" y="3239106"/>
            <a:chExt cx="1628680" cy="16249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CF1421-6EE6-AA97-4EE0-7E06C750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49882"/>
              <a:ext cx="967598" cy="119372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33189" y="3239106"/>
              <a:ext cx="1628680" cy="1624941"/>
              <a:chOff x="3008526" y="4376127"/>
              <a:chExt cx="2069780" cy="206502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KED.02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C1F4F3-853A-5CE5-CCD0-1CE096503DD7}"/>
              </a:ext>
            </a:extLst>
          </p:cNvPr>
          <p:cNvGrpSpPr/>
          <p:nvPr/>
        </p:nvGrpSpPr>
        <p:grpSpPr>
          <a:xfrm>
            <a:off x="933189" y="4945408"/>
            <a:ext cx="1628680" cy="1624941"/>
            <a:chOff x="933189" y="4945408"/>
            <a:chExt cx="1628680" cy="16249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983C45-37D3-AE96-B727-396DA97EE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53" y="5391369"/>
              <a:ext cx="1590015" cy="106001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ECB068-C106-B193-481F-EF71067D6713}"/>
                </a:ext>
              </a:extLst>
            </p:cNvPr>
            <p:cNvGrpSpPr/>
            <p:nvPr/>
          </p:nvGrpSpPr>
          <p:grpSpPr>
            <a:xfrm>
              <a:off x="933189" y="4945408"/>
              <a:ext cx="1628680" cy="1624941"/>
              <a:chOff x="3008526" y="4376127"/>
              <a:chExt cx="2069780" cy="206502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DB33347-705E-7AC3-F60B-891BA29443A5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D553F3-2510-92B3-FBD3-B96EA4AB578F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MON.0</a:t>
                </a:r>
                <a:r>
                  <a:rPr lang="en-US" sz="1200" b="1">
                    <a:latin typeface="Arial"/>
                    <a:cs typeface="Arial"/>
                  </a:rPr>
                  <a:t>2</a:t>
                </a:r>
                <a:endParaRPr lang="lt-LT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790514-9EBA-4F2F-CA02-1618F2D784C6}"/>
              </a:ext>
            </a:extLst>
          </p:cNvPr>
          <p:cNvSpPr txBox="1"/>
          <p:nvPr/>
        </p:nvSpPr>
        <p:spPr>
          <a:xfrm>
            <a:off x="2643275" y="5480879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Ekrano  įstrižainė 65“.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Alternatyvus sprendimas- projektoriaus ekranas.</a:t>
            </a:r>
            <a:endParaRPr lang="lt-LT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Turi įmontuotus garsiakalbius.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E3333-81A7-1F67-DAF0-20F305F65475}"/>
              </a:ext>
            </a:extLst>
          </p:cNvPr>
          <p:cNvGrpSpPr/>
          <p:nvPr/>
        </p:nvGrpSpPr>
        <p:grpSpPr>
          <a:xfrm>
            <a:off x="925715" y="1532800"/>
            <a:ext cx="1632417" cy="1624945"/>
            <a:chOff x="925715" y="1532800"/>
            <a:chExt cx="1632417" cy="1624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5" y="1532800"/>
              <a:ext cx="1632417" cy="1624945"/>
              <a:chOff x="828700" y="4376126"/>
              <a:chExt cx="2074529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1848581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STAL.02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8DC055-71BE-4EAA-B5C9-0BFC8075F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850" y="2385054"/>
              <a:ext cx="1447863" cy="59845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B62A198-DEC4-52DD-DA99-39C1CB7DAB9F}"/>
              </a:ext>
            </a:extLst>
          </p:cNvPr>
          <p:cNvGrpSpPr/>
          <p:nvPr/>
        </p:nvGrpSpPr>
        <p:grpSpPr>
          <a:xfrm>
            <a:off x="7977776" y="1597439"/>
            <a:ext cx="4214224" cy="1325563"/>
            <a:chOff x="7867426" y="1537692"/>
            <a:chExt cx="4214224" cy="13255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5292E06-74B6-E637-B080-3F368B693E2E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110FBE-3FE3-291D-AC33-962A0B165740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829A6FF-8F43-1242-6108-13909281536E}"/>
              </a:ext>
            </a:extLst>
          </p:cNvPr>
          <p:cNvSpPr txBox="1"/>
          <p:nvPr/>
        </p:nvSpPr>
        <p:spPr>
          <a:xfrm>
            <a:off x="8550196" y="1998610"/>
            <a:ext cx="351394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B2431-AFDA-A59C-B9E8-67BFCD6B1C4D}"/>
              </a:ext>
            </a:extLst>
          </p:cNvPr>
          <p:cNvSpPr txBox="1"/>
          <p:nvPr/>
        </p:nvSpPr>
        <p:spPr>
          <a:xfrm>
            <a:off x="2852604" y="5014265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874688-B3C3-1353-A217-B1151ACFB2E1}"/>
              </a:ext>
            </a:extLst>
          </p:cNvPr>
          <p:cNvSpPr txBox="1"/>
          <p:nvPr/>
        </p:nvSpPr>
        <p:spPr>
          <a:xfrm>
            <a:off x="2852604" y="1534770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F2884F-7682-599B-F5F1-E7AD8C887C99}"/>
              </a:ext>
            </a:extLst>
          </p:cNvPr>
          <p:cNvSpPr txBox="1"/>
          <p:nvPr/>
        </p:nvSpPr>
        <p:spPr>
          <a:xfrm>
            <a:off x="2852604" y="3242385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28600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ng table with chairs in a room&#10;&#10;Description automatically generated">
            <a:extLst>
              <a:ext uri="{FF2B5EF4-FFF2-40B4-BE49-F238E27FC236}">
                <a16:creationId xmlns:a16="http://schemas.microsoft.com/office/drawing/2014/main" id="{3EF010E1-DE32-4613-A8C7-6FEACC7E9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0" y="3412092"/>
            <a:ext cx="4770579" cy="305317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100368" y="4429990"/>
            <a:ext cx="1608780" cy="1828004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23723" y="4429991"/>
            <a:ext cx="5033817" cy="1828004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VIDUTINIS POSĖDŽIŲ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25-45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062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Posėdžių stalas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STAL.03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Posėdžių kėdė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KED.02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Ekranas–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MON.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Pagal poreikį kambaryje gali būti kabinama arba pastatoma magnetinė lenta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LENT.01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794272" y="4429991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Vidutinis posėdžių kambarys yra skirtas 8-15 žmonių.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Kambaryje turi būti ne mažiau nei 2 kompiuterinio tinklo lizdai ir ne mažiau nei 5 vienetai elektros lizdai (detali informacija yra Priede Nr.1.2) 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Patalpoje turi būti pasiekiamas bevielis WIFI internetas.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Sienos dažomos baltais matiniais dažais, grindys klojamos pilka kilimine danga.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D1C24-14B6-E0F8-2E90-5A3224FE894D}"/>
              </a:ext>
            </a:extLst>
          </p:cNvPr>
          <p:cNvSpPr txBox="1"/>
          <p:nvPr/>
        </p:nvSpPr>
        <p:spPr>
          <a:xfrm>
            <a:off x="7753183" y="599638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6947-8E2D-4925-D235-CF1C65CFBCB5}"/>
              </a:ext>
            </a:extLst>
          </p:cNvPr>
          <p:cNvSpPr txBox="1"/>
          <p:nvPr/>
        </p:nvSpPr>
        <p:spPr>
          <a:xfrm>
            <a:off x="10457622" y="599638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STAL.03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4C025-F34C-775B-8C3C-1AF1A0DC193B}"/>
              </a:ext>
            </a:extLst>
          </p:cNvPr>
          <p:cNvSpPr txBox="1"/>
          <p:nvPr/>
        </p:nvSpPr>
        <p:spPr>
          <a:xfrm>
            <a:off x="7433515" y="480787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MON.0</a:t>
            </a: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69A15-2CF1-B643-CEAF-F28A8EC6A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6" y="992420"/>
            <a:ext cx="3718882" cy="2402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C151D-0C86-17D9-C968-BB91FC3B46C0}"/>
              </a:ext>
            </a:extLst>
          </p:cNvPr>
          <p:cNvSpPr txBox="1"/>
          <p:nvPr/>
        </p:nvSpPr>
        <p:spPr>
          <a:xfrm>
            <a:off x="10703589" y="487407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LENT.01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96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VIDUTINIS POSĖDŽIŲ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43275" y="1991331"/>
            <a:ext cx="302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Posėdžių stalas, išmatavimai 2400x1100x750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Stalviršis iš LMDP, kojos iš metalinio vamzdžio.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 dirty="0"/>
              <a:t>Stale įmontuotas dangtelis komunikacijoms ir laidų lovelis.</a:t>
            </a:r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43275" y="3620689"/>
            <a:ext cx="30289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Posėdžių kėdė ant 4 ratukų arba kojelių.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Kėdės atlošo išorinė pusė pagaminta iš plastiko, kurio spalva sutampa su kėdės kojos spalva. Kėdė aptraukta tekstile.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 sukasi aplink savo ašį.</a:t>
            </a:r>
            <a:endParaRPr lang="en-US" sz="1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1FCF4A-B3D1-C36F-EAD4-502743969F36}"/>
              </a:ext>
            </a:extLst>
          </p:cNvPr>
          <p:cNvGrpSpPr/>
          <p:nvPr/>
        </p:nvGrpSpPr>
        <p:grpSpPr>
          <a:xfrm>
            <a:off x="933189" y="3239106"/>
            <a:ext cx="1628680" cy="1624941"/>
            <a:chOff x="933189" y="3239106"/>
            <a:chExt cx="1628680" cy="16249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CF1421-6EE6-AA97-4EE0-7E06C750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49882"/>
              <a:ext cx="967598" cy="119372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33189" y="3239106"/>
              <a:ext cx="1628680" cy="1624941"/>
              <a:chOff x="3008526" y="4376127"/>
              <a:chExt cx="2069780" cy="206502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KED.028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C1F4F3-853A-5CE5-CCD0-1CE096503DD7}"/>
              </a:ext>
            </a:extLst>
          </p:cNvPr>
          <p:cNvGrpSpPr/>
          <p:nvPr/>
        </p:nvGrpSpPr>
        <p:grpSpPr>
          <a:xfrm>
            <a:off x="933189" y="4945408"/>
            <a:ext cx="1628680" cy="1624941"/>
            <a:chOff x="933189" y="4945408"/>
            <a:chExt cx="1628680" cy="16249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983C45-37D3-AE96-B727-396DA97EE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53" y="5391369"/>
              <a:ext cx="1590015" cy="106001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ECB068-C106-B193-481F-EF71067D6713}"/>
                </a:ext>
              </a:extLst>
            </p:cNvPr>
            <p:cNvGrpSpPr/>
            <p:nvPr/>
          </p:nvGrpSpPr>
          <p:grpSpPr>
            <a:xfrm>
              <a:off x="933189" y="4945408"/>
              <a:ext cx="1628680" cy="1624941"/>
              <a:chOff x="3008526" y="4376127"/>
              <a:chExt cx="2069780" cy="206502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DB33347-705E-7AC3-F60B-891BA29443A5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D553F3-2510-92B3-FBD3-B96EA4AB578F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MON.0</a:t>
                </a:r>
                <a:r>
                  <a:rPr lang="en-US" sz="1200" b="1">
                    <a:latin typeface="Arial"/>
                    <a:cs typeface="Arial"/>
                  </a:rPr>
                  <a:t>3</a:t>
                </a:r>
                <a:endParaRPr lang="lt-LT" sz="1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790514-9EBA-4F2F-CA02-1618F2D784C6}"/>
              </a:ext>
            </a:extLst>
          </p:cNvPr>
          <p:cNvSpPr txBox="1"/>
          <p:nvPr/>
        </p:nvSpPr>
        <p:spPr>
          <a:xfrm>
            <a:off x="2643275" y="5480879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Ekranas įstrižainė 75“.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Alternatyvus sprendimas- projektoriaus ekranas.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Turi įmontuotus garsiakalbius.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E3333-81A7-1F67-DAF0-20F305F65475}"/>
              </a:ext>
            </a:extLst>
          </p:cNvPr>
          <p:cNvGrpSpPr/>
          <p:nvPr/>
        </p:nvGrpSpPr>
        <p:grpSpPr>
          <a:xfrm>
            <a:off x="925715" y="1532800"/>
            <a:ext cx="1632417" cy="1624945"/>
            <a:chOff x="925715" y="1532800"/>
            <a:chExt cx="1632417" cy="1624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5" y="1532800"/>
              <a:ext cx="1632417" cy="1624945"/>
              <a:chOff x="828700" y="4376126"/>
              <a:chExt cx="2074529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1848581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STAL.03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8DC055-71BE-4EAA-B5C9-0BFC8075F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850" y="2385054"/>
              <a:ext cx="1447863" cy="59845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761F6AB-710F-AD75-6075-F0285E658E67}"/>
              </a:ext>
            </a:extLst>
          </p:cNvPr>
          <p:cNvSpPr txBox="1"/>
          <p:nvPr/>
        </p:nvSpPr>
        <p:spPr>
          <a:xfrm>
            <a:off x="8414258" y="2068271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Magnetinė lenta.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 žymeklių dėklu, skirtu lentos žymekliams ir kempinėms laikyti.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433328-1954-596F-D488-B3764637347D}"/>
              </a:ext>
            </a:extLst>
          </p:cNvPr>
          <p:cNvGrpSpPr/>
          <p:nvPr/>
        </p:nvGrpSpPr>
        <p:grpSpPr>
          <a:xfrm>
            <a:off x="6704172" y="1532800"/>
            <a:ext cx="1628680" cy="1624941"/>
            <a:chOff x="6704172" y="1532800"/>
            <a:chExt cx="1628680" cy="1624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CD5972-6AB3-20F4-5751-85DFD0A95A85}"/>
                </a:ext>
              </a:extLst>
            </p:cNvPr>
            <p:cNvGrpSpPr/>
            <p:nvPr/>
          </p:nvGrpSpPr>
          <p:grpSpPr>
            <a:xfrm>
              <a:off x="6704172" y="1532800"/>
              <a:ext cx="1628680" cy="1624941"/>
              <a:chOff x="3008526" y="4376127"/>
              <a:chExt cx="2069780" cy="206502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E91F66-BD2B-66B2-B1F1-8150824539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34B8E0-109C-6FDC-4836-9C4968B96746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3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LENT.01</a:t>
                </a:r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07B28B9-0E2B-BAFB-67A6-6C384CEF1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7600" y="2016415"/>
              <a:ext cx="1325562" cy="101347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9658A5-484A-8E73-C624-46B1582ED113}"/>
              </a:ext>
            </a:extLst>
          </p:cNvPr>
          <p:cNvGrpSpPr/>
          <p:nvPr/>
        </p:nvGrpSpPr>
        <p:grpSpPr>
          <a:xfrm>
            <a:off x="7977776" y="4945408"/>
            <a:ext cx="4214224" cy="1325563"/>
            <a:chOff x="7867426" y="1537692"/>
            <a:chExt cx="4214224" cy="132556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5DA71D-8DE2-6A6C-A2BE-058EFA5DD55D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A4F08B9-3BDD-E442-49FD-FE55A1907700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12A02B5-B345-26EA-4AB9-E97228A1A604}"/>
              </a:ext>
            </a:extLst>
          </p:cNvPr>
          <p:cNvSpPr txBox="1"/>
          <p:nvPr/>
        </p:nvSpPr>
        <p:spPr>
          <a:xfrm>
            <a:off x="8540232" y="5392687"/>
            <a:ext cx="351394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011F4-C243-D4CB-985B-DE1C66C6462D}"/>
              </a:ext>
            </a:extLst>
          </p:cNvPr>
          <p:cNvSpPr txBox="1"/>
          <p:nvPr/>
        </p:nvSpPr>
        <p:spPr>
          <a:xfrm>
            <a:off x="2852604" y="5014265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09EB8A-9D6F-9432-72BD-0FC0BC37D8F7}"/>
              </a:ext>
            </a:extLst>
          </p:cNvPr>
          <p:cNvSpPr txBox="1"/>
          <p:nvPr/>
        </p:nvSpPr>
        <p:spPr>
          <a:xfrm>
            <a:off x="2852604" y="1534770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60C710-FF2F-FD23-9B74-BF2637DD1A84}"/>
              </a:ext>
            </a:extLst>
          </p:cNvPr>
          <p:cNvSpPr txBox="1"/>
          <p:nvPr/>
        </p:nvSpPr>
        <p:spPr>
          <a:xfrm>
            <a:off x="2852604" y="3242385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A42449-9ACB-DFBB-2868-75BB9F2C3C21}"/>
              </a:ext>
            </a:extLst>
          </p:cNvPr>
          <p:cNvSpPr txBox="1"/>
          <p:nvPr/>
        </p:nvSpPr>
        <p:spPr>
          <a:xfrm>
            <a:off x="8684236" y="1530836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30003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E223B7-5EC7-799E-8934-63F228B54745}"/>
              </a:ext>
            </a:extLst>
          </p:cNvPr>
          <p:cNvGrpSpPr/>
          <p:nvPr/>
        </p:nvGrpSpPr>
        <p:grpSpPr>
          <a:xfrm>
            <a:off x="-921960" y="1260558"/>
            <a:ext cx="6651689" cy="6115226"/>
            <a:chOff x="-952853" y="1548883"/>
            <a:chExt cx="6651689" cy="6115226"/>
          </a:xfr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76575968-0C4F-EB5A-20BC-3259C5287160}"/>
                </a:ext>
              </a:extLst>
            </p:cNvPr>
            <p:cNvSpPr/>
            <p:nvPr/>
          </p:nvSpPr>
          <p:spPr>
            <a:xfrm rot="9000000">
              <a:off x="4110305" y="2028410"/>
              <a:ext cx="749252" cy="749252"/>
            </a:xfrm>
            <a:prstGeom prst="chord">
              <a:avLst>
                <a:gd name="adj1" fmla="val 3891196"/>
                <a:gd name="adj2" fmla="val 15941942"/>
              </a:avLst>
            </a:prstGeom>
            <a:solidFill>
              <a:srgbClr val="B6CD00"/>
            </a:solidFill>
            <a:ln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783409A1-8989-41D1-5624-A30F21CDE6B0}"/>
                </a:ext>
              </a:extLst>
            </p:cNvPr>
            <p:cNvSpPr/>
            <p:nvPr/>
          </p:nvSpPr>
          <p:spPr>
            <a:xfrm rot="10800000">
              <a:off x="4985964" y="3477455"/>
              <a:ext cx="712872" cy="749252"/>
            </a:xfrm>
            <a:prstGeom prst="chord">
              <a:avLst>
                <a:gd name="adj1" fmla="val 3891196"/>
                <a:gd name="adj2" fmla="val 15941942"/>
              </a:avLst>
            </a:prstGeom>
            <a:solidFill>
              <a:srgbClr val="FFD800"/>
            </a:solidFill>
            <a:ln>
              <a:solidFill>
                <a:srgbClr val="FFD8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FCDCAA08-8752-F0EA-CEED-368595F2F7B8}"/>
                </a:ext>
              </a:extLst>
            </p:cNvPr>
            <p:cNvSpPr/>
            <p:nvPr/>
          </p:nvSpPr>
          <p:spPr>
            <a:xfrm rot="12821042">
              <a:off x="4881878" y="5188951"/>
              <a:ext cx="733512" cy="782426"/>
            </a:xfrm>
            <a:prstGeom prst="chord">
              <a:avLst>
                <a:gd name="adj1" fmla="val 4075472"/>
                <a:gd name="adj2" fmla="val 15941942"/>
              </a:avLst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8D0FDF-19FB-FA8A-E6B4-31DAA9EA1AF8}"/>
                </a:ext>
              </a:extLst>
            </p:cNvPr>
            <p:cNvSpPr/>
            <p:nvPr/>
          </p:nvSpPr>
          <p:spPr>
            <a:xfrm>
              <a:off x="-952853" y="1548883"/>
              <a:ext cx="6327287" cy="6115226"/>
            </a:xfrm>
            <a:prstGeom prst="ellipse">
              <a:avLst/>
            </a:prstGeom>
            <a:grpFill/>
            <a:ln w="76200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DE1612-585F-FB3D-7E8D-094918FE3487}"/>
              </a:ext>
            </a:extLst>
          </p:cNvPr>
          <p:cNvSpPr txBox="1"/>
          <p:nvPr/>
        </p:nvSpPr>
        <p:spPr>
          <a:xfrm>
            <a:off x="6686294" y="2194862"/>
            <a:ext cx="5146878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Baldinių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lt-LT" sz="1400">
                <a:latin typeface="Arial"/>
                <a:cs typeface="Arial"/>
              </a:rPr>
              <a:t>sprendimų aprašas, tai pagalbinis įrankis, papildantis Darbo patalpų ir darbo vietų standartą, padėsiantis sukurti vieningą interjero konceptą AB „Energijos skirstymo operatorius“ (toliau – ESO) padaliniuose.</a:t>
            </a:r>
          </a:p>
          <a:p>
            <a:endParaRPr lang="lt-LT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1400">
                <a:latin typeface="Arial"/>
                <a:cs typeface="Arial"/>
              </a:rPr>
              <a:t>Interjere dominuoja balta ir pilka spalvos, o viską pagyvina </a:t>
            </a:r>
            <a:r>
              <a:rPr lang="lt-LT" sz="1400" err="1">
                <a:latin typeface="Arial"/>
                <a:cs typeface="Arial"/>
              </a:rPr>
              <a:t>Ignitis</a:t>
            </a:r>
            <a:r>
              <a:rPr lang="lt-LT" sz="1400">
                <a:latin typeface="Arial"/>
                <a:cs typeface="Arial"/>
              </a:rPr>
              <a:t> grupės naudojamas </a:t>
            </a:r>
            <a:r>
              <a:rPr lang="lt-LT" sz="1400" err="1">
                <a:latin typeface="Arial"/>
                <a:cs typeface="Arial"/>
              </a:rPr>
              <a:t>spalvynas</a:t>
            </a:r>
            <a:r>
              <a:rPr lang="lt-LT" sz="1400">
                <a:latin typeface="Arial"/>
                <a:cs typeface="Arial"/>
              </a:rPr>
              <a:t>, naudojamas akcentams. </a:t>
            </a:r>
          </a:p>
          <a:p>
            <a:endParaRPr lang="lt-LT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1400">
                <a:latin typeface="Arial"/>
                <a:cs typeface="Arial"/>
              </a:rPr>
              <a:t>Baldai modernūs, minimalistiniai, lengvų formų, </a:t>
            </a:r>
            <a:r>
              <a:rPr lang="lt-LT" sz="1400">
                <a:solidFill>
                  <a:srgbClr val="000000"/>
                </a:solidFill>
                <a:latin typeface="Arial"/>
                <a:cs typeface="Arial"/>
              </a:rPr>
              <a:t>baldų detalėms naudojama </a:t>
            </a:r>
            <a:r>
              <a:rPr lang="lt-LT" sz="1400">
                <a:latin typeface="Arial"/>
                <a:cs typeface="Arial"/>
              </a:rPr>
              <a:t>natūrali mediena ar medienos lukštas. Darbo erdvėse įgyvendinami ergonominiai principai.</a:t>
            </a:r>
            <a:endParaRPr lang="en-US"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6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124091" y="2122570"/>
            <a:ext cx="1608780" cy="3512027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0" y="2122572"/>
            <a:ext cx="5033817" cy="3512028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TYLOS KAMBARIAI (SILENT ROOM) 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1-2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41321" y="2122572"/>
            <a:ext cx="4514615" cy="35169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400" dirty="0">
                <a:latin typeface="Arial"/>
                <a:cs typeface="Arial"/>
              </a:rPr>
              <a:t>Atvirose darbo erdvėse įrengiami tylos kambariai pokalbiams telefonu (angliškai  „</a:t>
            </a:r>
            <a:r>
              <a:rPr lang="lt-LT" sz="1400" i="1" dirty="0">
                <a:latin typeface="Arial"/>
                <a:cs typeface="Arial"/>
              </a:rPr>
              <a:t>SILENT ROOM</a:t>
            </a:r>
            <a:r>
              <a:rPr lang="lt-LT" sz="1400" dirty="0">
                <a:latin typeface="Arial"/>
                <a:cs typeface="Arial"/>
              </a:rPr>
              <a:t>“), skirti 1-2 žmonėms. </a:t>
            </a:r>
          </a:p>
          <a:p>
            <a:pPr marL="0" indent="0">
              <a:buNone/>
            </a:pPr>
            <a:r>
              <a:rPr lang="lt-LT" sz="1400" dirty="0">
                <a:latin typeface="Arial"/>
                <a:cs typeface="Arial"/>
              </a:rPr>
              <a:t>Patalpos turi užtikrinti garso izoliaciją nuo išorės ir užtikrinti garso izoliaciją į išorę, užtikrinti garso sugėrimą (neaidėjimą). </a:t>
            </a:r>
          </a:p>
          <a:p>
            <a:pPr marL="0" indent="0">
              <a:buNone/>
            </a:pPr>
            <a:r>
              <a:rPr lang="lt-LT" sz="1400" dirty="0">
                <a:latin typeface="Arial"/>
                <a:cs typeface="Arial"/>
              </a:rPr>
              <a:t>Patalpoje turi būti įrengti būvio jutikliai, kurie įėjus automatiškai įsijungia šviesą. Patalpoje turi būti užtikrinta tinkama ventiliaciją.</a:t>
            </a:r>
          </a:p>
          <a:p>
            <a:pPr marL="0" indent="0">
              <a:buNone/>
            </a:pPr>
            <a:endParaRPr lang="lt-LT" sz="1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lt-LT" sz="1400" dirty="0">
                <a:latin typeface="Arial"/>
                <a:cs typeface="Arial"/>
              </a:rPr>
              <a:t>Patalpoje turi būti įrengtas staliukas, atsisėsti skirti minkštasuoliai, elektros lizdas, USB jungtis. Sprendimai derinami su Nuomininku.</a:t>
            </a:r>
          </a:p>
          <a:p>
            <a:r>
              <a:rPr lang="lt-LT" sz="1400" dirty="0">
                <a:latin typeface="Arial"/>
                <a:cs typeface="Arial"/>
              </a:rPr>
              <a:t>Staliukas – </a:t>
            </a:r>
            <a:r>
              <a:rPr lang="lt-LT" sz="1400" b="1" dirty="0">
                <a:latin typeface="Arial"/>
                <a:cs typeface="Arial"/>
              </a:rPr>
              <a:t>SRSTAL.01</a:t>
            </a:r>
            <a:endParaRPr lang="lt-LT" sz="1400" dirty="0">
              <a:latin typeface="Arial"/>
              <a:cs typeface="Arial"/>
            </a:endParaRPr>
          </a:p>
          <a:p>
            <a:r>
              <a:rPr lang="lt-LT" sz="1400" dirty="0">
                <a:latin typeface="Arial"/>
                <a:cs typeface="Arial"/>
              </a:rPr>
              <a:t>Minkštasuoliai –</a:t>
            </a:r>
            <a:r>
              <a:rPr lang="lt-LT" sz="1400" b="1" dirty="0">
                <a:latin typeface="Arial"/>
                <a:cs typeface="Arial"/>
              </a:rPr>
              <a:t>SRMIN.01</a:t>
            </a:r>
            <a:endParaRPr lang="lt-LT" dirty="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E530748A-0696-A3F6-7932-DEA7F99E08B7}"/>
              </a:ext>
            </a:extLst>
          </p:cNvPr>
          <p:cNvSpPr txBox="1"/>
          <p:nvPr/>
        </p:nvSpPr>
        <p:spPr>
          <a:xfrm>
            <a:off x="3435684" y="5233292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ea typeface="Calibri"/>
                <a:cs typeface="Calibri"/>
              </a:rPr>
              <a:t>ĮSIGYJA NUOMOTOJAS</a:t>
            </a:r>
          </a:p>
        </p:txBody>
      </p:sp>
      <p:pic>
        <p:nvPicPr>
          <p:cNvPr id="4" name="Picture 3" descr="A room with a tv and a table&#10;&#10;AI-generated content may be incorrect.">
            <a:extLst>
              <a:ext uri="{FF2B5EF4-FFF2-40B4-BE49-F238E27FC236}">
                <a16:creationId xmlns:a16="http://schemas.microsoft.com/office/drawing/2014/main" id="{5F7AC621-2CF2-759F-F0EC-8A56D40E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99" y="4111494"/>
            <a:ext cx="2574473" cy="2616071"/>
          </a:xfrm>
          <a:prstGeom prst="rect">
            <a:avLst/>
          </a:prstGeom>
        </p:spPr>
      </p:pic>
      <p:pic>
        <p:nvPicPr>
          <p:cNvPr id="5" name="Picture 4" descr="A row of doors in a building&#10;&#10;AI-generated content may be incorrect.">
            <a:extLst>
              <a:ext uri="{FF2B5EF4-FFF2-40B4-BE49-F238E27FC236}">
                <a16:creationId xmlns:a16="http://schemas.microsoft.com/office/drawing/2014/main" id="{8C61D668-9415-3604-848B-C83241D4A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631" y="1212979"/>
            <a:ext cx="4294592" cy="2814734"/>
          </a:xfrm>
          <a:prstGeom prst="rect">
            <a:avLst/>
          </a:prstGeom>
        </p:spPr>
      </p:pic>
      <p:pic>
        <p:nvPicPr>
          <p:cNvPr id="7" name="Picture 6" descr="A glass wall in a room&#10;&#10;AI-generated content may be incorrect.">
            <a:extLst>
              <a:ext uri="{FF2B5EF4-FFF2-40B4-BE49-F238E27FC236}">
                <a16:creationId xmlns:a16="http://schemas.microsoft.com/office/drawing/2014/main" id="{CEAD8A05-E794-EB8A-17E7-77DE7591C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71798" y="4113632"/>
            <a:ext cx="1616141" cy="2611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D9A075-3E08-71C5-2419-07BF6ECDAA0D}"/>
              </a:ext>
            </a:extLst>
          </p:cNvPr>
          <p:cNvSpPr txBox="1"/>
          <p:nvPr/>
        </p:nvSpPr>
        <p:spPr>
          <a:xfrm>
            <a:off x="3149785" y="495356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1E479D-A4E0-B926-31EC-2B3ECD290218}"/>
              </a:ext>
            </a:extLst>
          </p:cNvPr>
          <p:cNvSpPr txBox="1"/>
          <p:nvPr/>
        </p:nvSpPr>
        <p:spPr>
          <a:xfrm>
            <a:off x="7384831" y="5650335"/>
            <a:ext cx="97051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100" b="1" dirty="0">
                <a:solidFill>
                  <a:schemeClr val="bg1"/>
                </a:solidFill>
                <a:latin typeface="Arial"/>
                <a:cs typeface="Arial"/>
              </a:rPr>
              <a:t>SRSTAL.01</a:t>
            </a:r>
            <a:endParaRPr lang="lt-LT" sz="11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lt-L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A37235-7057-E92E-503E-27B4EB2599DA}"/>
              </a:ext>
            </a:extLst>
          </p:cNvPr>
          <p:cNvSpPr txBox="1"/>
          <p:nvPr/>
        </p:nvSpPr>
        <p:spPr>
          <a:xfrm>
            <a:off x="6721002" y="6079698"/>
            <a:ext cx="13022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SRMIN.01</a:t>
            </a:r>
          </a:p>
        </p:txBody>
      </p:sp>
    </p:spTree>
    <p:extLst>
      <p:ext uri="{BB962C8B-B14F-4D97-AF65-F5344CB8AC3E}">
        <p14:creationId xmlns:p14="http://schemas.microsoft.com/office/powerpoint/2010/main" val="1742067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veral white office equipment&#10;&#10;Description automatically generated">
            <a:extLst>
              <a:ext uri="{FF2B5EF4-FFF2-40B4-BE49-F238E27FC236}">
                <a16:creationId xmlns:a16="http://schemas.microsoft.com/office/drawing/2014/main" id="{4A93A12C-5095-E513-6E6D-802BA01BF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41" y="3428999"/>
            <a:ext cx="4744161" cy="303626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100368" y="4429990"/>
            <a:ext cx="1608780" cy="1608780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23723" y="4429991"/>
            <a:ext cx="5033817" cy="1608778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DOKUMENTŲ SPAUSDINIMO ZONA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IKI 10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062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Spintelė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SPIN.03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Spinta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SPIN.04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Spausdinimo zonoje yra vieta spausdintuvui (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SPAUS.01</a:t>
            </a: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), popieriaus smulkintuvui (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SMUL.01</a:t>
            </a: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) ir popieriaus rūšiavimo konteineris (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SIUK.01</a:t>
            </a: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lt-LT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794774" y="4429989"/>
            <a:ext cx="4537941" cy="1608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Priklausomai nuo patalpų išplanavimo ir poreikio, dokumentų spausdinimo zona turi būti įrengta kaip atskiras kambarys.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6947-8E2D-4925-D235-CF1C65CFBCB5}"/>
              </a:ext>
            </a:extLst>
          </p:cNvPr>
          <p:cNvSpPr txBox="1"/>
          <p:nvPr/>
        </p:nvSpPr>
        <p:spPr>
          <a:xfrm>
            <a:off x="9020683" y="4025889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SPIN.04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B7D65-7B33-92D3-9B11-03E371FA5444}"/>
              </a:ext>
            </a:extLst>
          </p:cNvPr>
          <p:cNvSpPr txBox="1"/>
          <p:nvPr/>
        </p:nvSpPr>
        <p:spPr>
          <a:xfrm>
            <a:off x="7393993" y="3428999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SPIN.03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4875B-B7F1-77D9-9FBE-97BF6456CD73}"/>
              </a:ext>
            </a:extLst>
          </p:cNvPr>
          <p:cNvSpPr txBox="1"/>
          <p:nvPr/>
        </p:nvSpPr>
        <p:spPr>
          <a:xfrm>
            <a:off x="10945091" y="620365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SPAUS.01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750FA-BD30-4B6F-3784-A499FC59672D}"/>
              </a:ext>
            </a:extLst>
          </p:cNvPr>
          <p:cNvSpPr txBox="1"/>
          <p:nvPr/>
        </p:nvSpPr>
        <p:spPr>
          <a:xfrm>
            <a:off x="8267699" y="5580999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SMUL.01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D90DA7-C6FC-2EBA-9DBF-36DBA8089722}"/>
              </a:ext>
            </a:extLst>
          </p:cNvPr>
          <p:cNvSpPr txBox="1"/>
          <p:nvPr/>
        </p:nvSpPr>
        <p:spPr>
          <a:xfrm>
            <a:off x="9644137" y="5842609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SIUK.01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0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02B2C2F-938A-AC57-AFFD-05E4F4F51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12" y="3557204"/>
            <a:ext cx="573784" cy="125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C322517-8F4D-F933-E836-05BDB6B92379}"/>
              </a:ext>
            </a:extLst>
          </p:cNvPr>
          <p:cNvGrpSpPr/>
          <p:nvPr/>
        </p:nvGrpSpPr>
        <p:grpSpPr>
          <a:xfrm>
            <a:off x="933189" y="3239106"/>
            <a:ext cx="1628680" cy="1624941"/>
            <a:chOff x="3008526" y="4376127"/>
            <a:chExt cx="2069780" cy="20650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3531A82-07A5-1429-AC2A-E352E956BE17}"/>
                </a:ext>
              </a:extLst>
            </p:cNvPr>
            <p:cNvSpPr/>
            <p:nvPr/>
          </p:nvSpPr>
          <p:spPr>
            <a:xfrm>
              <a:off x="3013277" y="4376127"/>
              <a:ext cx="2065029" cy="2065028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2FD6D6B-AE0B-8D15-6AFF-E8BBAE40418A}"/>
                </a:ext>
              </a:extLst>
            </p:cNvPr>
            <p:cNvSpPr txBox="1"/>
            <p:nvPr/>
          </p:nvSpPr>
          <p:spPr>
            <a:xfrm>
              <a:off x="3008526" y="4409433"/>
              <a:ext cx="1848580" cy="3520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SPIN.04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DOKUMENTŲ SPAUSDINIMO ZONA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43275" y="1991331"/>
            <a:ext cx="302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Spintelė su 3 lentynomis.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Plotis 800 mm, gylis 400 mm, aukštis 1123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Spintelė pagaminta iš 18 mm storio LMDP.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Gali būti su 2 durelėmis.</a:t>
            </a:r>
            <a:endParaRPr lang="en-US" sz="1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43275" y="3620689"/>
            <a:ext cx="302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Spinta su 4 lentynomis.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Plotis 800 mm, gylis 400 mm, aukštis 1800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Spinta pagaminta iš 18 mm LMDP.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Gali būti su 2 durimis.</a:t>
            </a:r>
            <a:endParaRPr lang="en-US" sz="10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D535CB-D752-7351-C8EF-BF1876D8396F}"/>
              </a:ext>
            </a:extLst>
          </p:cNvPr>
          <p:cNvGrpSpPr/>
          <p:nvPr/>
        </p:nvGrpSpPr>
        <p:grpSpPr>
          <a:xfrm>
            <a:off x="925715" y="1532800"/>
            <a:ext cx="1632417" cy="1624945"/>
            <a:chOff x="925715" y="1532800"/>
            <a:chExt cx="1632417" cy="1624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E8A756-E499-4F8C-9779-688258DFD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04" y="1879437"/>
              <a:ext cx="838200" cy="122872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5" y="1532800"/>
              <a:ext cx="1632417" cy="1624945"/>
              <a:chOff x="828700" y="4376126"/>
              <a:chExt cx="2074529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1848581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SPIN.03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19A65-352F-093E-66D0-1DFBD3C555EB}"/>
              </a:ext>
            </a:extLst>
          </p:cNvPr>
          <p:cNvGrpSpPr/>
          <p:nvPr/>
        </p:nvGrpSpPr>
        <p:grpSpPr>
          <a:xfrm>
            <a:off x="7977776" y="4945408"/>
            <a:ext cx="4214224" cy="1325563"/>
            <a:chOff x="7867426" y="1537692"/>
            <a:chExt cx="4214224" cy="13255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295CA4-E6CA-A46B-2779-53B1373DC35A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59A924-396E-3336-F6B5-1F64540F92BF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A8A4BE8-DFFD-E649-860C-BBCA91D3DB63}"/>
              </a:ext>
            </a:extLst>
          </p:cNvPr>
          <p:cNvSpPr txBox="1"/>
          <p:nvPr/>
        </p:nvSpPr>
        <p:spPr>
          <a:xfrm>
            <a:off x="8392886" y="5346579"/>
            <a:ext cx="36790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80309-DACC-2C35-D0C6-D1756AD2002A}"/>
              </a:ext>
            </a:extLst>
          </p:cNvPr>
          <p:cNvSpPr txBox="1"/>
          <p:nvPr/>
        </p:nvSpPr>
        <p:spPr>
          <a:xfrm>
            <a:off x="2852604" y="1534770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CB475-897C-AB12-3CC8-1B701EB9D316}"/>
              </a:ext>
            </a:extLst>
          </p:cNvPr>
          <p:cNvSpPr txBox="1"/>
          <p:nvPr/>
        </p:nvSpPr>
        <p:spPr>
          <a:xfrm>
            <a:off x="2852604" y="3238064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597B5A-6BF4-ED74-E173-A42D082A6935}"/>
              </a:ext>
            </a:extLst>
          </p:cNvPr>
          <p:cNvGrpSpPr/>
          <p:nvPr/>
        </p:nvGrpSpPr>
        <p:grpSpPr>
          <a:xfrm>
            <a:off x="6256892" y="1570944"/>
            <a:ext cx="1628680" cy="1624941"/>
            <a:chOff x="3008526" y="4376127"/>
            <a:chExt cx="2069780" cy="20650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E1C5C5-7DDD-C02D-F024-84A329FF25D0}"/>
                </a:ext>
              </a:extLst>
            </p:cNvPr>
            <p:cNvSpPr/>
            <p:nvPr/>
          </p:nvSpPr>
          <p:spPr>
            <a:xfrm>
              <a:off x="3013277" y="4376127"/>
              <a:ext cx="2065029" cy="2065028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3EBC7B-B85F-211C-0587-B1D20159EDFC}"/>
                </a:ext>
              </a:extLst>
            </p:cNvPr>
            <p:cNvSpPr txBox="1"/>
            <p:nvPr/>
          </p:nvSpPr>
          <p:spPr>
            <a:xfrm>
              <a:off x="3008526" y="4409433"/>
              <a:ext cx="1848580" cy="3520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SIUK.01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71DA03-BF39-4A14-AC5C-01B593BAB807}"/>
              </a:ext>
            </a:extLst>
          </p:cNvPr>
          <p:cNvSpPr txBox="1"/>
          <p:nvPr/>
        </p:nvSpPr>
        <p:spPr>
          <a:xfrm>
            <a:off x="7977275" y="1952527"/>
            <a:ext cx="329671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latin typeface="Calibri"/>
                <a:ea typeface="Calibri"/>
                <a:cs typeface="Calibri"/>
              </a:rPr>
              <a:t>Spintelė/ popieriaus rūšiavimo konteineris</a:t>
            </a:r>
            <a:r>
              <a:rPr lang="lt-LT" sz="100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Plotis 700 mm, gylis 430 mm, aukštis 700 mm.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Pagaminta iš 18 mm LMDP.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Gali būti su 2 durimis.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Viršutinėje dalyje dvi išpjovos arba atidaromi dangčiai šiukšlių metimui.</a:t>
            </a:r>
          </a:p>
        </p:txBody>
      </p:sp>
      <p:pic>
        <p:nvPicPr>
          <p:cNvPr id="22" name="Picture 21" descr="A white cabinet with a black top&#10;&#10;AI-generated content may be incorrect.">
            <a:extLst>
              <a:ext uri="{FF2B5EF4-FFF2-40B4-BE49-F238E27FC236}">
                <a16:creationId xmlns:a16="http://schemas.microsoft.com/office/drawing/2014/main" id="{26552899-E55D-A6C2-3091-27F26F2FE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092" y="1956358"/>
            <a:ext cx="918005" cy="916717"/>
          </a:xfrm>
          <a:prstGeom prst="rect">
            <a:avLst/>
          </a:prstGeom>
        </p:spPr>
      </p:pic>
      <p:sp>
        <p:nvSpPr>
          <p:cNvPr id="24" name="TextBox 12">
            <a:extLst>
              <a:ext uri="{FF2B5EF4-FFF2-40B4-BE49-F238E27FC236}">
                <a16:creationId xmlns:a16="http://schemas.microsoft.com/office/drawing/2014/main" id="{6B3B7A67-6E38-2483-96F2-D1898247F378}"/>
              </a:ext>
            </a:extLst>
          </p:cNvPr>
          <p:cNvSpPr txBox="1"/>
          <p:nvPr/>
        </p:nvSpPr>
        <p:spPr>
          <a:xfrm>
            <a:off x="8225750" y="1571294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</p:spTree>
    <p:extLst>
      <p:ext uri="{BB962C8B-B14F-4D97-AF65-F5344CB8AC3E}">
        <p14:creationId xmlns:p14="http://schemas.microsoft.com/office/powerpoint/2010/main" val="1870234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30CFBEB-FF0E-2FD3-93E0-735113DE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69" y="3620616"/>
            <a:ext cx="4775431" cy="287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108853" y="4884094"/>
            <a:ext cx="1608780" cy="1752923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15238" y="4884096"/>
            <a:ext cx="5033817" cy="1752924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VIRTUVĖ SU VALGOMOJO ZONA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20-150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0628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/>
                <a:cs typeface="Arial"/>
              </a:rPr>
              <a:t>Komplektacija:</a:t>
            </a:r>
          </a:p>
          <a:p>
            <a:r>
              <a:rPr lang="lt-LT" sz="1400">
                <a:latin typeface="Arial"/>
                <a:cs typeface="Arial"/>
              </a:rPr>
              <a:t>Virtuvinė pakabinama spintelė – </a:t>
            </a:r>
            <a:r>
              <a:rPr lang="lt-LT" sz="1400" b="1">
                <a:latin typeface="Arial"/>
                <a:cs typeface="Arial"/>
              </a:rPr>
              <a:t>VSPIN.01 </a:t>
            </a: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Virtuvinis komplektas – </a:t>
            </a:r>
            <a:r>
              <a:rPr lang="lt-LT" sz="1400" b="1">
                <a:latin typeface="Arial"/>
                <a:cs typeface="Arial"/>
              </a:rPr>
              <a:t>VSPIN.02 </a:t>
            </a: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Rūšiavimo šiukšliadėžių baldinė spintelė – </a:t>
            </a:r>
            <a:r>
              <a:rPr lang="lt-LT" sz="1400" b="1">
                <a:latin typeface="Arial"/>
                <a:cs typeface="Arial"/>
              </a:rPr>
              <a:t>SIUK.02 </a:t>
            </a: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Įmontuojamos indaplovės (</a:t>
            </a:r>
            <a:r>
              <a:rPr lang="lt-LT" sz="1400" b="1">
                <a:latin typeface="Arial"/>
                <a:cs typeface="Arial"/>
              </a:rPr>
              <a:t>IND.01</a:t>
            </a:r>
            <a:r>
              <a:rPr lang="lt-LT" sz="1400">
                <a:latin typeface="Arial"/>
                <a:cs typeface="Arial"/>
              </a:rPr>
              <a:t>), šaldytuvai (</a:t>
            </a:r>
            <a:r>
              <a:rPr lang="lt-LT" sz="1400" b="1">
                <a:latin typeface="Arial"/>
                <a:cs typeface="Arial"/>
              </a:rPr>
              <a:t>SALD.01</a:t>
            </a:r>
            <a:r>
              <a:rPr lang="lt-LT" sz="1400">
                <a:latin typeface="Arial"/>
                <a:cs typeface="Arial"/>
              </a:rPr>
              <a:t>) ir kita virtuvinė technika.</a:t>
            </a: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Valgomojo stalas – </a:t>
            </a:r>
            <a:r>
              <a:rPr lang="lt-LT" sz="1400" b="1">
                <a:latin typeface="Arial"/>
                <a:cs typeface="Arial"/>
              </a:rPr>
              <a:t>VSTAL.01 </a:t>
            </a:r>
          </a:p>
          <a:p>
            <a:r>
              <a:rPr lang="lt-LT" sz="1400">
                <a:latin typeface="Arial"/>
                <a:cs typeface="Arial"/>
              </a:rPr>
              <a:t>Valgomojo kėdė – </a:t>
            </a:r>
            <a:r>
              <a:rPr lang="lt-LT" sz="1400" b="1">
                <a:latin typeface="Arial"/>
                <a:cs typeface="Arial"/>
              </a:rPr>
              <a:t>VKED.01 </a:t>
            </a: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798543" y="4940056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Virtuvės ir valgomojo zonos įrengimas tiesiogiai priklauso nuo patalpų išplanavimo, aukštų ir darbuotojų skaičiaus.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Virtuvė su valgomojo zona gali būti bendroje patalpoje su poilsio zona.</a:t>
            </a:r>
          </a:p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Visi sprendiniai derinami su Nuomininku.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D1C24-14B6-E0F8-2E90-5A3224FE894D}"/>
              </a:ext>
            </a:extLst>
          </p:cNvPr>
          <p:cNvSpPr txBox="1"/>
          <p:nvPr/>
        </p:nvSpPr>
        <p:spPr>
          <a:xfrm>
            <a:off x="8601194" y="538578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6947-8E2D-4925-D235-CF1C65CFBCB5}"/>
              </a:ext>
            </a:extLst>
          </p:cNvPr>
          <p:cNvSpPr txBox="1"/>
          <p:nvPr/>
        </p:nvSpPr>
        <p:spPr>
          <a:xfrm>
            <a:off x="7977740" y="499646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4C025-F34C-775B-8C3C-1AF1A0DC193B}"/>
              </a:ext>
            </a:extLst>
          </p:cNvPr>
          <p:cNvSpPr txBox="1"/>
          <p:nvPr/>
        </p:nvSpPr>
        <p:spPr>
          <a:xfrm>
            <a:off x="8903668" y="4612714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VSPIN.01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8056B7-B713-B438-FE6A-C3C23273A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28" y="538851"/>
            <a:ext cx="3731075" cy="2743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DC80CA-871C-AAD1-0E68-11BF689D06B5}"/>
              </a:ext>
            </a:extLst>
          </p:cNvPr>
          <p:cNvSpPr txBox="1"/>
          <p:nvPr/>
        </p:nvSpPr>
        <p:spPr>
          <a:xfrm>
            <a:off x="10384491" y="4857477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SALD.01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8F5-C4EA-0306-898D-B07B7D2ED9AA}"/>
              </a:ext>
            </a:extLst>
          </p:cNvPr>
          <p:cNvSpPr txBox="1"/>
          <p:nvPr/>
        </p:nvSpPr>
        <p:spPr>
          <a:xfrm>
            <a:off x="8140067" y="566955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SIUK.02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E8EBC8-05B2-A27A-862F-3593AEF3630C}"/>
              </a:ext>
            </a:extLst>
          </p:cNvPr>
          <p:cNvSpPr txBox="1"/>
          <p:nvPr/>
        </p:nvSpPr>
        <p:spPr>
          <a:xfrm>
            <a:off x="9329067" y="533338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VSPIN.02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E4875-94B4-DC1C-9D19-3F9A28A99015}"/>
              </a:ext>
            </a:extLst>
          </p:cNvPr>
          <p:cNvSpPr txBox="1"/>
          <p:nvPr/>
        </p:nvSpPr>
        <p:spPr>
          <a:xfrm>
            <a:off x="8328889" y="599249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VKED.01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BBE1FC-824E-14C1-A559-82661C8C220F}"/>
              </a:ext>
            </a:extLst>
          </p:cNvPr>
          <p:cNvSpPr txBox="1"/>
          <p:nvPr/>
        </p:nvSpPr>
        <p:spPr>
          <a:xfrm>
            <a:off x="9053552" y="623677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VSTAL.01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52B07B05-E980-8FB9-AE46-42AFC3BDAE9D}"/>
              </a:ext>
            </a:extLst>
          </p:cNvPr>
          <p:cNvSpPr txBox="1"/>
          <p:nvPr/>
        </p:nvSpPr>
        <p:spPr>
          <a:xfrm>
            <a:off x="4611398" y="2250915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0EABCF07-4A7A-5691-60A9-FE2886B6EC0A}"/>
              </a:ext>
            </a:extLst>
          </p:cNvPr>
          <p:cNvSpPr txBox="1"/>
          <p:nvPr/>
        </p:nvSpPr>
        <p:spPr>
          <a:xfrm>
            <a:off x="3620223" y="4077643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3122A1F-17FE-7AE1-F983-0CB01548550A}"/>
              </a:ext>
            </a:extLst>
          </p:cNvPr>
          <p:cNvSpPr txBox="1"/>
          <p:nvPr/>
        </p:nvSpPr>
        <p:spPr>
          <a:xfrm>
            <a:off x="3997132" y="2577487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E8DB0726-D514-3DA3-5FE7-21D013E7780D}"/>
              </a:ext>
            </a:extLst>
          </p:cNvPr>
          <p:cNvSpPr txBox="1"/>
          <p:nvPr/>
        </p:nvSpPr>
        <p:spPr>
          <a:xfrm>
            <a:off x="5334520" y="2919609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4FE7625E-A9B9-03E5-7197-EE34B1DF1FD4}"/>
              </a:ext>
            </a:extLst>
          </p:cNvPr>
          <p:cNvSpPr txBox="1"/>
          <p:nvPr/>
        </p:nvSpPr>
        <p:spPr>
          <a:xfrm>
            <a:off x="3425835" y="442754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4138668-20C6-A257-C424-94D9AEE18366}"/>
              </a:ext>
            </a:extLst>
          </p:cNvPr>
          <p:cNvSpPr txBox="1"/>
          <p:nvPr/>
        </p:nvSpPr>
        <p:spPr>
          <a:xfrm>
            <a:off x="3048520" y="3533874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</p:spTree>
    <p:extLst>
      <p:ext uri="{BB962C8B-B14F-4D97-AF65-F5344CB8AC3E}">
        <p14:creationId xmlns:p14="http://schemas.microsoft.com/office/powerpoint/2010/main" val="1547090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89B3A9-D812-8430-BFC7-B5046850DA70}"/>
              </a:ext>
            </a:extLst>
          </p:cNvPr>
          <p:cNvGrpSpPr/>
          <p:nvPr/>
        </p:nvGrpSpPr>
        <p:grpSpPr>
          <a:xfrm>
            <a:off x="933189" y="3239106"/>
            <a:ext cx="2239779" cy="1624941"/>
            <a:chOff x="933189" y="3239106"/>
            <a:chExt cx="2239779" cy="16249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2C66F0-6588-B4CE-9E14-7DE6BEB92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74" y="3574036"/>
              <a:ext cx="991651" cy="1218711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33189" y="3239106"/>
              <a:ext cx="2239779" cy="1624941"/>
              <a:chOff x="3008526" y="4376127"/>
              <a:chExt cx="2846385" cy="206502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2846385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VKED.01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VALGOMOJO ZONA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43275" y="1916385"/>
            <a:ext cx="302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Valgomojo stalas su 590x590 mm stalviršiu.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Stalviršis pagamintas iš ne mažiau kaip 18 mm storio LMDP.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Pagrindas iš metalinio vamzdžio ir bazės. Pagrindo apačioje pritvirtintos pagalvėlės, saugančios grindis nuo įbrėžimų.</a:t>
            </a:r>
            <a:endParaRPr lang="en-US" sz="1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43275" y="3620689"/>
            <a:ext cx="30289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Valgomojo kėdė iš vientisos išgaubtos faneros lakšto.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Kėdės kojos iš metalinio vamzdžio.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Kėdės aukštis 805 mm, sėdimosios dalies gylis 520 mm, plotis 520 mm, sėdėjimo aukštis 460 mm.</a:t>
            </a:r>
            <a:endParaRPr lang="en-US" sz="1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944541-8369-D5E5-8BA0-258349CA9880}"/>
              </a:ext>
            </a:extLst>
          </p:cNvPr>
          <p:cNvGrpSpPr/>
          <p:nvPr/>
        </p:nvGrpSpPr>
        <p:grpSpPr>
          <a:xfrm>
            <a:off x="925714" y="1532800"/>
            <a:ext cx="1954645" cy="1624945"/>
            <a:chOff x="925714" y="1532800"/>
            <a:chExt cx="1954645" cy="16249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20C49E-B0E0-1BDA-C536-5E174E92D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193" y="1834723"/>
              <a:ext cx="1289968" cy="118677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4" y="1532800"/>
              <a:ext cx="1954645" cy="1624945"/>
              <a:chOff x="828699" y="4376126"/>
              <a:chExt cx="2484027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699" y="4376126"/>
                <a:ext cx="2484027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VSTAL.01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C12B8-59DB-396F-41AE-58B45CF7F247}"/>
              </a:ext>
            </a:extLst>
          </p:cNvPr>
          <p:cNvGrpSpPr/>
          <p:nvPr/>
        </p:nvGrpSpPr>
        <p:grpSpPr>
          <a:xfrm>
            <a:off x="7977776" y="4697758"/>
            <a:ext cx="4214224" cy="1325563"/>
            <a:chOff x="7867426" y="1537692"/>
            <a:chExt cx="4214224" cy="13255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FBD284-0A9E-45E8-EF1C-C876D808DD0D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AB6763-3FBC-2A70-B374-22B585A4DC5E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FE58657-080A-B256-E93A-3E4E90F80066}"/>
              </a:ext>
            </a:extLst>
          </p:cNvPr>
          <p:cNvSpPr txBox="1"/>
          <p:nvPr/>
        </p:nvSpPr>
        <p:spPr>
          <a:xfrm>
            <a:off x="8549710" y="5098929"/>
            <a:ext cx="354885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  <a:endParaRPr lang="lt-LT">
              <a:latin typeface="Arial"/>
              <a:cs typeface="Arial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126503B-F6EC-4505-C0E7-F0CA4AF3F70B}"/>
              </a:ext>
            </a:extLst>
          </p:cNvPr>
          <p:cNvSpPr txBox="1"/>
          <p:nvPr/>
        </p:nvSpPr>
        <p:spPr>
          <a:xfrm>
            <a:off x="2873774" y="153505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E8B272FD-C40D-A53B-F6D5-F20351821A06}"/>
              </a:ext>
            </a:extLst>
          </p:cNvPr>
          <p:cNvSpPr txBox="1"/>
          <p:nvPr/>
        </p:nvSpPr>
        <p:spPr>
          <a:xfrm>
            <a:off x="2873774" y="3237888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1109310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4561783-CA1D-051E-8195-691EC5AE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19" y="3389019"/>
            <a:ext cx="4915279" cy="32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219312" y="4434807"/>
            <a:ext cx="1608780" cy="1829762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10115" y="4440923"/>
            <a:ext cx="5033817" cy="1833612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02" y="0"/>
            <a:ext cx="10515600" cy="1325563"/>
          </a:xfrm>
        </p:spPr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KAVOS TAŠKAS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IKI 20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1341" y="1078550"/>
            <a:ext cx="4879433" cy="20628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/>
                <a:cs typeface="Arial"/>
              </a:rPr>
              <a:t>Komplektacija:</a:t>
            </a:r>
          </a:p>
          <a:p>
            <a:r>
              <a:rPr lang="lt-LT" sz="1400">
                <a:latin typeface="Arial"/>
                <a:cs typeface="Arial"/>
              </a:rPr>
              <a:t>Virtuvinis komplektas – </a:t>
            </a:r>
            <a:r>
              <a:rPr lang="lt-LT" sz="1400" b="1">
                <a:latin typeface="Arial"/>
                <a:cs typeface="Arial"/>
              </a:rPr>
              <a:t>VSPIN.02 </a:t>
            </a:r>
          </a:p>
          <a:p>
            <a:r>
              <a:rPr lang="lt-LT" sz="1400">
                <a:latin typeface="Arial"/>
                <a:cs typeface="Arial"/>
              </a:rPr>
              <a:t>Rūšiavimo šiukšliadėžių baldinė spintelė– </a:t>
            </a:r>
            <a:r>
              <a:rPr lang="lt-LT" sz="1400" b="1">
                <a:latin typeface="Arial"/>
                <a:cs typeface="Arial"/>
              </a:rPr>
              <a:t>SIUK.02 </a:t>
            </a: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Įmontuojama indaplovė (</a:t>
            </a:r>
            <a:r>
              <a:rPr lang="lt-LT" sz="1400" b="1">
                <a:latin typeface="Arial"/>
                <a:cs typeface="Arial"/>
              </a:rPr>
              <a:t>IND.01</a:t>
            </a:r>
            <a:r>
              <a:rPr lang="lt-LT" sz="1400">
                <a:latin typeface="Arial"/>
                <a:cs typeface="Arial"/>
              </a:rPr>
              <a:t>), nedidelis šaldytuvas (</a:t>
            </a:r>
            <a:r>
              <a:rPr lang="lt-LT" sz="1400" b="1">
                <a:latin typeface="Arial"/>
                <a:cs typeface="Arial"/>
              </a:rPr>
              <a:t>SALD.02</a:t>
            </a:r>
            <a:r>
              <a:rPr lang="lt-LT" sz="1400">
                <a:latin typeface="Arial"/>
                <a:cs typeface="Arial"/>
              </a:rPr>
              <a:t>), pastatomas kavos aparatas (</a:t>
            </a:r>
            <a:r>
              <a:rPr lang="lt-LT" sz="1400" b="1">
                <a:latin typeface="Arial"/>
                <a:cs typeface="Arial"/>
              </a:rPr>
              <a:t>KAV.01</a:t>
            </a:r>
            <a:r>
              <a:rPr lang="lt-LT" sz="1400">
                <a:latin typeface="Arial"/>
                <a:cs typeface="Arial"/>
              </a:rPr>
              <a:t>) ir kita virtuvinė technika.</a:t>
            </a: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Papildomai pagal poreikį kavos taške gali būti pastatomas valgomojo stalas – </a:t>
            </a:r>
            <a:r>
              <a:rPr lang="lt-LT" sz="1400" b="1">
                <a:latin typeface="Arial"/>
                <a:cs typeface="Arial"/>
              </a:rPr>
              <a:t>VSTAL.01 </a:t>
            </a:r>
            <a:r>
              <a:rPr lang="lt-LT" sz="1400">
                <a:latin typeface="Arial"/>
                <a:cs typeface="Arial"/>
              </a:rPr>
              <a:t>ir valgomojo kėdės – </a:t>
            </a:r>
            <a:r>
              <a:rPr lang="lt-LT" sz="1400" b="1">
                <a:latin typeface="Arial"/>
                <a:cs typeface="Arial"/>
              </a:rPr>
              <a:t>VKED.01</a:t>
            </a:r>
            <a:endParaRPr lang="lt-LT" sz="1400" b="1">
              <a:solidFill>
                <a:srgbClr val="FF0000"/>
              </a:solidFill>
              <a:latin typeface="Arial"/>
              <a:cs typeface="Arial"/>
            </a:endParaRPr>
          </a:p>
          <a:p>
            <a:endParaRPr lang="lt-LT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35011" y="4568154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Kavos taško įrengimas priklauso nuo patalpų išplanavimo, aukštų skaičiaus ir darbuotojų skaičiaus.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Kavos taškas gali būti įrengiamas kaip atskira patalpa arba bendrose erdvėse, netoli laukiamojo, poilsio zonos ir pan.</a:t>
            </a:r>
          </a:p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Kavos taške grindys yra klijuotos plytelėmis, viniline danga arba kita, lengvai prižiūrima danga.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D1C24-14B6-E0F8-2E90-5A3224FE894D}"/>
              </a:ext>
            </a:extLst>
          </p:cNvPr>
          <p:cNvSpPr txBox="1"/>
          <p:nvPr/>
        </p:nvSpPr>
        <p:spPr>
          <a:xfrm>
            <a:off x="9349726" y="4940328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6947-8E2D-4925-D235-CF1C65CFBCB5}"/>
              </a:ext>
            </a:extLst>
          </p:cNvPr>
          <p:cNvSpPr txBox="1"/>
          <p:nvPr/>
        </p:nvSpPr>
        <p:spPr>
          <a:xfrm>
            <a:off x="9838070" y="4285660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4C025-F34C-775B-8C3C-1AF1A0DC193B}"/>
              </a:ext>
            </a:extLst>
          </p:cNvPr>
          <p:cNvSpPr txBox="1"/>
          <p:nvPr/>
        </p:nvSpPr>
        <p:spPr>
          <a:xfrm>
            <a:off x="9915524" y="4753290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VSPIN.02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0CA-871C-AAD1-0E68-11BF689D06B5}"/>
              </a:ext>
            </a:extLst>
          </p:cNvPr>
          <p:cNvSpPr txBox="1"/>
          <p:nvPr/>
        </p:nvSpPr>
        <p:spPr>
          <a:xfrm>
            <a:off x="8408003" y="474631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SALD.02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8F5-C4EA-0306-898D-B07B7D2ED9AA}"/>
              </a:ext>
            </a:extLst>
          </p:cNvPr>
          <p:cNvSpPr txBox="1"/>
          <p:nvPr/>
        </p:nvSpPr>
        <p:spPr>
          <a:xfrm>
            <a:off x="9720287" y="507655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SIUK.02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aveikslėlis, kuriame yra eskizas, diagrama, piešimas, apskritimas&#10;&#10;Automatiškai sugeneruotas aprašymas">
            <a:extLst>
              <a:ext uri="{FF2B5EF4-FFF2-40B4-BE49-F238E27FC236}">
                <a16:creationId xmlns:a16="http://schemas.microsoft.com/office/drawing/2014/main" id="{0FDC1D61-63DC-9BB4-AC67-DB1C7C6D3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43" y="350494"/>
            <a:ext cx="3604260" cy="29121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3B93BA-2307-032E-F17F-544CBBFB89CC}"/>
              </a:ext>
            </a:extLst>
          </p:cNvPr>
          <p:cNvSpPr txBox="1"/>
          <p:nvPr/>
        </p:nvSpPr>
        <p:spPr>
          <a:xfrm>
            <a:off x="10343742" y="2110827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VKED.01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F6A1DE-4DDF-4867-5FD8-CF33EFFDD3A5}"/>
              </a:ext>
            </a:extLst>
          </p:cNvPr>
          <p:cNvSpPr txBox="1"/>
          <p:nvPr/>
        </p:nvSpPr>
        <p:spPr>
          <a:xfrm>
            <a:off x="11003966" y="150489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VSTAL.01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4283F08-CB60-B783-8329-44F48D0856D8}"/>
              </a:ext>
            </a:extLst>
          </p:cNvPr>
          <p:cNvSpPr txBox="1"/>
          <p:nvPr/>
        </p:nvSpPr>
        <p:spPr>
          <a:xfrm>
            <a:off x="4012684" y="1535568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ED813BA-781B-F727-9A88-469CAF62DBDA}"/>
              </a:ext>
            </a:extLst>
          </p:cNvPr>
          <p:cNvSpPr txBox="1"/>
          <p:nvPr/>
        </p:nvSpPr>
        <p:spPr>
          <a:xfrm>
            <a:off x="2780468" y="3673316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CDBD1CA-9F0B-CEC9-A546-964E87E0EDD1}"/>
              </a:ext>
            </a:extLst>
          </p:cNvPr>
          <p:cNvSpPr txBox="1"/>
          <p:nvPr/>
        </p:nvSpPr>
        <p:spPr>
          <a:xfrm>
            <a:off x="5303418" y="1854364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2806957E-A16F-683E-F9DA-3A77D3A6B3D6}"/>
              </a:ext>
            </a:extLst>
          </p:cNvPr>
          <p:cNvSpPr txBox="1"/>
          <p:nvPr/>
        </p:nvSpPr>
        <p:spPr>
          <a:xfrm>
            <a:off x="2667520" y="2670792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</p:spTree>
    <p:extLst>
      <p:ext uri="{BB962C8B-B14F-4D97-AF65-F5344CB8AC3E}">
        <p14:creationId xmlns:p14="http://schemas.microsoft.com/office/powerpoint/2010/main" val="3352655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om with a couch and chairs&#10;&#10;Description automatically generated">
            <a:extLst>
              <a:ext uri="{FF2B5EF4-FFF2-40B4-BE49-F238E27FC236}">
                <a16:creationId xmlns:a16="http://schemas.microsoft.com/office/drawing/2014/main" id="{4A24976E-EBC3-2CB6-831D-35AFB1B5C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1789" y="3378356"/>
            <a:ext cx="4755765" cy="309142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061707" y="4352698"/>
            <a:ext cx="2031992" cy="2320315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5356" y="4352699"/>
            <a:ext cx="5013223" cy="2320316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POILSIO ZONA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10-100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2355"/>
            <a:ext cx="4879433" cy="2062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Minkštasuolis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SOF.02  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Krėslas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KRE.02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Kavos staliukas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KSTAL.02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Ekranas–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MON.02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Papildomai pagal poreikį poilsio zonoje gali būti pastatomos knygų spintos (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SPIN.03</a:t>
            </a: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), magnetinės rašymo lenktos (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LENT.01</a:t>
            </a: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), žaidimų stalai ir pan.</a:t>
            </a:r>
            <a:endParaRPr lang="lt-LT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14660" y="4596763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Poilsio zonos įrengimas priklauso nuo patalpų išplanavimo, aukštų skaičiaus ir darbuotojų skaičiaus.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Poilsio zona gali būti bendroje patalpoje su virtuve ir valgomuoju.</a:t>
            </a:r>
          </a:p>
          <a:p>
            <a:pPr marL="0" indent="0"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Poilsio zonoje gali būti papildomų laisvalaikio praleidimo veiklų.</a:t>
            </a:r>
          </a:p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Sienos dažomos baltais matiniais dažais, grindys klojamos pilka kilimine danga arba klijuojamos plytelės.</a:t>
            </a:r>
          </a:p>
          <a:p>
            <a:pPr marL="0" indent="0"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Visi sprendiniai derinami su Nuomininku.</a:t>
            </a:r>
            <a:endParaRPr lang="lt-LT"/>
          </a:p>
          <a:p>
            <a:pPr marL="0" indent="0">
              <a:buNone/>
            </a:pPr>
            <a:endParaRPr lang="lt-L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6947-8E2D-4925-D235-CF1C65CFBCB5}"/>
              </a:ext>
            </a:extLst>
          </p:cNvPr>
          <p:cNvSpPr txBox="1"/>
          <p:nvPr/>
        </p:nvSpPr>
        <p:spPr>
          <a:xfrm>
            <a:off x="9429546" y="4358181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9FCCB-DAF1-B438-B7F1-FBAA123D8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25515" y="22965"/>
            <a:ext cx="2780017" cy="3938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64444E-93A1-0055-8B20-97EDB8F419A4}"/>
              </a:ext>
            </a:extLst>
          </p:cNvPr>
          <p:cNvSpPr txBox="1"/>
          <p:nvPr/>
        </p:nvSpPr>
        <p:spPr>
          <a:xfrm>
            <a:off x="11114608" y="520673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6D1398-6672-3292-F337-F6B79F26A0AD}"/>
              </a:ext>
            </a:extLst>
          </p:cNvPr>
          <p:cNvSpPr txBox="1"/>
          <p:nvPr/>
        </p:nvSpPr>
        <p:spPr>
          <a:xfrm>
            <a:off x="7781034" y="5415328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8F272-576D-DBDA-ED69-ADE1E65A72E6}"/>
              </a:ext>
            </a:extLst>
          </p:cNvPr>
          <p:cNvSpPr txBox="1"/>
          <p:nvPr/>
        </p:nvSpPr>
        <p:spPr>
          <a:xfrm>
            <a:off x="10215518" y="546608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KSTAL.02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4164D0E6-2546-BD79-408B-FCFB5CA6CCCD}"/>
              </a:ext>
            </a:extLst>
          </p:cNvPr>
          <p:cNvSpPr txBox="1"/>
          <p:nvPr/>
        </p:nvSpPr>
        <p:spPr>
          <a:xfrm>
            <a:off x="3204225" y="224289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6C72A5D3-FA07-FECA-CCEE-0E4A057B83A6}"/>
              </a:ext>
            </a:extLst>
          </p:cNvPr>
          <p:cNvSpPr txBox="1"/>
          <p:nvPr/>
        </p:nvSpPr>
        <p:spPr>
          <a:xfrm>
            <a:off x="2780162" y="3175799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C23E9A08-7773-0DBF-2352-FDD6105D4605}"/>
              </a:ext>
            </a:extLst>
          </p:cNvPr>
          <p:cNvSpPr txBox="1"/>
          <p:nvPr/>
        </p:nvSpPr>
        <p:spPr>
          <a:xfrm>
            <a:off x="5120212" y="3660698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9D1590A1-0F11-28A5-60C6-50F4CC335B8A}"/>
              </a:ext>
            </a:extLst>
          </p:cNvPr>
          <p:cNvSpPr txBox="1"/>
          <p:nvPr/>
        </p:nvSpPr>
        <p:spPr>
          <a:xfrm>
            <a:off x="3637642" y="2862503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5EAEBD3-E816-D436-13EC-1F3EF90C9A9D}"/>
              </a:ext>
            </a:extLst>
          </p:cNvPr>
          <p:cNvSpPr txBox="1"/>
          <p:nvPr/>
        </p:nvSpPr>
        <p:spPr>
          <a:xfrm>
            <a:off x="2780162" y="2556188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2631756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POILSIO ZONA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39538" y="1861404"/>
            <a:ext cx="30289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Dvivietis minkštasuolis ant metalinio rėmo su medžio masyvo kojomis.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 1660x860x850 mm, sėdimosios dalies aukštis 460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Matoma rėmo dalis taip pat iš medžio masyvo.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 prisegamomis pagalvėlėmis.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Aptraukta audiniu.</a:t>
            </a:r>
            <a:endParaRPr lang="en-US" sz="10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C1F4F3-853A-5CE5-CCD0-1CE096503DD7}"/>
              </a:ext>
            </a:extLst>
          </p:cNvPr>
          <p:cNvGrpSpPr/>
          <p:nvPr/>
        </p:nvGrpSpPr>
        <p:grpSpPr>
          <a:xfrm>
            <a:off x="6759590" y="1527095"/>
            <a:ext cx="1628680" cy="1624941"/>
            <a:chOff x="933189" y="4945408"/>
            <a:chExt cx="1628680" cy="16249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983C45-37D3-AE96-B727-396DA97EE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53" y="5391369"/>
              <a:ext cx="1590015" cy="106001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ECB068-C106-B193-481F-EF71067D6713}"/>
                </a:ext>
              </a:extLst>
            </p:cNvPr>
            <p:cNvGrpSpPr/>
            <p:nvPr/>
          </p:nvGrpSpPr>
          <p:grpSpPr>
            <a:xfrm>
              <a:off x="933189" y="4945408"/>
              <a:ext cx="1628680" cy="1624941"/>
              <a:chOff x="3008526" y="4376127"/>
              <a:chExt cx="2069780" cy="206502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DB33347-705E-7AC3-F60B-891BA29443A5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D553F3-2510-92B3-FBD3-B96EA4AB578F}"/>
                  </a:ext>
                </a:extLst>
              </p:cNvPr>
              <p:cNvSpPr txBox="1"/>
              <p:nvPr/>
            </p:nvSpPr>
            <p:spPr>
              <a:xfrm>
                <a:off x="3008526" y="4421538"/>
                <a:ext cx="1848580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MON.02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790514-9EBA-4F2F-CA02-1618F2D784C6}"/>
              </a:ext>
            </a:extLst>
          </p:cNvPr>
          <p:cNvSpPr txBox="1"/>
          <p:nvPr/>
        </p:nvSpPr>
        <p:spPr>
          <a:xfrm>
            <a:off x="8477452" y="1860403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Ekrano įstrižainė 65“.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Alternatyvus sprendimas- projektoriaus ekranas.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Turi įmontuotus garsiakalbius.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1F6AB-710F-AD75-6075-F0285E658E67}"/>
              </a:ext>
            </a:extLst>
          </p:cNvPr>
          <p:cNvSpPr txBox="1"/>
          <p:nvPr/>
        </p:nvSpPr>
        <p:spPr>
          <a:xfrm>
            <a:off x="8477452" y="3616569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Magnetinė lenta.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 žymeklių dėklu, skirtu lentos žymekliams ir kempinėms laikyti.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433328-1954-596F-D488-B3764637347D}"/>
              </a:ext>
            </a:extLst>
          </p:cNvPr>
          <p:cNvGrpSpPr/>
          <p:nvPr/>
        </p:nvGrpSpPr>
        <p:grpSpPr>
          <a:xfrm>
            <a:off x="6759590" y="3236608"/>
            <a:ext cx="1628680" cy="1624941"/>
            <a:chOff x="6704172" y="1532800"/>
            <a:chExt cx="1628680" cy="1624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CD5972-6AB3-20F4-5751-85DFD0A95A85}"/>
                </a:ext>
              </a:extLst>
            </p:cNvPr>
            <p:cNvGrpSpPr/>
            <p:nvPr/>
          </p:nvGrpSpPr>
          <p:grpSpPr>
            <a:xfrm>
              <a:off x="6704172" y="1532800"/>
              <a:ext cx="1628680" cy="1624941"/>
              <a:chOff x="3008526" y="4376127"/>
              <a:chExt cx="2069780" cy="206502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E91F66-BD2B-66B2-B1F1-8150824539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34B8E0-109C-6FDC-4836-9C4968B96746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LENT.01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07B28B9-0E2B-BAFB-67A6-6C384CEF1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7600" y="2016415"/>
              <a:ext cx="1325562" cy="101347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BCBFE-4C59-62C8-C0F3-56FD3B8BFB70}"/>
              </a:ext>
            </a:extLst>
          </p:cNvPr>
          <p:cNvGrpSpPr/>
          <p:nvPr/>
        </p:nvGrpSpPr>
        <p:grpSpPr>
          <a:xfrm>
            <a:off x="925715" y="1532800"/>
            <a:ext cx="1632417" cy="1624945"/>
            <a:chOff x="925715" y="1532800"/>
            <a:chExt cx="1632417" cy="1624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5" y="1532800"/>
              <a:ext cx="1632417" cy="1624945"/>
              <a:chOff x="828700" y="4376126"/>
              <a:chExt cx="2074529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1848581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SOF.02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B88C554-A12D-2FA3-42CF-BBF80362D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41" y="2158607"/>
              <a:ext cx="1428067" cy="93656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78B157-73C8-4252-51CD-A71D7214233D}"/>
              </a:ext>
            </a:extLst>
          </p:cNvPr>
          <p:cNvGrpSpPr/>
          <p:nvPr/>
        </p:nvGrpSpPr>
        <p:grpSpPr>
          <a:xfrm>
            <a:off x="933189" y="3239106"/>
            <a:ext cx="1628680" cy="1624941"/>
            <a:chOff x="933189" y="3239106"/>
            <a:chExt cx="1628680" cy="16249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33189" y="3239106"/>
              <a:ext cx="1628680" cy="1624941"/>
              <a:chOff x="3008526" y="4376127"/>
              <a:chExt cx="2069780" cy="206502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KRE.02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FDDDC6-1209-4BD8-97E8-4E76E763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309" y="3774575"/>
              <a:ext cx="1224028" cy="101414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2D92098-3921-E333-8FB9-209DA714D335}"/>
              </a:ext>
            </a:extLst>
          </p:cNvPr>
          <p:cNvSpPr txBox="1"/>
          <p:nvPr/>
        </p:nvSpPr>
        <p:spPr>
          <a:xfrm>
            <a:off x="2643275" y="5348277"/>
            <a:ext cx="30289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Kavos staliukas iš 20 mm storio ąžuolo masyvo, dengto laku.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 848x848x380.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Rėmas iš metalinio vamzdžio.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Kojos iš ąžuolo masyvo.</a:t>
            </a:r>
            <a:endParaRPr lang="en-US" sz="10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D4B54EC-CD25-6D55-9C53-4C3616F59B71}"/>
              </a:ext>
            </a:extLst>
          </p:cNvPr>
          <p:cNvGrpSpPr/>
          <p:nvPr/>
        </p:nvGrpSpPr>
        <p:grpSpPr>
          <a:xfrm>
            <a:off x="933189" y="4966694"/>
            <a:ext cx="1628680" cy="1624941"/>
            <a:chOff x="933189" y="4966694"/>
            <a:chExt cx="1628680" cy="16249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6418EC5-151E-ACF6-C3FF-7D9B7482A30C}"/>
                </a:ext>
              </a:extLst>
            </p:cNvPr>
            <p:cNvGrpSpPr/>
            <p:nvPr/>
          </p:nvGrpSpPr>
          <p:grpSpPr>
            <a:xfrm>
              <a:off x="933189" y="4966694"/>
              <a:ext cx="1628680" cy="1624941"/>
              <a:chOff x="3008526" y="4376127"/>
              <a:chExt cx="2069780" cy="2065028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3BAF22-AB03-CB78-A56D-4C5D6DCABA45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442B590-A806-9D93-6CAA-8FF1FAE4ADDC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KSTAL.02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5A02161-ACA0-417F-B090-9D37C6C3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12" y="5565590"/>
              <a:ext cx="1267798" cy="940983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4649D4A-3710-E260-BC47-B22FD3367857}"/>
              </a:ext>
            </a:extLst>
          </p:cNvPr>
          <p:cNvSpPr txBox="1"/>
          <p:nvPr/>
        </p:nvSpPr>
        <p:spPr>
          <a:xfrm>
            <a:off x="8477150" y="5347470"/>
            <a:ext cx="302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Knygų spinta su 3 lentynomis.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Plotis 800 mm, gylis 400 mm, aukštis 1123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Spinta pagaminta iš 18 mm storio LMDP.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Gali būti su 2 durelėmis.</a:t>
            </a:r>
            <a:endParaRPr lang="en-US" sz="100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3DEA4A1-A215-158A-95A4-00410B38BB5D}"/>
              </a:ext>
            </a:extLst>
          </p:cNvPr>
          <p:cNvGrpSpPr/>
          <p:nvPr/>
        </p:nvGrpSpPr>
        <p:grpSpPr>
          <a:xfrm>
            <a:off x="6759590" y="4966694"/>
            <a:ext cx="1632417" cy="1624945"/>
            <a:chOff x="925715" y="1532800"/>
            <a:chExt cx="1632417" cy="162494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5D39171-50EB-7BCB-64D0-1D253BD46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04" y="1879437"/>
              <a:ext cx="838200" cy="1228725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0BCD501-58E7-285C-0A45-C73331405634}"/>
                </a:ext>
              </a:extLst>
            </p:cNvPr>
            <p:cNvGrpSpPr/>
            <p:nvPr/>
          </p:nvGrpSpPr>
          <p:grpSpPr>
            <a:xfrm>
              <a:off x="925715" y="1532800"/>
              <a:ext cx="1632417" cy="1624945"/>
              <a:chOff x="828700" y="4376126"/>
              <a:chExt cx="2074529" cy="2065033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F5E8786-06B7-9131-3252-85A41B46BBC6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344E487-8152-5921-7EE6-B3FE3C02CF5C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1848581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SPIN.03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B7122E0-F0A6-6C2A-5023-73DF538EBA1F}"/>
              </a:ext>
            </a:extLst>
          </p:cNvPr>
          <p:cNvSpPr txBox="1"/>
          <p:nvPr/>
        </p:nvSpPr>
        <p:spPr>
          <a:xfrm>
            <a:off x="2639538" y="3583949"/>
            <a:ext cx="30289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Krėslas ant metalinio rėmo su medžio masyvo kojomis.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 950x875x800 mm, sėdimosios dalies aukštis 460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Matoma rėmo dalis taip pat iš medžio masyvo.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 prisegamomis pagalvėlėmis.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Aptraukta audiniu.</a:t>
            </a:r>
            <a:endParaRPr lang="en-US" sz="1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6FF34F-119C-5373-DFFE-2683A7BD7E30}"/>
              </a:ext>
            </a:extLst>
          </p:cNvPr>
          <p:cNvGrpSpPr/>
          <p:nvPr/>
        </p:nvGrpSpPr>
        <p:grpSpPr>
          <a:xfrm>
            <a:off x="7988073" y="312925"/>
            <a:ext cx="4214224" cy="1160805"/>
            <a:chOff x="7867426" y="1712747"/>
            <a:chExt cx="4214224" cy="116080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8482828-F34F-B7C5-9020-70AD331EE665}"/>
                </a:ext>
              </a:extLst>
            </p:cNvPr>
            <p:cNvSpPr/>
            <p:nvPr/>
          </p:nvSpPr>
          <p:spPr>
            <a:xfrm>
              <a:off x="7867426" y="1723043"/>
              <a:ext cx="1325562" cy="1150508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8ADE84-4385-C906-3CBC-009EEA9FF65D}"/>
                </a:ext>
              </a:extLst>
            </p:cNvPr>
            <p:cNvSpPr/>
            <p:nvPr/>
          </p:nvSpPr>
          <p:spPr>
            <a:xfrm>
              <a:off x="8584284" y="1712747"/>
              <a:ext cx="3497366" cy="1160805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83FD05-3F39-01AA-6A15-AEBE10B2DB1F}"/>
              </a:ext>
            </a:extLst>
          </p:cNvPr>
          <p:cNvSpPr txBox="1"/>
          <p:nvPr/>
        </p:nvSpPr>
        <p:spPr>
          <a:xfrm>
            <a:off x="8581896" y="539041"/>
            <a:ext cx="351394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  <a:endParaRPr lang="lt-L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6858079A-CECF-C9AC-1934-BC3CACB10565}"/>
              </a:ext>
            </a:extLst>
          </p:cNvPr>
          <p:cNvSpPr txBox="1"/>
          <p:nvPr/>
        </p:nvSpPr>
        <p:spPr>
          <a:xfrm>
            <a:off x="8689855" y="3237888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AC1F65E9-4FC8-1D8B-24CB-6F4E365665F2}"/>
              </a:ext>
            </a:extLst>
          </p:cNvPr>
          <p:cNvSpPr txBox="1"/>
          <p:nvPr/>
        </p:nvSpPr>
        <p:spPr>
          <a:xfrm>
            <a:off x="2920427" y="155060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F3436835-6D7A-982B-C9AD-BF980684C161}"/>
              </a:ext>
            </a:extLst>
          </p:cNvPr>
          <p:cNvSpPr txBox="1"/>
          <p:nvPr/>
        </p:nvSpPr>
        <p:spPr>
          <a:xfrm>
            <a:off x="2920426" y="496405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68C3EC1C-844C-1F1E-DA32-E11B61F6269F}"/>
              </a:ext>
            </a:extLst>
          </p:cNvPr>
          <p:cNvSpPr txBox="1"/>
          <p:nvPr/>
        </p:nvSpPr>
        <p:spPr>
          <a:xfrm>
            <a:off x="2920426" y="3237888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E0EF402C-BA5A-B87F-1BEF-EAC4FF974E04}"/>
              </a:ext>
            </a:extLst>
          </p:cNvPr>
          <p:cNvSpPr txBox="1"/>
          <p:nvPr/>
        </p:nvSpPr>
        <p:spPr>
          <a:xfrm>
            <a:off x="8689855" y="1558377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90DE2C8C-54CA-DDBA-7639-DBB7CD0C5FF9}"/>
              </a:ext>
            </a:extLst>
          </p:cNvPr>
          <p:cNvSpPr txBox="1"/>
          <p:nvPr/>
        </p:nvSpPr>
        <p:spPr>
          <a:xfrm>
            <a:off x="8689855" y="496405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1810492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d with a blue sheet and pillow&#10;&#10;Description automatically generated">
            <a:extLst>
              <a:ext uri="{FF2B5EF4-FFF2-40B4-BE49-F238E27FC236}">
                <a16:creationId xmlns:a16="http://schemas.microsoft.com/office/drawing/2014/main" id="{7A8F88D6-CB4E-56D8-49CB-03FF0D95C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53" y="3405576"/>
            <a:ext cx="4741402" cy="303449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061707" y="4568941"/>
            <a:ext cx="2062883" cy="2062883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15238" y="4568942"/>
            <a:ext cx="5033817" cy="2062884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MIEGO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10-30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79433" cy="20628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/>
                <a:cs typeface="Arial"/>
              </a:rPr>
              <a:t>Komplektacija:</a:t>
            </a:r>
          </a:p>
          <a:p>
            <a:r>
              <a:rPr lang="lt-LT" sz="1400">
                <a:latin typeface="Arial"/>
                <a:cs typeface="Arial"/>
              </a:rPr>
              <a:t>Sofa/ kušetė – </a:t>
            </a:r>
            <a:r>
              <a:rPr lang="lt-LT" sz="1400" b="1">
                <a:latin typeface="Arial"/>
                <a:cs typeface="Arial"/>
              </a:rPr>
              <a:t>KUS.01</a:t>
            </a:r>
          </a:p>
          <a:p>
            <a:r>
              <a:rPr lang="lt-LT" sz="1400">
                <a:latin typeface="Arial"/>
                <a:cs typeface="Arial"/>
              </a:rPr>
              <a:t>Pakaba – </a:t>
            </a:r>
            <a:r>
              <a:rPr lang="lt-LT" sz="1400" b="1">
                <a:latin typeface="Arial"/>
                <a:cs typeface="Arial"/>
              </a:rPr>
              <a:t>KAB.01</a:t>
            </a:r>
          </a:p>
          <a:p>
            <a:r>
              <a:rPr lang="lt-LT" sz="1400">
                <a:latin typeface="Arial"/>
                <a:cs typeface="Arial"/>
              </a:rPr>
              <a:t>Spintelė / staliukas – </a:t>
            </a:r>
            <a:r>
              <a:rPr lang="lt-LT" sz="1400" b="1">
                <a:latin typeface="Arial"/>
                <a:cs typeface="Arial"/>
              </a:rPr>
              <a:t>KSTAL.03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14660" y="4596763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Miego kambarys yra skirtas darbuotojams, dirbantiems dieniniu darbo grafiku.</a:t>
            </a:r>
          </a:p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Kambarys tamsioje pastato pusėje, gali būti be langų. Jei langai yra, turi būti uždengti pilnai temdančiomis užuolaidomis arba žaliuzėmis.</a:t>
            </a:r>
            <a:endParaRPr lang="lt-LT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Apšvietimas kambaryje minimalus, netrikdantis.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4444E-93A1-0055-8B20-97EDB8F419A4}"/>
              </a:ext>
            </a:extLst>
          </p:cNvPr>
          <p:cNvSpPr txBox="1"/>
          <p:nvPr/>
        </p:nvSpPr>
        <p:spPr>
          <a:xfrm>
            <a:off x="7086153" y="440055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6D1398-6672-3292-F337-F6B79F26A0AD}"/>
              </a:ext>
            </a:extLst>
          </p:cNvPr>
          <p:cNvSpPr txBox="1"/>
          <p:nvPr/>
        </p:nvSpPr>
        <p:spPr>
          <a:xfrm>
            <a:off x="10836564" y="560038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KSTAL.03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8F272-576D-DBDA-ED69-ADE1E65A72E6}"/>
              </a:ext>
            </a:extLst>
          </p:cNvPr>
          <p:cNvSpPr txBox="1"/>
          <p:nvPr/>
        </p:nvSpPr>
        <p:spPr>
          <a:xfrm>
            <a:off x="8859982" y="506545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40B318-5175-830E-D64D-80970C22698E}"/>
              </a:ext>
            </a:extLst>
          </p:cNvPr>
          <p:cNvGrpSpPr/>
          <p:nvPr/>
        </p:nvGrpSpPr>
        <p:grpSpPr>
          <a:xfrm>
            <a:off x="8955450" y="185045"/>
            <a:ext cx="2872105" cy="3215005"/>
            <a:chOff x="8955450" y="185045"/>
            <a:chExt cx="2872105" cy="3215005"/>
          </a:xfrm>
        </p:grpSpPr>
        <p:pic>
          <p:nvPicPr>
            <p:cNvPr id="9" name="Picture 8" descr="Paveikslėlis, kuriame yra eskizas, Stačiakampis, piešimas, diagrama&#10;&#10;Automatiškai sugeneruotas aprašymas">
              <a:extLst>
                <a:ext uri="{FF2B5EF4-FFF2-40B4-BE49-F238E27FC236}">
                  <a16:creationId xmlns:a16="http://schemas.microsoft.com/office/drawing/2014/main" id="{422EBCCC-1ABE-6F7F-A725-8EE334873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955450" y="185045"/>
              <a:ext cx="2872105" cy="32150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21414A-F832-6EA3-EB16-835907906B27}"/>
                </a:ext>
              </a:extLst>
            </p:cNvPr>
            <p:cNvGrpSpPr/>
            <p:nvPr/>
          </p:nvGrpSpPr>
          <p:grpSpPr>
            <a:xfrm>
              <a:off x="9772073" y="304181"/>
              <a:ext cx="292295" cy="2953520"/>
              <a:chOff x="9772073" y="304181"/>
              <a:chExt cx="292295" cy="295352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AAD255B-78CF-10D7-F2F5-8E5817BC77EF}"/>
                  </a:ext>
                </a:extLst>
              </p:cNvPr>
              <p:cNvSpPr/>
              <p:nvPr/>
            </p:nvSpPr>
            <p:spPr>
              <a:xfrm>
                <a:off x="9772073" y="307091"/>
                <a:ext cx="110836" cy="1108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098907D-0D9B-2B18-DCBF-98CCAABE45C0}"/>
                  </a:ext>
                </a:extLst>
              </p:cNvPr>
              <p:cNvSpPr/>
              <p:nvPr/>
            </p:nvSpPr>
            <p:spPr>
              <a:xfrm>
                <a:off x="9953532" y="304181"/>
                <a:ext cx="110836" cy="1108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88FD221-3FAA-4D15-F19F-E756E8042A43}"/>
                  </a:ext>
                </a:extLst>
              </p:cNvPr>
              <p:cNvSpPr/>
              <p:nvPr/>
            </p:nvSpPr>
            <p:spPr>
              <a:xfrm>
                <a:off x="9772073" y="3146865"/>
                <a:ext cx="110836" cy="1108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8CBCCB1-2CC7-5222-3FA9-9B0DAF781886}"/>
                  </a:ext>
                </a:extLst>
              </p:cNvPr>
              <p:cNvSpPr/>
              <p:nvPr/>
            </p:nvSpPr>
            <p:spPr>
              <a:xfrm>
                <a:off x="9941028" y="3146865"/>
                <a:ext cx="110836" cy="1108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14">
            <a:extLst>
              <a:ext uri="{FF2B5EF4-FFF2-40B4-BE49-F238E27FC236}">
                <a16:creationId xmlns:a16="http://schemas.microsoft.com/office/drawing/2014/main" id="{CE56B5B3-271A-A6E8-1947-387A1B240E13}"/>
              </a:ext>
            </a:extLst>
          </p:cNvPr>
          <p:cNvSpPr txBox="1"/>
          <p:nvPr/>
        </p:nvSpPr>
        <p:spPr>
          <a:xfrm>
            <a:off x="3083630" y="2282569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68505E56-32CF-0690-4FA2-B3F45309F592}"/>
              </a:ext>
            </a:extLst>
          </p:cNvPr>
          <p:cNvSpPr txBox="1"/>
          <p:nvPr/>
        </p:nvSpPr>
        <p:spPr>
          <a:xfrm>
            <a:off x="2663490" y="2636998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725A8DBC-28CB-5E86-A853-B96A3D36A3DF}"/>
              </a:ext>
            </a:extLst>
          </p:cNvPr>
          <p:cNvSpPr txBox="1"/>
          <p:nvPr/>
        </p:nvSpPr>
        <p:spPr>
          <a:xfrm>
            <a:off x="3738756" y="2977213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4167195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MIEGO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43275" y="1939572"/>
            <a:ext cx="302898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Sofa ar kušetė su pagalvėle.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Matmenys 2</a:t>
            </a:r>
            <a:r>
              <a:rPr lang="en-US" sz="1000"/>
              <a:t>1</a:t>
            </a:r>
            <a:r>
              <a:rPr lang="lt-LT" sz="1000"/>
              <a:t>00x900x440 mm.</a:t>
            </a:r>
            <a:endParaRPr lang="en-US" sz="1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43275" y="3620689"/>
            <a:ext cx="302898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Staliukas.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Juodas metalinis rėmas su 18 mm storio LMDP stalviršiu.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 500x500x500 mm.</a:t>
            </a:r>
            <a:endParaRPr lang="lt-LT" sz="1000">
              <a:ea typeface="Calibri"/>
              <a:cs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1B893E-0388-F4F4-4758-F15849F8CE59}"/>
              </a:ext>
            </a:extLst>
          </p:cNvPr>
          <p:cNvGrpSpPr/>
          <p:nvPr/>
        </p:nvGrpSpPr>
        <p:grpSpPr>
          <a:xfrm>
            <a:off x="925715" y="1532800"/>
            <a:ext cx="1639355" cy="1624945"/>
            <a:chOff x="925715" y="1532800"/>
            <a:chExt cx="1639355" cy="1624945"/>
          </a:xfrm>
        </p:grpSpPr>
        <p:pic>
          <p:nvPicPr>
            <p:cNvPr id="14" name="Picture 13" descr="vaizdas">
              <a:extLst>
                <a:ext uri="{FF2B5EF4-FFF2-40B4-BE49-F238E27FC236}">
                  <a16:creationId xmlns:a16="http://schemas.microsoft.com/office/drawing/2014/main" id="{7D19C748-3564-9AB9-0EE8-F1D48198C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28" y="2302913"/>
              <a:ext cx="1624942" cy="82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5" y="1532800"/>
              <a:ext cx="1632417" cy="1624945"/>
              <a:chOff x="828700" y="4376126"/>
              <a:chExt cx="2074529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1848581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KUS.01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2C71B9-D5E1-234C-4B86-59935036CC4B}"/>
              </a:ext>
            </a:extLst>
          </p:cNvPr>
          <p:cNvGrpSpPr/>
          <p:nvPr/>
        </p:nvGrpSpPr>
        <p:grpSpPr>
          <a:xfrm>
            <a:off x="913590" y="4945408"/>
            <a:ext cx="2039923" cy="1732095"/>
            <a:chOff x="9524125" y="4376125"/>
            <a:chExt cx="2592707" cy="2201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BBA6C5-17D3-7C23-EE69-722E1A89A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575" y="4512559"/>
              <a:ext cx="1160078" cy="206503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9FA152-AA42-C54B-0258-F3C6CE44EFC4}"/>
                </a:ext>
              </a:extLst>
            </p:cNvPr>
            <p:cNvSpPr/>
            <p:nvPr/>
          </p:nvSpPr>
          <p:spPr>
            <a:xfrm>
              <a:off x="9558100" y="4376126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DF0994-81F2-DCA6-C799-D0BF83D6E558}"/>
                </a:ext>
              </a:extLst>
            </p:cNvPr>
            <p:cNvSpPr txBox="1"/>
            <p:nvPr/>
          </p:nvSpPr>
          <p:spPr>
            <a:xfrm>
              <a:off x="9524125" y="4376125"/>
              <a:ext cx="2592707" cy="58676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KAB.01 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C59BD7-90A6-ACDF-A79D-8B3A17784CAB}"/>
              </a:ext>
            </a:extLst>
          </p:cNvPr>
          <p:cNvSpPr txBox="1"/>
          <p:nvPr/>
        </p:nvSpPr>
        <p:spPr>
          <a:xfrm>
            <a:off x="2642740" y="5360633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Metalinė pakaba ant trijų kojų.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6 pakabų.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1670 mm aukščio.</a:t>
            </a:r>
            <a:endParaRPr lang="en-US" sz="10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FC679E-BE32-CAE8-D2A2-FD067153CFA1}"/>
              </a:ext>
            </a:extLst>
          </p:cNvPr>
          <p:cNvGrpSpPr/>
          <p:nvPr/>
        </p:nvGrpSpPr>
        <p:grpSpPr>
          <a:xfrm>
            <a:off x="940128" y="3239720"/>
            <a:ext cx="1949376" cy="1624941"/>
            <a:chOff x="933189" y="3239106"/>
            <a:chExt cx="1949376" cy="16249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33189" y="3239106"/>
              <a:ext cx="1949376" cy="1624941"/>
              <a:chOff x="3008526" y="4376127"/>
              <a:chExt cx="2477331" cy="206502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2477331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KSTAL.03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 descr="vaizdas">
              <a:extLst>
                <a:ext uri="{FF2B5EF4-FFF2-40B4-BE49-F238E27FC236}">
                  <a16:creationId xmlns:a16="http://schemas.microsoft.com/office/drawing/2014/main" id="{325F2C4A-3AEC-FA9C-2B01-E4AE6BDC3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057" y="3782878"/>
              <a:ext cx="1189208" cy="105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5AED93A-D21A-4AD4-BB40-7738CE212493}"/>
              </a:ext>
            </a:extLst>
          </p:cNvPr>
          <p:cNvGrpSpPr/>
          <p:nvPr/>
        </p:nvGrpSpPr>
        <p:grpSpPr>
          <a:xfrm>
            <a:off x="7977776" y="1597439"/>
            <a:ext cx="4214224" cy="1325563"/>
            <a:chOff x="7867426" y="1537692"/>
            <a:chExt cx="4214224" cy="13255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FF0C360-114B-919C-30AB-8AC60432251C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29F257-61BB-E8D6-CFD4-C5ADED0F2CE4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606389-E009-4213-73DC-65A4133C572F}"/>
              </a:ext>
            </a:extLst>
          </p:cNvPr>
          <p:cNvSpPr txBox="1"/>
          <p:nvPr/>
        </p:nvSpPr>
        <p:spPr>
          <a:xfrm>
            <a:off x="8554144" y="1998610"/>
            <a:ext cx="354885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  <a:endParaRPr lang="lt-LT">
              <a:latin typeface="Arial"/>
              <a:cs typeface="Arial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9401227D-EC9A-F5AE-E6EF-1FA4D03AD51C}"/>
              </a:ext>
            </a:extLst>
          </p:cNvPr>
          <p:cNvSpPr txBox="1"/>
          <p:nvPr/>
        </p:nvSpPr>
        <p:spPr>
          <a:xfrm>
            <a:off x="2920427" y="155060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50779F2E-E13D-C534-F723-E572514E39FD}"/>
              </a:ext>
            </a:extLst>
          </p:cNvPr>
          <p:cNvSpPr txBox="1"/>
          <p:nvPr/>
        </p:nvSpPr>
        <p:spPr>
          <a:xfrm>
            <a:off x="2920426" y="496405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94753143-3093-644C-D526-CA275D4091B1}"/>
              </a:ext>
            </a:extLst>
          </p:cNvPr>
          <p:cNvSpPr txBox="1"/>
          <p:nvPr/>
        </p:nvSpPr>
        <p:spPr>
          <a:xfrm>
            <a:off x="2920426" y="3237888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352470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6C86-5C56-146B-70A8-8D8F7CA0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800">
                <a:latin typeface="Arial Black" panose="020B0A04020102020204" pitchFamily="34" charset="0"/>
              </a:rPr>
              <a:t>IGNITIS GRUPĖS*</a:t>
            </a:r>
            <a:br>
              <a:rPr lang="lt-LT" sz="2800">
                <a:latin typeface="Arial Black" panose="020B0A04020102020204" pitchFamily="34" charset="0"/>
              </a:rPr>
            </a:br>
            <a:r>
              <a:rPr lang="lt-LT" sz="1600">
                <a:solidFill>
                  <a:srgbClr val="B6CD00"/>
                </a:solidFill>
                <a:latin typeface="Arial Black" panose="020B0A04020102020204" pitchFamily="34" charset="0"/>
              </a:rPr>
              <a:t>NAUDOJAMOS IKONOS IR SPALVOS</a:t>
            </a:r>
            <a:endParaRPr lang="en-US" sz="2800">
              <a:solidFill>
                <a:srgbClr val="B6CD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496A9A-F88F-3E9B-B797-C3B64360B6AA}"/>
              </a:ext>
            </a:extLst>
          </p:cNvPr>
          <p:cNvGrpSpPr/>
          <p:nvPr/>
        </p:nvGrpSpPr>
        <p:grpSpPr>
          <a:xfrm>
            <a:off x="2231940" y="1356678"/>
            <a:ext cx="8012599" cy="4841411"/>
            <a:chOff x="2089700" y="1690688"/>
            <a:chExt cx="8012599" cy="4841411"/>
          </a:xfrm>
        </p:grpSpPr>
        <p:pic>
          <p:nvPicPr>
            <p:cNvPr id="6" name="Picture 5" descr="A diagram of different types of energy&#10;&#10;Description automatically generated">
              <a:extLst>
                <a:ext uri="{FF2B5EF4-FFF2-40B4-BE49-F238E27FC236}">
                  <a16:creationId xmlns:a16="http://schemas.microsoft.com/office/drawing/2014/main" id="{3595A713-55B5-42E0-A846-429B07842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89700" y="1690688"/>
              <a:ext cx="8012599" cy="453363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850154C-12AC-FF11-DD45-E9DD9476E0BD}"/>
                </a:ext>
              </a:extLst>
            </p:cNvPr>
            <p:cNvGrpSpPr/>
            <p:nvPr/>
          </p:nvGrpSpPr>
          <p:grpSpPr>
            <a:xfrm>
              <a:off x="2089700" y="6179211"/>
              <a:ext cx="7944887" cy="352888"/>
              <a:chOff x="2089700" y="6179211"/>
              <a:chExt cx="7944887" cy="35288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438F11-1C8C-D599-9A76-5420879956D5}"/>
                  </a:ext>
                </a:extLst>
              </p:cNvPr>
              <p:cNvSpPr txBox="1"/>
              <p:nvPr/>
            </p:nvSpPr>
            <p:spPr>
              <a:xfrm>
                <a:off x="2089700" y="6179211"/>
                <a:ext cx="13869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1400">
                    <a:latin typeface="Arial" panose="020B0604020202020204" pitchFamily="34" charset="0"/>
                    <a:cs typeface="Arial" panose="020B0604020202020204" pitchFamily="34" charset="0"/>
                  </a:rPr>
                  <a:t>Žemė</a:t>
                </a: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405B83-844E-86F0-53DB-A2B2B7E71DA9}"/>
                  </a:ext>
                </a:extLst>
              </p:cNvPr>
              <p:cNvSpPr txBox="1"/>
              <p:nvPr/>
            </p:nvSpPr>
            <p:spPr>
              <a:xfrm>
                <a:off x="3718475" y="6224322"/>
                <a:ext cx="13869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1400">
                    <a:latin typeface="Arial" panose="020B0604020202020204" pitchFamily="34" charset="0"/>
                    <a:cs typeface="Arial" panose="020B0604020202020204" pitchFamily="34" charset="0"/>
                  </a:rPr>
                  <a:t>Vanduo</a:t>
                </a: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B6E1E0-6AA2-518F-86C5-22CD7E1CDE9A}"/>
                  </a:ext>
                </a:extLst>
              </p:cNvPr>
              <p:cNvSpPr txBox="1"/>
              <p:nvPr/>
            </p:nvSpPr>
            <p:spPr>
              <a:xfrm>
                <a:off x="5253966" y="6224322"/>
                <a:ext cx="16840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1400">
                    <a:latin typeface="Arial" panose="020B0604020202020204" pitchFamily="34" charset="0"/>
                    <a:cs typeface="Arial" panose="020B0604020202020204" pitchFamily="34" charset="0"/>
                  </a:rPr>
                  <a:t>Žmonės</a:t>
                </a: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14FAC1-C383-2439-DF87-2A733DD52E1E}"/>
                  </a:ext>
                </a:extLst>
              </p:cNvPr>
              <p:cNvSpPr txBox="1"/>
              <p:nvPr/>
            </p:nvSpPr>
            <p:spPr>
              <a:xfrm>
                <a:off x="6985550" y="6224322"/>
                <a:ext cx="13869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1400">
                    <a:latin typeface="Arial" panose="020B0604020202020204" pitchFamily="34" charset="0"/>
                    <a:cs typeface="Arial" panose="020B0604020202020204" pitchFamily="34" charset="0"/>
                  </a:rPr>
                  <a:t>Vėjas</a:t>
                </a: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4DC274-9CBA-AD78-2139-20BA7A5B9F2D}"/>
                  </a:ext>
                </a:extLst>
              </p:cNvPr>
              <p:cNvSpPr txBox="1"/>
              <p:nvPr/>
            </p:nvSpPr>
            <p:spPr>
              <a:xfrm>
                <a:off x="8647662" y="6179211"/>
                <a:ext cx="13869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1400">
                    <a:latin typeface="Arial" panose="020B0604020202020204" pitchFamily="34" charset="0"/>
                    <a:cs typeface="Arial" panose="020B0604020202020204" pitchFamily="34" charset="0"/>
                  </a:rPr>
                  <a:t>Saulė</a:t>
                </a: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33EC7B-31B5-6192-2201-CA499E0B06FC}"/>
              </a:ext>
            </a:extLst>
          </p:cNvPr>
          <p:cNvSpPr txBox="1"/>
          <p:nvPr/>
        </p:nvSpPr>
        <p:spPr>
          <a:xfrm>
            <a:off x="2305878" y="4188203"/>
            <a:ext cx="14852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700" b="1">
                <a:solidFill>
                  <a:schemeClr val="bg1"/>
                </a:solidFill>
              </a:rPr>
              <a:t>RAL NCS S 4010-G5Y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5FEE6-3BFC-D888-C9A5-DA6CF609E9FD}"/>
              </a:ext>
            </a:extLst>
          </p:cNvPr>
          <p:cNvSpPr txBox="1"/>
          <p:nvPr/>
        </p:nvSpPr>
        <p:spPr>
          <a:xfrm>
            <a:off x="3910943" y="4188203"/>
            <a:ext cx="14852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700" b="1">
                <a:solidFill>
                  <a:schemeClr val="bg1"/>
                </a:solidFill>
              </a:rPr>
              <a:t>RAL NCS S 3020-R90B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000D6D-9AB0-15E2-EC35-127EE76D198E}"/>
              </a:ext>
            </a:extLst>
          </p:cNvPr>
          <p:cNvSpPr txBox="1"/>
          <p:nvPr/>
        </p:nvSpPr>
        <p:spPr>
          <a:xfrm>
            <a:off x="5592478" y="4205800"/>
            <a:ext cx="14852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700" b="1">
                <a:solidFill>
                  <a:schemeClr val="bg1"/>
                </a:solidFill>
              </a:rPr>
              <a:t>RAL NCS S 3005-R50B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71344-A675-B799-7AC5-F27828315C52}"/>
              </a:ext>
            </a:extLst>
          </p:cNvPr>
          <p:cNvSpPr txBox="1"/>
          <p:nvPr/>
        </p:nvSpPr>
        <p:spPr>
          <a:xfrm>
            <a:off x="7197543" y="4183640"/>
            <a:ext cx="14852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700" b="1">
                <a:solidFill>
                  <a:schemeClr val="bg1"/>
                </a:solidFill>
              </a:rPr>
              <a:t>RAL NCS S 3020-B</a:t>
            </a:r>
            <a:endParaRPr lang="en-US" sz="7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C125EC-89EC-1E0A-5931-ABB353786DC6}"/>
              </a:ext>
            </a:extLst>
          </p:cNvPr>
          <p:cNvSpPr txBox="1"/>
          <p:nvPr/>
        </p:nvSpPr>
        <p:spPr>
          <a:xfrm>
            <a:off x="8857412" y="4183639"/>
            <a:ext cx="14852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700" b="1">
                <a:solidFill>
                  <a:schemeClr val="bg1"/>
                </a:solidFill>
              </a:rPr>
              <a:t>RAL NCS S 2040-G90Y</a:t>
            </a:r>
            <a:endParaRPr lang="en-US" sz="7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87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402533D9-8D62-44BE-50C0-A96F2F9A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009" y="3642896"/>
            <a:ext cx="44958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061707" y="4568941"/>
            <a:ext cx="2062883" cy="2062883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15238" y="4568942"/>
            <a:ext cx="5033817" cy="2062884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MIEGO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10-20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79433" cy="2062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Kušetė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KUS.01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14660" y="4596763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Miego kambarys yra skirtas poilsiui darbuotojams, dirbusiems pamaininiu darbo grafiku.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Kambarys tamsioje pastato pusėje, gali būti be langų. Jei langai yra, turi būti uždengti pilnai temdančiomis žaliuzėmis.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Apšvietimas kambaryje minimalus, netrikdantis.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8F272-576D-DBDA-ED69-ADE1E65A72E6}"/>
              </a:ext>
            </a:extLst>
          </p:cNvPr>
          <p:cNvSpPr txBox="1"/>
          <p:nvPr/>
        </p:nvSpPr>
        <p:spPr>
          <a:xfrm>
            <a:off x="8525164" y="6085978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40B318-5175-830E-D64D-80970C22698E}"/>
              </a:ext>
            </a:extLst>
          </p:cNvPr>
          <p:cNvGrpSpPr/>
          <p:nvPr/>
        </p:nvGrpSpPr>
        <p:grpSpPr>
          <a:xfrm>
            <a:off x="8955450" y="185045"/>
            <a:ext cx="2872105" cy="3215005"/>
            <a:chOff x="8955450" y="185045"/>
            <a:chExt cx="2872105" cy="3215005"/>
          </a:xfrm>
        </p:grpSpPr>
        <p:pic>
          <p:nvPicPr>
            <p:cNvPr id="9" name="Picture 8" descr="Paveikslėlis, kuriame yra eskizas, Stačiakampis, piešimas, diagrama&#10;&#10;Automatiškai sugeneruotas aprašymas">
              <a:extLst>
                <a:ext uri="{FF2B5EF4-FFF2-40B4-BE49-F238E27FC236}">
                  <a16:creationId xmlns:a16="http://schemas.microsoft.com/office/drawing/2014/main" id="{422EBCCC-1ABE-6F7F-A725-8EE334873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955450" y="185045"/>
              <a:ext cx="2872105" cy="32150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21414A-F832-6EA3-EB16-835907906B27}"/>
                </a:ext>
              </a:extLst>
            </p:cNvPr>
            <p:cNvGrpSpPr/>
            <p:nvPr/>
          </p:nvGrpSpPr>
          <p:grpSpPr>
            <a:xfrm>
              <a:off x="9772073" y="304181"/>
              <a:ext cx="292295" cy="2953520"/>
              <a:chOff x="9772073" y="304181"/>
              <a:chExt cx="292295" cy="295352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AAD255B-78CF-10D7-F2F5-8E5817BC77EF}"/>
                  </a:ext>
                </a:extLst>
              </p:cNvPr>
              <p:cNvSpPr/>
              <p:nvPr/>
            </p:nvSpPr>
            <p:spPr>
              <a:xfrm>
                <a:off x="9772073" y="307091"/>
                <a:ext cx="110836" cy="1108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098907D-0D9B-2B18-DCBF-98CCAABE45C0}"/>
                  </a:ext>
                </a:extLst>
              </p:cNvPr>
              <p:cNvSpPr/>
              <p:nvPr/>
            </p:nvSpPr>
            <p:spPr>
              <a:xfrm>
                <a:off x="9953532" y="304181"/>
                <a:ext cx="110836" cy="1108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88FD221-3FAA-4D15-F19F-E756E8042A43}"/>
                  </a:ext>
                </a:extLst>
              </p:cNvPr>
              <p:cNvSpPr/>
              <p:nvPr/>
            </p:nvSpPr>
            <p:spPr>
              <a:xfrm>
                <a:off x="9772073" y="3146865"/>
                <a:ext cx="110836" cy="1108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8CBCCB1-2CC7-5222-3FA9-9B0DAF781886}"/>
                  </a:ext>
                </a:extLst>
              </p:cNvPr>
              <p:cNvSpPr/>
              <p:nvPr/>
            </p:nvSpPr>
            <p:spPr>
              <a:xfrm>
                <a:off x="9941028" y="3146865"/>
                <a:ext cx="110836" cy="1108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14">
            <a:extLst>
              <a:ext uri="{FF2B5EF4-FFF2-40B4-BE49-F238E27FC236}">
                <a16:creationId xmlns:a16="http://schemas.microsoft.com/office/drawing/2014/main" id="{7842828C-D194-1F43-5D3C-8D6F4679389F}"/>
              </a:ext>
            </a:extLst>
          </p:cNvPr>
          <p:cNvSpPr txBox="1"/>
          <p:nvPr/>
        </p:nvSpPr>
        <p:spPr>
          <a:xfrm>
            <a:off x="2655023" y="2282569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882394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MIEGO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43275" y="2102858"/>
            <a:ext cx="30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Kušetė.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Matmenys 2000x800x440 mm.</a:t>
            </a:r>
            <a:endParaRPr lang="en-US" sz="1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A953EC-D34F-DB0E-9038-216AF09E8C79}"/>
              </a:ext>
            </a:extLst>
          </p:cNvPr>
          <p:cNvGrpSpPr/>
          <p:nvPr/>
        </p:nvGrpSpPr>
        <p:grpSpPr>
          <a:xfrm>
            <a:off x="933188" y="1547707"/>
            <a:ext cx="2806708" cy="1624945"/>
            <a:chOff x="933188" y="1547707"/>
            <a:chExt cx="2806708" cy="16249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1B893E-0388-F4F4-4758-F15849F8CE59}"/>
                </a:ext>
              </a:extLst>
            </p:cNvPr>
            <p:cNvGrpSpPr/>
            <p:nvPr/>
          </p:nvGrpSpPr>
          <p:grpSpPr>
            <a:xfrm>
              <a:off x="933188" y="1547707"/>
              <a:ext cx="2806708" cy="1624945"/>
              <a:chOff x="925714" y="1532800"/>
              <a:chExt cx="2806708" cy="1624945"/>
            </a:xfrm>
          </p:grpSpPr>
          <p:pic>
            <p:nvPicPr>
              <p:cNvPr id="14" name="Picture 13" descr="vaizdas">
                <a:extLst>
                  <a:ext uri="{FF2B5EF4-FFF2-40B4-BE49-F238E27FC236}">
                    <a16:creationId xmlns:a16="http://schemas.microsoft.com/office/drawing/2014/main" id="{7D19C748-3564-9AB9-0EE8-F1D48198C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128" y="2302913"/>
                <a:ext cx="1624942" cy="8288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425931C-A194-8887-6FE1-DB60866CA740}"/>
                  </a:ext>
                </a:extLst>
              </p:cNvPr>
              <p:cNvGrpSpPr/>
              <p:nvPr/>
            </p:nvGrpSpPr>
            <p:grpSpPr>
              <a:xfrm>
                <a:off x="925714" y="1532800"/>
                <a:ext cx="2806708" cy="1624945"/>
                <a:chOff x="828699" y="4376126"/>
                <a:chExt cx="3566856" cy="2065033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E2B1326-816B-304D-EC96-28516B8FAB6C}"/>
                    </a:ext>
                  </a:extLst>
                </p:cNvPr>
                <p:cNvSpPr/>
                <p:nvPr/>
              </p:nvSpPr>
              <p:spPr>
                <a:xfrm>
                  <a:off x="838200" y="4376130"/>
                  <a:ext cx="2065029" cy="2065029"/>
                </a:xfrm>
                <a:prstGeom prst="rect">
                  <a:avLst/>
                </a:prstGeom>
                <a:noFill/>
                <a:ln w="28575">
                  <a:solidFill>
                    <a:srgbClr val="B6CD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74C3823-CE24-E40E-EB4A-EF6F45D0A07E}"/>
                    </a:ext>
                  </a:extLst>
                </p:cNvPr>
                <p:cNvSpPr txBox="1"/>
                <p:nvPr/>
              </p:nvSpPr>
              <p:spPr>
                <a:xfrm>
                  <a:off x="828699" y="4376126"/>
                  <a:ext cx="3566856" cy="35201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r>
                    <a:rPr lang="lt-LT" sz="1200" b="1">
                      <a:latin typeface="Arial"/>
                      <a:cs typeface="Arial"/>
                    </a:rPr>
                    <a:t>KUS.01N</a:t>
                  </a:r>
                  <a:endParaRPr lang="lt-LT" sz="1200" b="1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76B4CE2-5DC1-67A8-1AC8-C03791085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1751998"/>
              <a:ext cx="1549765" cy="136682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70CF3-0167-E926-6749-026176F7D017}"/>
              </a:ext>
            </a:extLst>
          </p:cNvPr>
          <p:cNvGrpSpPr/>
          <p:nvPr/>
        </p:nvGrpSpPr>
        <p:grpSpPr>
          <a:xfrm>
            <a:off x="7977776" y="1597439"/>
            <a:ext cx="4214224" cy="1325563"/>
            <a:chOff x="7867426" y="1537692"/>
            <a:chExt cx="4214224" cy="13255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AB543C-B658-8648-AAE6-8CC65CF25FBB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76BAAF-E059-9073-0ED0-DBE6A480146F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6264A56-E435-D91D-228B-4D816BE4FDD0}"/>
              </a:ext>
            </a:extLst>
          </p:cNvPr>
          <p:cNvSpPr txBox="1"/>
          <p:nvPr/>
        </p:nvSpPr>
        <p:spPr>
          <a:xfrm>
            <a:off x="8541619" y="2045234"/>
            <a:ext cx="354885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1FA2E65B-FC1A-5A83-6369-FD3CBD9DC5E6}"/>
              </a:ext>
            </a:extLst>
          </p:cNvPr>
          <p:cNvSpPr txBox="1"/>
          <p:nvPr/>
        </p:nvSpPr>
        <p:spPr>
          <a:xfrm>
            <a:off x="2881549" y="1581704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1548608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3C36D1B6-64D9-7611-FB65-22C4B9AB1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153" y="3400050"/>
            <a:ext cx="4741402" cy="304002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3989226" y="4429834"/>
            <a:ext cx="2031315" cy="2031315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28933" y="4429834"/>
            <a:ext cx="5033817" cy="2043161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VAIKŲ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15-30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79433" cy="2062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Stalas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STAL.05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Darbo stalas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DSTAL.03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Vaikiška kėdutė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KED.03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Darbo kėdė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DKED.04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Spinta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SPIN.04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Sėdmaišis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SEDM.01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42154" y="4614547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Vaikų kambaryje formuojamos kelios zonos:</a:t>
            </a:r>
          </a:p>
          <a:p>
            <a:pPr lvl="1"/>
            <a:r>
              <a:rPr lang="lt-LT" sz="1000">
                <a:latin typeface="Arial"/>
                <a:cs typeface="Arial"/>
              </a:rPr>
              <a:t>Vieta tėvams dirbti;</a:t>
            </a:r>
          </a:p>
          <a:p>
            <a:pPr lvl="1"/>
            <a:r>
              <a:rPr lang="lt-LT" sz="1000">
                <a:latin typeface="Arial"/>
                <a:cs typeface="Arial"/>
              </a:rPr>
              <a:t>Vieta vaikams ruošti namų darbus;</a:t>
            </a:r>
          </a:p>
          <a:p>
            <a:pPr lvl="1"/>
            <a:r>
              <a:rPr lang="lt-LT" sz="1000">
                <a:latin typeface="Arial"/>
                <a:cs typeface="Arial"/>
              </a:rPr>
              <a:t>Vieta vaikams žaisti.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Jei nėra galimybės įrengti vietą tėvams dirbti, vaikų kambarys turi būti už stiklinės pertvaros, gerai matomas iš biuro patalpų.</a:t>
            </a:r>
          </a:p>
        </p:txBody>
      </p:sp>
      <p:pic>
        <p:nvPicPr>
          <p:cNvPr id="25" name="Picture 24" descr="A room with a desk and chair&#10;&#10;Description automatically generated">
            <a:extLst>
              <a:ext uri="{FF2B5EF4-FFF2-40B4-BE49-F238E27FC236}">
                <a16:creationId xmlns:a16="http://schemas.microsoft.com/office/drawing/2014/main" id="{37815F1F-888C-C2B9-228E-E683CDC0F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16" y="320088"/>
            <a:ext cx="4738739" cy="30110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9BC80C-8E5E-D316-2FEF-C145B7E8DFDC}"/>
              </a:ext>
            </a:extLst>
          </p:cNvPr>
          <p:cNvSpPr txBox="1"/>
          <p:nvPr/>
        </p:nvSpPr>
        <p:spPr>
          <a:xfrm>
            <a:off x="8833399" y="5040524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STAL.05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71B0B6-3C19-4C4C-99F0-CEB4F54F4275}"/>
              </a:ext>
            </a:extLst>
          </p:cNvPr>
          <p:cNvSpPr txBox="1"/>
          <p:nvPr/>
        </p:nvSpPr>
        <p:spPr>
          <a:xfrm>
            <a:off x="10106891" y="5240217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DSTAL.03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9EF5C1-4959-7426-C2AE-693E57FD100B}"/>
              </a:ext>
            </a:extLst>
          </p:cNvPr>
          <p:cNvSpPr txBox="1"/>
          <p:nvPr/>
        </p:nvSpPr>
        <p:spPr>
          <a:xfrm>
            <a:off x="9756019" y="564045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KED.03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4E2E5B-2C0E-FA6C-A139-A749F8FCE162}"/>
              </a:ext>
            </a:extLst>
          </p:cNvPr>
          <p:cNvSpPr txBox="1"/>
          <p:nvPr/>
        </p:nvSpPr>
        <p:spPr>
          <a:xfrm>
            <a:off x="9686718" y="4429834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DKED.04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A17FCD-92C1-22BB-998A-4E27CBB9988A}"/>
              </a:ext>
            </a:extLst>
          </p:cNvPr>
          <p:cNvSpPr txBox="1"/>
          <p:nvPr/>
        </p:nvSpPr>
        <p:spPr>
          <a:xfrm>
            <a:off x="11054119" y="591979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SEDM.01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816956-035F-3813-A371-F8BB53B4B18B}"/>
              </a:ext>
            </a:extLst>
          </p:cNvPr>
          <p:cNvSpPr txBox="1"/>
          <p:nvPr/>
        </p:nvSpPr>
        <p:spPr>
          <a:xfrm>
            <a:off x="7574236" y="306955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SEDM.01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C4198F-BB8C-7912-7CA8-649F777D3E6B}"/>
              </a:ext>
            </a:extLst>
          </p:cNvPr>
          <p:cNvSpPr txBox="1"/>
          <p:nvPr/>
        </p:nvSpPr>
        <p:spPr>
          <a:xfrm>
            <a:off x="10406583" y="2115120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DSTAL.03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81653C-3E8E-9920-A770-16F718C99D83}"/>
              </a:ext>
            </a:extLst>
          </p:cNvPr>
          <p:cNvSpPr txBox="1"/>
          <p:nvPr/>
        </p:nvSpPr>
        <p:spPr>
          <a:xfrm>
            <a:off x="8474082" y="213130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DSTAL.03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3178F2-A5BB-0381-EF6C-AF84C74AABFA}"/>
              </a:ext>
            </a:extLst>
          </p:cNvPr>
          <p:cNvSpPr txBox="1"/>
          <p:nvPr/>
        </p:nvSpPr>
        <p:spPr>
          <a:xfrm>
            <a:off x="10580646" y="306955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DKED.04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E7CF75-F8D1-3628-F848-122583DB3973}"/>
              </a:ext>
            </a:extLst>
          </p:cNvPr>
          <p:cNvSpPr txBox="1"/>
          <p:nvPr/>
        </p:nvSpPr>
        <p:spPr>
          <a:xfrm>
            <a:off x="9454625" y="1706419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SPIN.04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CC6D5FC8-F108-3221-D6D2-7E2B563B516B}"/>
              </a:ext>
            </a:extLst>
          </p:cNvPr>
          <p:cNvSpPr txBox="1"/>
          <p:nvPr/>
        </p:nvSpPr>
        <p:spPr>
          <a:xfrm>
            <a:off x="2748157" y="232652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6EE6046F-0377-338A-23FC-ACC4526AF9A6}"/>
              </a:ext>
            </a:extLst>
          </p:cNvPr>
          <p:cNvSpPr txBox="1"/>
          <p:nvPr/>
        </p:nvSpPr>
        <p:spPr>
          <a:xfrm>
            <a:off x="3277915" y="2656087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3E7D8F40-3082-F080-B1C9-0D0EA7340781}"/>
              </a:ext>
            </a:extLst>
          </p:cNvPr>
          <p:cNvSpPr txBox="1"/>
          <p:nvPr/>
        </p:nvSpPr>
        <p:spPr>
          <a:xfrm>
            <a:off x="3277916" y="296763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AC863288-AD4A-FECF-903E-4CB5E632501E}"/>
              </a:ext>
            </a:extLst>
          </p:cNvPr>
          <p:cNvSpPr txBox="1"/>
          <p:nvPr/>
        </p:nvSpPr>
        <p:spPr>
          <a:xfrm>
            <a:off x="3084460" y="328855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2694C865-49D1-B432-B038-86377BB7092B}"/>
              </a:ext>
            </a:extLst>
          </p:cNvPr>
          <p:cNvSpPr txBox="1"/>
          <p:nvPr/>
        </p:nvSpPr>
        <p:spPr>
          <a:xfrm>
            <a:off x="2604223" y="3604006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24C842DA-0C00-D312-8FD3-CC3F9C6264A7}"/>
              </a:ext>
            </a:extLst>
          </p:cNvPr>
          <p:cNvSpPr txBox="1"/>
          <p:nvPr/>
        </p:nvSpPr>
        <p:spPr>
          <a:xfrm>
            <a:off x="3049429" y="391607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309069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VAIKŲ KAMBARYS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39538" y="2023497"/>
            <a:ext cx="302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Vaikiškas staliukas iš kaučiukmedžio masyvinės medienos.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Dažytas akriliniais dažais.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Matmenys 590x500x500 mm.</a:t>
            </a:r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1F6AB-710F-AD75-6075-F0285E658E67}"/>
              </a:ext>
            </a:extLst>
          </p:cNvPr>
          <p:cNvSpPr txBox="1"/>
          <p:nvPr/>
        </p:nvSpPr>
        <p:spPr>
          <a:xfrm>
            <a:off x="8469676" y="3647671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Penkių nišų, pusiau atvira, dviejų durų spinta.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 800x400x1825 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Visa spinta pagaminta iš 18 mm storio LMDP.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B184-1D28-F79A-5133-DB4FE82572B6}"/>
              </a:ext>
            </a:extLst>
          </p:cNvPr>
          <p:cNvGrpSpPr/>
          <p:nvPr/>
        </p:nvGrpSpPr>
        <p:grpSpPr>
          <a:xfrm>
            <a:off x="925715" y="1532800"/>
            <a:ext cx="1632417" cy="1624945"/>
            <a:chOff x="925715" y="1532800"/>
            <a:chExt cx="1632417" cy="16249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11B3BC-2E21-B27B-C70C-2BF4D9EC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928" y="1989957"/>
              <a:ext cx="1281882" cy="114650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25931C-A194-8887-6FE1-DB60866CA740}"/>
                </a:ext>
              </a:extLst>
            </p:cNvPr>
            <p:cNvGrpSpPr/>
            <p:nvPr/>
          </p:nvGrpSpPr>
          <p:grpSpPr>
            <a:xfrm>
              <a:off x="925715" y="1532800"/>
              <a:ext cx="1632417" cy="1624945"/>
              <a:chOff x="828700" y="4376126"/>
              <a:chExt cx="2074529" cy="20650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E2B1326-816B-304D-EC96-28516B8FAB6C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4C3823-CE24-E40E-EB4A-EF6F45D0A07E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1848581" cy="586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STAL.05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2D92098-3921-E333-8FB9-209DA714D335}"/>
              </a:ext>
            </a:extLst>
          </p:cNvPr>
          <p:cNvSpPr txBox="1"/>
          <p:nvPr/>
        </p:nvSpPr>
        <p:spPr>
          <a:xfrm>
            <a:off x="2643275" y="5348277"/>
            <a:ext cx="302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Vaikiška kėdutė iš kaučiukmedžio masyvinės medienos.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Dažyta akriliniais dažais.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Plotis: 270 mm, Gylis: 290 mm, Aukštis: 530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Sėdynės plotis: 270 mm; Gylis: 290 mm; Aukštis: 300 mm.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649D4A-3710-E260-BC47-B22FD3367857}"/>
              </a:ext>
            </a:extLst>
          </p:cNvPr>
          <p:cNvSpPr txBox="1"/>
          <p:nvPr/>
        </p:nvSpPr>
        <p:spPr>
          <a:xfrm>
            <a:off x="8469374" y="5347470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Sėdmaišis iš storo baldinio gobeleno. Audinys hipoalerginis.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Matmenys: 800x800x500 mm, tūris: 240 l</a:t>
            </a:r>
            <a:endParaRPr lang="en-US" sz="10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72A4D4-1F08-B067-E7BE-B83EEB16A4FD}"/>
              </a:ext>
            </a:extLst>
          </p:cNvPr>
          <p:cNvGrpSpPr/>
          <p:nvPr/>
        </p:nvGrpSpPr>
        <p:grpSpPr>
          <a:xfrm>
            <a:off x="933189" y="3239106"/>
            <a:ext cx="1628680" cy="1624941"/>
            <a:chOff x="933189" y="3239106"/>
            <a:chExt cx="1628680" cy="16249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322517-8F4D-F933-E836-05BDB6B92379}"/>
                </a:ext>
              </a:extLst>
            </p:cNvPr>
            <p:cNvGrpSpPr/>
            <p:nvPr/>
          </p:nvGrpSpPr>
          <p:grpSpPr>
            <a:xfrm>
              <a:off x="933189" y="3239106"/>
              <a:ext cx="1628680" cy="1624941"/>
              <a:chOff x="3008526" y="4376127"/>
              <a:chExt cx="2069780" cy="206502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531A82-07A5-1429-AC2A-E352E956BE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FD6D6B-AE0B-8D15-6AFF-E8BBAE40418A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DSTAL.03</a:t>
                </a:r>
                <a:endParaRPr lang="lt-LT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C617F6-83A5-DB8F-9A79-98190482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540" y="3671168"/>
              <a:ext cx="1237270" cy="117087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6CBA7C-9C24-FA40-7308-EED174E829AB}"/>
              </a:ext>
            </a:extLst>
          </p:cNvPr>
          <p:cNvGrpSpPr/>
          <p:nvPr/>
        </p:nvGrpSpPr>
        <p:grpSpPr>
          <a:xfrm>
            <a:off x="933189" y="4966694"/>
            <a:ext cx="1628680" cy="1624941"/>
            <a:chOff x="933189" y="4966694"/>
            <a:chExt cx="1628680" cy="16249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6418EC5-151E-ACF6-C3FF-7D9B7482A30C}"/>
                </a:ext>
              </a:extLst>
            </p:cNvPr>
            <p:cNvGrpSpPr/>
            <p:nvPr/>
          </p:nvGrpSpPr>
          <p:grpSpPr>
            <a:xfrm>
              <a:off x="933189" y="4966694"/>
              <a:ext cx="1628680" cy="1624941"/>
              <a:chOff x="3008526" y="4376127"/>
              <a:chExt cx="2069780" cy="2065028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3BAF22-AB03-CB78-A56D-4C5D6DCABA45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442B590-A806-9D93-6CAA-8FF1FAE4ADDC}"/>
                  </a:ext>
                </a:extLst>
              </p:cNvPr>
              <p:cNvSpPr txBox="1"/>
              <p:nvPr/>
            </p:nvSpPr>
            <p:spPr>
              <a:xfrm>
                <a:off x="3008526" y="4409433"/>
                <a:ext cx="1848580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KED.03</a:t>
                </a:r>
                <a:endParaRPr lang="lt-LT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476ED6-A3AC-D9E2-8E88-DEEF321E6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9" y="5398756"/>
              <a:ext cx="842010" cy="11582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C40199-2885-AB34-5C50-C97ACF8E82A3}"/>
              </a:ext>
            </a:extLst>
          </p:cNvPr>
          <p:cNvGrpSpPr/>
          <p:nvPr/>
        </p:nvGrpSpPr>
        <p:grpSpPr>
          <a:xfrm>
            <a:off x="6759282" y="1518500"/>
            <a:ext cx="2637362" cy="1633536"/>
            <a:chOff x="6759282" y="1518500"/>
            <a:chExt cx="2637362" cy="163353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ECB068-C106-B193-481F-EF71067D6713}"/>
                </a:ext>
              </a:extLst>
            </p:cNvPr>
            <p:cNvGrpSpPr/>
            <p:nvPr/>
          </p:nvGrpSpPr>
          <p:grpSpPr>
            <a:xfrm>
              <a:off x="6759282" y="1518500"/>
              <a:ext cx="2637362" cy="1633536"/>
              <a:chOff x="3008134" y="4365204"/>
              <a:chExt cx="3351647" cy="207595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DB33347-705E-7AC3-F60B-891BA29443A5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D553F3-2510-92B3-FBD3-B96EA4AB578F}"/>
                  </a:ext>
                </a:extLst>
              </p:cNvPr>
              <p:cNvSpPr txBox="1"/>
              <p:nvPr/>
            </p:nvSpPr>
            <p:spPr>
              <a:xfrm>
                <a:off x="3008134" y="4365204"/>
                <a:ext cx="3351647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DKED.04</a:t>
                </a:r>
                <a:endParaRPr lang="lt-LT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17" name="Picture 16" descr="vaizdas">
              <a:extLst>
                <a:ext uri="{FF2B5EF4-FFF2-40B4-BE49-F238E27FC236}">
                  <a16:creationId xmlns:a16="http://schemas.microsoft.com/office/drawing/2014/main" id="{104EEE87-9DA2-4A06-0E96-D6BADA699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072" y="1764408"/>
              <a:ext cx="907453" cy="135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B0D69D-BB3B-D479-5CD0-993401660F37}"/>
              </a:ext>
            </a:extLst>
          </p:cNvPr>
          <p:cNvGrpSpPr/>
          <p:nvPr/>
        </p:nvGrpSpPr>
        <p:grpSpPr>
          <a:xfrm>
            <a:off x="6759282" y="3236608"/>
            <a:ext cx="2478024" cy="1624941"/>
            <a:chOff x="6759282" y="3236608"/>
            <a:chExt cx="2478024" cy="1624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CD5972-6AB3-20F4-5751-85DFD0A95A85}"/>
                </a:ext>
              </a:extLst>
            </p:cNvPr>
            <p:cNvGrpSpPr/>
            <p:nvPr/>
          </p:nvGrpSpPr>
          <p:grpSpPr>
            <a:xfrm>
              <a:off x="6759282" y="3236608"/>
              <a:ext cx="2478024" cy="1624941"/>
              <a:chOff x="3008134" y="4376127"/>
              <a:chExt cx="3149154" cy="206502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E91F66-BD2B-66B2-B1F1-8150824539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34B8E0-109C-6FDC-4836-9C4968B96746}"/>
                  </a:ext>
                </a:extLst>
              </p:cNvPr>
              <p:cNvSpPr txBox="1"/>
              <p:nvPr/>
            </p:nvSpPr>
            <p:spPr>
              <a:xfrm>
                <a:off x="3008134" y="4382940"/>
                <a:ext cx="3149154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SPIN.04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B892C5-8025-41C5-9D70-9AA8BF96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622" y="3566023"/>
              <a:ext cx="616351" cy="124150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53C71A-1C5A-DAAD-9822-5FF23EF6F312}"/>
              </a:ext>
            </a:extLst>
          </p:cNvPr>
          <p:cNvGrpSpPr/>
          <p:nvPr/>
        </p:nvGrpSpPr>
        <p:grpSpPr>
          <a:xfrm>
            <a:off x="6759590" y="4966694"/>
            <a:ext cx="2027794" cy="1624945"/>
            <a:chOff x="6759590" y="4966694"/>
            <a:chExt cx="2027794" cy="16249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0BCD501-58E7-285C-0A45-C73331405634}"/>
                </a:ext>
              </a:extLst>
            </p:cNvPr>
            <p:cNvGrpSpPr/>
            <p:nvPr/>
          </p:nvGrpSpPr>
          <p:grpSpPr>
            <a:xfrm>
              <a:off x="6759590" y="4966694"/>
              <a:ext cx="2027794" cy="1624945"/>
              <a:chOff x="828700" y="4376126"/>
              <a:chExt cx="2576987" cy="2065033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F5E8786-06B7-9131-3252-85A41B46BBC6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344E487-8152-5921-7EE6-B3FE3C02CF5C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2576987" cy="3520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SEDM.01</a:t>
                </a:r>
                <a:endParaRPr lang="lt-LT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ED1CFE-7680-44DE-BB3F-5D7358A3F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027" y="5512668"/>
              <a:ext cx="891540" cy="93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526F789-B803-CED4-6FC1-14018BDBCAC3}"/>
              </a:ext>
            </a:extLst>
          </p:cNvPr>
          <p:cNvSpPr txBox="1"/>
          <p:nvPr/>
        </p:nvSpPr>
        <p:spPr>
          <a:xfrm>
            <a:off x="2639538" y="3533620"/>
            <a:ext cx="3718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stalas 1200x680 mm su reguliuojamo aukščio mechanizmu. Aukščio reguliavimo amplitudė 720-1190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Stalviršis pagamintas iš 18 mm LMDP.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Stalviršio priekinėje centrinėje dalyje yra išfrezuota niša laidams, nišoje sumontuota metalinis dangtelis.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Po stalviršiu pritvirtintas metalinis laidų lovelis.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Stalo rėmas metalinis, pėdos ilgis 700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 kliūties atpažinimo funkcija.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BBDFB9-BCFD-0CD3-7E2A-22BEE926710B}"/>
              </a:ext>
            </a:extLst>
          </p:cNvPr>
          <p:cNvSpPr txBox="1"/>
          <p:nvPr/>
        </p:nvSpPr>
        <p:spPr>
          <a:xfrm>
            <a:off x="8471420" y="1907642"/>
            <a:ext cx="3720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kėdė ant penkiažvaigždės juodos plastikinės  bazės su ratukais.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kėdė turi  sinchro mechanizmą ir kėdės sėdimosios dalies gylio reguliavimo mechanizmą. Kėdės aukštis reguliuojamas. Kėdės atsilošimo kampas  užsifiksuoja ne mažiau nei 4 padėtyse.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Darbo kėdės sėdynė  gaminama iš faneros, padengtos poliuretano putų liejiniu (70 kg/m3), pagrindas aptrauktas gobelenu, kurio sudėtis yra 100% poliesteris.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B309BE-4174-AE73-64FE-8B8ED2441EBE}"/>
              </a:ext>
            </a:extLst>
          </p:cNvPr>
          <p:cNvGrpSpPr/>
          <p:nvPr/>
        </p:nvGrpSpPr>
        <p:grpSpPr>
          <a:xfrm>
            <a:off x="7977776" y="189357"/>
            <a:ext cx="4214224" cy="1325563"/>
            <a:chOff x="7867426" y="1537692"/>
            <a:chExt cx="4214224" cy="132556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DF7B05-0C64-93D4-6E37-413DCAED1C9C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0DFAB88-A159-33EF-C79B-2BD828C291D5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C00CC60-5777-28AE-9EEE-66DAF18D4F4C}"/>
              </a:ext>
            </a:extLst>
          </p:cNvPr>
          <p:cNvSpPr txBox="1"/>
          <p:nvPr/>
        </p:nvSpPr>
        <p:spPr>
          <a:xfrm>
            <a:off x="8571599" y="590528"/>
            <a:ext cx="351394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gamintojo.</a:t>
            </a:r>
            <a:endParaRPr lang="lt-LT">
              <a:latin typeface="Arial"/>
              <a:cs typeface="Arial"/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8219D336-B5B5-A706-7258-4477670F3FD8}"/>
              </a:ext>
            </a:extLst>
          </p:cNvPr>
          <p:cNvSpPr txBox="1"/>
          <p:nvPr/>
        </p:nvSpPr>
        <p:spPr>
          <a:xfrm>
            <a:off x="2881549" y="1581704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7B477FC8-409B-3785-0D3F-28E565217AF6}"/>
              </a:ext>
            </a:extLst>
          </p:cNvPr>
          <p:cNvSpPr txBox="1"/>
          <p:nvPr/>
        </p:nvSpPr>
        <p:spPr>
          <a:xfrm>
            <a:off x="8714737" y="4965606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id="{F4A35BB4-B02E-A494-D9CB-F5A0BE339B62}"/>
              </a:ext>
            </a:extLst>
          </p:cNvPr>
          <p:cNvSpPr txBox="1"/>
          <p:nvPr/>
        </p:nvSpPr>
        <p:spPr>
          <a:xfrm>
            <a:off x="8719402" y="3259659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509837D-65BC-45B2-ACBE-42881CAB738F}"/>
              </a:ext>
            </a:extLst>
          </p:cNvPr>
          <p:cNvSpPr txBox="1"/>
          <p:nvPr/>
        </p:nvSpPr>
        <p:spPr>
          <a:xfrm>
            <a:off x="8716292" y="1577039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9" name="TextBox 14">
            <a:extLst>
              <a:ext uri="{FF2B5EF4-FFF2-40B4-BE49-F238E27FC236}">
                <a16:creationId xmlns:a16="http://schemas.microsoft.com/office/drawing/2014/main" id="{C1E8E0CA-F19A-F34A-607C-605EDCD366BF}"/>
              </a:ext>
            </a:extLst>
          </p:cNvPr>
          <p:cNvSpPr txBox="1"/>
          <p:nvPr/>
        </p:nvSpPr>
        <p:spPr>
          <a:xfrm>
            <a:off x="2881549" y="496405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id="{A97FB4C5-6BC8-EF5E-82F4-809F1F3217FC}"/>
              </a:ext>
            </a:extLst>
          </p:cNvPr>
          <p:cNvSpPr txBox="1"/>
          <p:nvPr/>
        </p:nvSpPr>
        <p:spPr>
          <a:xfrm>
            <a:off x="2881549" y="3237887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3775868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cker room with a mirror and a bench&#10;&#10;Description automatically generated">
            <a:extLst>
              <a:ext uri="{FF2B5EF4-FFF2-40B4-BE49-F238E27FC236}">
                <a16:creationId xmlns:a16="http://schemas.microsoft.com/office/drawing/2014/main" id="{B845AEC7-35F2-D983-FCF9-51320CA1D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"/>
          <a:stretch/>
        </p:blipFill>
        <p:spPr>
          <a:xfrm>
            <a:off x="6799596" y="2069660"/>
            <a:ext cx="4747801" cy="304002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286004" y="4891660"/>
            <a:ext cx="1758530" cy="1758530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26259" y="4891660"/>
            <a:ext cx="5033817" cy="1758530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PERSIRENGIMO PATALPA</a:t>
            </a:r>
            <a:br>
              <a:rPr lang="lt-LT" sz="280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70-270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5297" cy="26042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Spintelės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DSPIN.01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Spintelės su suoliuku ir antresole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DSPIN.02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Spintelės -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DSPIN.03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Suoliukas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SUOL.01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Veidrodis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VEID.01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Džiovinimo spinta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– DŽSPIN.01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Fenai –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FEN.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endParaRPr lang="lt-LT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t-L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381929" y="4878916"/>
            <a:ext cx="5033383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Persirengimo patalpos įrengiamos bendro naudojimo patalpose, šalia pagrindinių patalpų.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Persirengimo patalpos įrengiamos atskirai vyrams ir moterims. Nesant galimybės įrengti atskiras patalpas, pastatomos persirengimo kabinos, iš kurių suformuojamos vyrų ir moterų zonos.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Spintelių išmatavimai priklauso nuo darbuotojų pareigų.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9BC80C-8E5E-D316-2FEF-C145B7E8DFDC}"/>
              </a:ext>
            </a:extLst>
          </p:cNvPr>
          <p:cNvSpPr txBox="1"/>
          <p:nvPr/>
        </p:nvSpPr>
        <p:spPr>
          <a:xfrm>
            <a:off x="8339783" y="378840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DSPIN.01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4C4BA-EBB3-181D-52F4-227FA71184F9}"/>
              </a:ext>
            </a:extLst>
          </p:cNvPr>
          <p:cNvSpPr txBox="1"/>
          <p:nvPr/>
        </p:nvSpPr>
        <p:spPr>
          <a:xfrm>
            <a:off x="10447127" y="374034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DSPIN.02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54E5E-7677-809E-099A-9500EA7957AF}"/>
              </a:ext>
            </a:extLst>
          </p:cNvPr>
          <p:cNvSpPr txBox="1"/>
          <p:nvPr/>
        </p:nvSpPr>
        <p:spPr>
          <a:xfrm>
            <a:off x="7836572" y="4412159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SUOL.01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2EA1E6-C4E1-E32C-BCCF-ABD8726FFBC8}"/>
              </a:ext>
            </a:extLst>
          </p:cNvPr>
          <p:cNvSpPr txBox="1"/>
          <p:nvPr/>
        </p:nvSpPr>
        <p:spPr>
          <a:xfrm>
            <a:off x="6946235" y="3766652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VEID.01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367979A6-5E0A-FF5E-CD2E-867121D5C9B9}"/>
              </a:ext>
            </a:extLst>
          </p:cNvPr>
          <p:cNvSpPr txBox="1"/>
          <p:nvPr/>
        </p:nvSpPr>
        <p:spPr>
          <a:xfrm>
            <a:off x="3834772" y="392674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B0414215-B3E0-3816-4061-8C56CB9C32DB}"/>
              </a:ext>
            </a:extLst>
          </p:cNvPr>
          <p:cNvSpPr txBox="1"/>
          <p:nvPr/>
        </p:nvSpPr>
        <p:spPr>
          <a:xfrm>
            <a:off x="2898620" y="3604965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15A68-7915-9B09-5DF4-137A34703E9C}"/>
              </a:ext>
            </a:extLst>
          </p:cNvPr>
          <p:cNvSpPr txBox="1"/>
          <p:nvPr/>
        </p:nvSpPr>
        <p:spPr>
          <a:xfrm>
            <a:off x="7903173" y="2990340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</a:t>
            </a:r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9542E3BA-E658-D62D-59CC-302576B8636D}"/>
              </a:ext>
            </a:extLst>
          </p:cNvPr>
          <p:cNvSpPr txBox="1"/>
          <p:nvPr/>
        </p:nvSpPr>
        <p:spPr>
          <a:xfrm>
            <a:off x="2540126" y="4245753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3727BA-4A92-795F-39A7-08A7C3E5FE8F}"/>
              </a:ext>
            </a:extLst>
          </p:cNvPr>
          <p:cNvSpPr txBox="1"/>
          <p:nvPr/>
        </p:nvSpPr>
        <p:spPr>
          <a:xfrm>
            <a:off x="3018503" y="229489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DB8E12C7-D1B4-C28E-43F6-48BE919DB902}"/>
              </a:ext>
            </a:extLst>
          </p:cNvPr>
          <p:cNvSpPr txBox="1"/>
          <p:nvPr/>
        </p:nvSpPr>
        <p:spPr>
          <a:xfrm>
            <a:off x="4801007" y="260971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BF4CDA-2549-B879-AE86-E4C4274B98C3}"/>
              </a:ext>
            </a:extLst>
          </p:cNvPr>
          <p:cNvSpPr txBox="1"/>
          <p:nvPr/>
        </p:nvSpPr>
        <p:spPr>
          <a:xfrm>
            <a:off x="6799596" y="4760921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DŽSPIN.01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78796353-B38E-E8A3-D452-23AC329428AD}"/>
              </a:ext>
            </a:extLst>
          </p:cNvPr>
          <p:cNvSpPr txBox="1"/>
          <p:nvPr/>
        </p:nvSpPr>
        <p:spPr>
          <a:xfrm>
            <a:off x="2954902" y="294399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DA6FE-386E-969B-FEF8-41A4837D49C2}"/>
              </a:ext>
            </a:extLst>
          </p:cNvPr>
          <p:cNvSpPr txBox="1"/>
          <p:nvPr/>
        </p:nvSpPr>
        <p:spPr>
          <a:xfrm>
            <a:off x="9948609" y="4848074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DSPIN.03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9B1B80E1-7A05-C9BB-A381-754DE31B5545}"/>
              </a:ext>
            </a:extLst>
          </p:cNvPr>
          <p:cNvSpPr txBox="1"/>
          <p:nvPr/>
        </p:nvSpPr>
        <p:spPr>
          <a:xfrm>
            <a:off x="2921911" y="3277641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487323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E7079CAD-3F14-5F25-F1DC-E5337A3B5C8A}"/>
              </a:ext>
            </a:extLst>
          </p:cNvPr>
          <p:cNvGrpSpPr/>
          <p:nvPr/>
        </p:nvGrpSpPr>
        <p:grpSpPr>
          <a:xfrm>
            <a:off x="7977776" y="5390989"/>
            <a:ext cx="4214224" cy="1215336"/>
            <a:chOff x="7867426" y="1537692"/>
            <a:chExt cx="4214224" cy="132556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B1BD1EA-F0DF-966E-4E13-7ADE305D1A0A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F35211B-53A2-A31D-9F8B-645D9CBFC876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03E6001-F7A2-62FA-61AE-053A4DA3EEFD}"/>
              </a:ext>
            </a:extLst>
          </p:cNvPr>
          <p:cNvSpPr txBox="1"/>
          <p:nvPr/>
        </p:nvSpPr>
        <p:spPr>
          <a:xfrm>
            <a:off x="8719844" y="5755605"/>
            <a:ext cx="321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Baldų medžiagiškumas ir spalvos priklausys nuo baldų tiekėjo. 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PERSIRENGIMO PATALPA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3F0F9-5292-7EB8-BB11-F75DFDF10571}"/>
              </a:ext>
            </a:extLst>
          </p:cNvPr>
          <p:cNvSpPr txBox="1"/>
          <p:nvPr/>
        </p:nvSpPr>
        <p:spPr>
          <a:xfrm>
            <a:off x="2643275" y="1912573"/>
            <a:ext cx="302898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Metalinė arba baldinė persirengimo spintelė su varstomomis durelėmis, drabužių pakaba, vidinė pertvara ir lentynėle viduje (400x500x2500 mm.).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Spintelė </a:t>
            </a:r>
            <a:r>
              <a:rPr lang="lt-LT" sz="1000" err="1">
                <a:ea typeface="Calibri"/>
                <a:cs typeface="Calibri"/>
              </a:rPr>
              <a:t>kompletuojama</a:t>
            </a:r>
            <a:r>
              <a:rPr lang="lt-LT" sz="1000">
                <a:ea typeface="Calibri"/>
                <a:cs typeface="Calibri"/>
              </a:rPr>
              <a:t> su tokio pat dizaino ir medžiagiškumo antresole virš spintelės.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Durelės rakinamos.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Turi ištraukiamą suoliuką, kurio sėdimoji dalis – medžio masyvo tašeliai.</a:t>
            </a:r>
            <a:endParaRPr lang="lt-LT" sz="1000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E2B24-EDE7-F991-9E98-CC85B9F5E025}"/>
              </a:ext>
            </a:extLst>
          </p:cNvPr>
          <p:cNvSpPr txBox="1"/>
          <p:nvPr/>
        </p:nvSpPr>
        <p:spPr>
          <a:xfrm>
            <a:off x="2643275" y="3707693"/>
            <a:ext cx="302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Metalinė arba baldinė persirengimo spintelė, su varstomomis, vidine pertvara ir rakinamomis durelėmis (400x500x1800 mm.).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Viduje drabužių pakaba ir lentynėlė.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59BD7-90A6-ACDF-A79D-8B3A17784CAB}"/>
              </a:ext>
            </a:extLst>
          </p:cNvPr>
          <p:cNvSpPr txBox="1"/>
          <p:nvPr/>
        </p:nvSpPr>
        <p:spPr>
          <a:xfrm>
            <a:off x="8179821" y="1872030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Suoliukas su metaliniu korpusu ir medžio masyvo tašeliais.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 402x1200x340 mm.</a:t>
            </a:r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322517-8F4D-F933-E836-05BDB6B92379}"/>
              </a:ext>
            </a:extLst>
          </p:cNvPr>
          <p:cNvGrpSpPr/>
          <p:nvPr/>
        </p:nvGrpSpPr>
        <p:grpSpPr>
          <a:xfrm>
            <a:off x="933189" y="3239106"/>
            <a:ext cx="2615664" cy="1624941"/>
            <a:chOff x="3008526" y="4376127"/>
            <a:chExt cx="3324072" cy="20650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3531A82-07A5-1429-AC2A-E352E956BE17}"/>
                </a:ext>
              </a:extLst>
            </p:cNvPr>
            <p:cNvSpPr/>
            <p:nvPr/>
          </p:nvSpPr>
          <p:spPr>
            <a:xfrm>
              <a:off x="3013277" y="4376127"/>
              <a:ext cx="2065029" cy="2065028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2FD6D6B-AE0B-8D15-6AFF-E8BBAE40418A}"/>
                </a:ext>
              </a:extLst>
            </p:cNvPr>
            <p:cNvSpPr txBox="1"/>
            <p:nvPr/>
          </p:nvSpPr>
          <p:spPr>
            <a:xfrm>
              <a:off x="3008526" y="4409433"/>
              <a:ext cx="3324072" cy="5866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DSPIN.02</a:t>
              </a:r>
              <a:endParaRPr lang="en-US" sz="1200" b="1">
                <a:solidFill>
                  <a:srgbClr val="000000"/>
                </a:solidFill>
                <a:latin typeface="Arial"/>
                <a:cs typeface="Arial"/>
              </a:endParaRPr>
            </a:p>
            <a:p>
              <a:endParaRPr lang="en-US" sz="12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25931C-A194-8887-6FE1-DB60866CA740}"/>
              </a:ext>
            </a:extLst>
          </p:cNvPr>
          <p:cNvGrpSpPr/>
          <p:nvPr/>
        </p:nvGrpSpPr>
        <p:grpSpPr>
          <a:xfrm>
            <a:off x="932221" y="1522239"/>
            <a:ext cx="2795893" cy="1624942"/>
            <a:chOff x="838198" y="4376130"/>
            <a:chExt cx="3553112" cy="206502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E2B1326-816B-304D-EC96-28516B8FAB6C}"/>
                </a:ext>
              </a:extLst>
            </p:cNvPr>
            <p:cNvSpPr/>
            <p:nvPr/>
          </p:nvSpPr>
          <p:spPr>
            <a:xfrm>
              <a:off x="838200" y="4376130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4C3823-CE24-E40E-EB4A-EF6F45D0A07E}"/>
                </a:ext>
              </a:extLst>
            </p:cNvPr>
            <p:cNvSpPr txBox="1"/>
            <p:nvPr/>
          </p:nvSpPr>
          <p:spPr>
            <a:xfrm>
              <a:off x="838198" y="4434795"/>
              <a:ext cx="3553112" cy="3520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DSPIN.01</a:t>
              </a:r>
              <a:endParaRPr lang="en-US" sz="1200" b="1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66354D-5A15-D388-1C0D-B7D21C7B8BAB}"/>
              </a:ext>
            </a:extLst>
          </p:cNvPr>
          <p:cNvGrpSpPr/>
          <p:nvPr/>
        </p:nvGrpSpPr>
        <p:grpSpPr>
          <a:xfrm>
            <a:off x="6372709" y="1522431"/>
            <a:ext cx="2186227" cy="1624750"/>
            <a:chOff x="913589" y="4945408"/>
            <a:chExt cx="2186227" cy="16247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02C71B9-D5E1-234C-4B86-59935036CC4B}"/>
                </a:ext>
              </a:extLst>
            </p:cNvPr>
            <p:cNvGrpSpPr/>
            <p:nvPr/>
          </p:nvGrpSpPr>
          <p:grpSpPr>
            <a:xfrm>
              <a:off x="913589" y="4945408"/>
              <a:ext cx="2186227" cy="1624750"/>
              <a:chOff x="9524125" y="4376125"/>
              <a:chExt cx="2778657" cy="206503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A9FA152-AA42-C54B-0258-F3C6CE44EFC4}"/>
                  </a:ext>
                </a:extLst>
              </p:cNvPr>
              <p:cNvSpPr/>
              <p:nvPr/>
            </p:nvSpPr>
            <p:spPr>
              <a:xfrm>
                <a:off x="9558100" y="4376126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DF0994-81F2-DCA6-C799-D0BF83D6E558}"/>
                  </a:ext>
                </a:extLst>
              </p:cNvPr>
              <p:cNvSpPr txBox="1"/>
              <p:nvPr/>
            </p:nvSpPr>
            <p:spPr>
              <a:xfrm>
                <a:off x="9524125" y="4376125"/>
                <a:ext cx="2778657" cy="35206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SUOL.01</a:t>
                </a:r>
                <a:endParaRPr lang="en-US" sz="12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8BCF5C-48B0-94F9-F0FA-6AACFCB3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70" y="5859727"/>
              <a:ext cx="1444647" cy="63314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E839F90-8155-8C4B-3F08-96C0F354EDD7}"/>
              </a:ext>
            </a:extLst>
          </p:cNvPr>
          <p:cNvSpPr txBox="1"/>
          <p:nvPr/>
        </p:nvSpPr>
        <p:spPr>
          <a:xfrm>
            <a:off x="8169111" y="3621147"/>
            <a:ext cx="3492360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Dviejų durelių metalinė džiovinimo spinta.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Rūbų džiovinimo spintos matmenys (plotis x gylis x aukštis) 1000x600x1825±10mm</a:t>
            </a:r>
            <a:r>
              <a:rPr lang="en-US" sz="1000"/>
              <a:t> </a:t>
            </a:r>
            <a:endParaRPr lang="en-US" sz="1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err="1">
                <a:ea typeface="+mn-lt"/>
                <a:cs typeface="+mn-lt"/>
              </a:rPr>
              <a:t>Naudojamas</a:t>
            </a:r>
            <a:r>
              <a:rPr lang="en-US" sz="1000">
                <a:ea typeface="+mn-lt"/>
                <a:cs typeface="+mn-lt"/>
              </a:rPr>
              <a:t> el. </a:t>
            </a:r>
            <a:r>
              <a:rPr lang="en-US" sz="1000" err="1">
                <a:ea typeface="+mn-lt"/>
                <a:cs typeface="+mn-lt"/>
              </a:rPr>
              <a:t>galingumas</a:t>
            </a:r>
            <a:r>
              <a:rPr lang="en-US" sz="1000">
                <a:ea typeface="+mn-lt"/>
                <a:cs typeface="+mn-lt"/>
              </a:rPr>
              <a:t> </a:t>
            </a:r>
            <a:r>
              <a:rPr lang="en-US" sz="1000" err="1">
                <a:ea typeface="+mn-lt"/>
                <a:cs typeface="+mn-lt"/>
              </a:rPr>
              <a:t>iki</a:t>
            </a:r>
            <a:r>
              <a:rPr lang="en-US" sz="1000">
                <a:ea typeface="+mn-lt"/>
                <a:cs typeface="+mn-lt"/>
              </a:rPr>
              <a:t> 2,0 kW. </a:t>
            </a:r>
            <a:r>
              <a:rPr lang="en-US" sz="1000" err="1">
                <a:ea typeface="+mn-lt"/>
                <a:cs typeface="+mn-lt"/>
              </a:rPr>
              <a:t>Elektros</a:t>
            </a:r>
            <a:r>
              <a:rPr lang="en-US" sz="1000">
                <a:ea typeface="+mn-lt"/>
                <a:cs typeface="+mn-lt"/>
              </a:rPr>
              <a:t> </a:t>
            </a:r>
            <a:r>
              <a:rPr lang="en-US" sz="1000" err="1">
                <a:ea typeface="+mn-lt"/>
                <a:cs typeface="+mn-lt"/>
              </a:rPr>
              <a:t>maitinimas</a:t>
            </a:r>
            <a:r>
              <a:rPr lang="en-US" sz="1000">
                <a:ea typeface="+mn-lt"/>
                <a:cs typeface="+mn-lt"/>
              </a:rPr>
              <a:t> - ~230 V, 50 Hz. </a:t>
            </a:r>
            <a:endParaRPr lang="en-US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err="1">
                <a:ea typeface="+mn-lt"/>
                <a:cs typeface="+mn-lt"/>
              </a:rPr>
              <a:t>Vėdinimo</a:t>
            </a:r>
            <a:r>
              <a:rPr lang="en-US" sz="1000">
                <a:ea typeface="+mn-lt"/>
                <a:cs typeface="+mn-lt"/>
              </a:rPr>
              <a:t> </a:t>
            </a:r>
            <a:r>
              <a:rPr lang="en-US" sz="1000" err="1">
                <a:ea typeface="+mn-lt"/>
                <a:cs typeface="+mn-lt"/>
              </a:rPr>
              <a:t>angos</a:t>
            </a:r>
            <a:r>
              <a:rPr lang="en-US" sz="1000">
                <a:ea typeface="+mn-lt"/>
                <a:cs typeface="+mn-lt"/>
              </a:rPr>
              <a:t> skersmuo100±5 mm.</a:t>
            </a:r>
            <a:endParaRPr lang="en-US" sz="100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sz="1000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E2238F-7776-3957-E33D-E5E63B6DF4B9}"/>
              </a:ext>
            </a:extLst>
          </p:cNvPr>
          <p:cNvGrpSpPr/>
          <p:nvPr/>
        </p:nvGrpSpPr>
        <p:grpSpPr>
          <a:xfrm>
            <a:off x="924333" y="4943132"/>
            <a:ext cx="1632417" cy="1624945"/>
            <a:chOff x="828700" y="4376126"/>
            <a:chExt cx="2074529" cy="20650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688482-3E08-AB6B-CDC6-9F61D2B96F52}"/>
                </a:ext>
              </a:extLst>
            </p:cNvPr>
            <p:cNvSpPr/>
            <p:nvPr/>
          </p:nvSpPr>
          <p:spPr>
            <a:xfrm>
              <a:off x="838200" y="4376130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F2FA8A-C938-457B-A66B-9E36D7715846}"/>
                </a:ext>
              </a:extLst>
            </p:cNvPr>
            <p:cNvSpPr txBox="1"/>
            <p:nvPr/>
          </p:nvSpPr>
          <p:spPr>
            <a:xfrm>
              <a:off x="828700" y="4376126"/>
              <a:ext cx="1848581" cy="352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7">
            <a:extLst>
              <a:ext uri="{FF2B5EF4-FFF2-40B4-BE49-F238E27FC236}">
                <a16:creationId xmlns:a16="http://schemas.microsoft.com/office/drawing/2014/main" id="{F2EB2A75-4308-B8FD-56E3-8E4760E8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1" b="92880" l="7128" r="94340">
                        <a14:foregroundMark x1="7128" y1="15665" x2="61635" y2="11551"/>
                        <a14:foregroundMark x1="9224" y1="8544" x2="63522" y2="8544"/>
                        <a14:foregroundMark x1="63522" y1="8544" x2="51363" y2="71519"/>
                        <a14:foregroundMark x1="51363" y1="71519" x2="55346" y2="88133"/>
                        <a14:foregroundMark x1="55346" y1="88133" x2="26625" y2="92880"/>
                        <a14:foregroundMark x1="26625" y1="92880" x2="12788" y2="11709"/>
                        <a14:foregroundMark x1="12788" y1="11709" x2="11530" y2="9968"/>
                        <a14:foregroundMark x1="80084" y1="44462" x2="81342" y2="69462"/>
                        <a14:foregroundMark x1="84486" y1="42722" x2="88679" y2="83703"/>
                        <a14:foregroundMark x1="85115" y1="18038" x2="91405" y2="89082"/>
                        <a14:foregroundMark x1="93920" y1="13608" x2="94549" y2="78956"/>
                        <a14:foregroundMark x1="58071" y1="7911" x2="71488" y2="22943"/>
                        <a14:foregroundMark x1="71488" y1="22943" x2="66667" y2="68354"/>
                        <a14:foregroundMark x1="64361" y1="16614" x2="58281" y2="66456"/>
                        <a14:foregroundMark x1="58281" y1="66456" x2="67925" y2="52057"/>
                        <a14:foregroundMark x1="67925" y1="52057" x2="67715" y2="75475"/>
                        <a14:foregroundMark x1="67715" y1="75475" x2="78197" y2="76582"/>
                        <a14:foregroundMark x1="78826" y1="66772" x2="43187" y2="85601"/>
                        <a14:foregroundMark x1="43187" y1="85601" x2="22222" y2="85601"/>
                        <a14:foregroundMark x1="22222" y1="85601" x2="16771" y2="57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86" y="3496146"/>
            <a:ext cx="1025284" cy="135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7A863732-6DCF-A8F4-3580-FF6B44C46FE0}"/>
              </a:ext>
            </a:extLst>
          </p:cNvPr>
          <p:cNvSpPr txBox="1"/>
          <p:nvPr/>
        </p:nvSpPr>
        <p:spPr>
          <a:xfrm>
            <a:off x="8390132" y="3242802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80580790-EF55-F594-8F2A-5B8B77498006}"/>
              </a:ext>
            </a:extLst>
          </p:cNvPr>
          <p:cNvSpPr txBox="1"/>
          <p:nvPr/>
        </p:nvSpPr>
        <p:spPr>
          <a:xfrm>
            <a:off x="8404879" y="4669601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PAJUNGIA NUOMOTOJAS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9CFD0B01-FA89-C9D4-886F-68754C111050}"/>
              </a:ext>
            </a:extLst>
          </p:cNvPr>
          <p:cNvSpPr txBox="1"/>
          <p:nvPr/>
        </p:nvSpPr>
        <p:spPr>
          <a:xfrm>
            <a:off x="2914173" y="3243213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24337037-F60E-A28A-772F-35BEEB0C261A}"/>
              </a:ext>
            </a:extLst>
          </p:cNvPr>
          <p:cNvSpPr txBox="1"/>
          <p:nvPr/>
        </p:nvSpPr>
        <p:spPr>
          <a:xfrm>
            <a:off x="2914174" y="1540006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9BFF09C-421A-A4FD-7189-29258846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09" y="3515628"/>
            <a:ext cx="831493" cy="12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213CEFF-21C0-96CD-EF7F-6D33AD6D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41" y="5347054"/>
            <a:ext cx="866012" cy="106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5C9CD08-FE29-44CD-4747-11CF2F88C107}"/>
              </a:ext>
            </a:extLst>
          </p:cNvPr>
          <p:cNvGrpSpPr/>
          <p:nvPr/>
        </p:nvGrpSpPr>
        <p:grpSpPr>
          <a:xfrm>
            <a:off x="6380621" y="3252647"/>
            <a:ext cx="1632417" cy="1624945"/>
            <a:chOff x="828700" y="4376126"/>
            <a:chExt cx="2074529" cy="20650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EC79A1-23BB-C8B2-8D46-C5FE62E7AED4}"/>
                </a:ext>
              </a:extLst>
            </p:cNvPr>
            <p:cNvSpPr/>
            <p:nvPr/>
          </p:nvSpPr>
          <p:spPr>
            <a:xfrm>
              <a:off x="838200" y="4376130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FAF67A7-7AB5-E6C3-DCA1-02B5235DB255}"/>
                </a:ext>
              </a:extLst>
            </p:cNvPr>
            <p:cNvSpPr txBox="1"/>
            <p:nvPr/>
          </p:nvSpPr>
          <p:spPr>
            <a:xfrm>
              <a:off x="828700" y="4376126"/>
              <a:ext cx="1848581" cy="352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51E99D-83E4-EE05-6726-1EC11AD2CA36}"/>
              </a:ext>
            </a:extLst>
          </p:cNvPr>
          <p:cNvSpPr txBox="1"/>
          <p:nvPr/>
        </p:nvSpPr>
        <p:spPr>
          <a:xfrm>
            <a:off x="6380621" y="3275944"/>
            <a:ext cx="4373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 b="1">
                <a:latin typeface="Arial" panose="020B0604020202020204" pitchFamily="34" charset="0"/>
                <a:cs typeface="Arial" panose="020B0604020202020204" pitchFamily="34" charset="0"/>
              </a:rPr>
              <a:t>DŽSPIN.01</a:t>
            </a:r>
            <a:endParaRPr lang="lt-LT" sz="120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E5334C0-6591-FBAC-6E6C-C6D94BFC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21" y="1785864"/>
            <a:ext cx="1333853" cy="133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4D0007F-907E-35D9-5E06-834CA41C78F1}"/>
              </a:ext>
            </a:extLst>
          </p:cNvPr>
          <p:cNvSpPr txBox="1"/>
          <p:nvPr/>
        </p:nvSpPr>
        <p:spPr>
          <a:xfrm>
            <a:off x="2699734" y="5317994"/>
            <a:ext cx="3028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Metalinė arba baldinė persirengimo spintelė, su varstomomis, rakinamomis durelėmis (400x500x1250 mm.)</a:t>
            </a: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F4AA8272-9B7A-624C-DFBE-417E017A2209}"/>
              </a:ext>
            </a:extLst>
          </p:cNvPr>
          <p:cNvSpPr txBox="1"/>
          <p:nvPr/>
        </p:nvSpPr>
        <p:spPr>
          <a:xfrm>
            <a:off x="2819478" y="4970547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E6BAC7-A000-25D3-9474-B0C7FA89D4EC}"/>
              </a:ext>
            </a:extLst>
          </p:cNvPr>
          <p:cNvSpPr txBox="1"/>
          <p:nvPr/>
        </p:nvSpPr>
        <p:spPr>
          <a:xfrm>
            <a:off x="931808" y="4974509"/>
            <a:ext cx="6103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 b="1">
                <a:latin typeface="Arial"/>
                <a:cs typeface="Arial"/>
              </a:rPr>
              <a:t>DSPIN.03</a:t>
            </a:r>
            <a:endParaRPr lang="en-US" sz="12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E002B061-5105-B530-8E55-0938D449D695}"/>
              </a:ext>
            </a:extLst>
          </p:cNvPr>
          <p:cNvSpPr txBox="1"/>
          <p:nvPr/>
        </p:nvSpPr>
        <p:spPr>
          <a:xfrm>
            <a:off x="8390132" y="1508944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3814958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9243D-CF00-5B82-2E50-BAFFF7EA1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04" y="3272087"/>
            <a:ext cx="2350995" cy="31324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6279DA-1577-36A3-B127-15CCBB2E76DC}"/>
              </a:ext>
            </a:extLst>
          </p:cNvPr>
          <p:cNvGrpSpPr/>
          <p:nvPr/>
        </p:nvGrpSpPr>
        <p:grpSpPr>
          <a:xfrm>
            <a:off x="-28933" y="4429834"/>
            <a:ext cx="6108606" cy="2272807"/>
            <a:chOff x="-28933" y="4429834"/>
            <a:chExt cx="6108606" cy="197470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7D538F-165E-6AE8-806C-481DE325C949}"/>
                </a:ext>
              </a:extLst>
            </p:cNvPr>
            <p:cNvSpPr/>
            <p:nvPr/>
          </p:nvSpPr>
          <p:spPr>
            <a:xfrm>
              <a:off x="4104966" y="4429834"/>
              <a:ext cx="1974707" cy="1974707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196E5B-196C-0AEB-40EA-E21AADA94758}"/>
                </a:ext>
              </a:extLst>
            </p:cNvPr>
            <p:cNvSpPr/>
            <p:nvPr/>
          </p:nvSpPr>
          <p:spPr>
            <a:xfrm>
              <a:off x="-28933" y="4429835"/>
              <a:ext cx="5033817" cy="1974708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DUŠINĖS</a:t>
            </a:r>
            <a:br>
              <a:rPr lang="lt-LT" sz="280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20-110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79433" cy="24939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/>
                <a:cs typeface="Arial"/>
              </a:rPr>
              <a:t>Komplektacija:</a:t>
            </a:r>
          </a:p>
          <a:p>
            <a:r>
              <a:rPr lang="lt-LT" sz="1400">
                <a:latin typeface="Arial"/>
                <a:cs typeface="Arial"/>
              </a:rPr>
              <a:t>Suoliukas – </a:t>
            </a:r>
            <a:r>
              <a:rPr lang="lt-LT" sz="1400" b="1">
                <a:latin typeface="Arial"/>
                <a:cs typeface="Arial"/>
              </a:rPr>
              <a:t>SUOL.01</a:t>
            </a:r>
          </a:p>
          <a:p>
            <a:r>
              <a:rPr lang="lt-LT" sz="1400">
                <a:latin typeface="Arial"/>
                <a:cs typeface="Arial"/>
              </a:rPr>
              <a:t>Praustuvas – </a:t>
            </a:r>
            <a:r>
              <a:rPr lang="lt-LT" sz="1400" b="1">
                <a:latin typeface="Arial"/>
                <a:cs typeface="Arial"/>
              </a:rPr>
              <a:t>PRAUS.01</a:t>
            </a:r>
          </a:p>
          <a:p>
            <a:r>
              <a:rPr lang="lt-LT" sz="1400">
                <a:latin typeface="Arial"/>
                <a:cs typeface="Arial"/>
              </a:rPr>
              <a:t>Veidrodis – </a:t>
            </a:r>
            <a:r>
              <a:rPr lang="lt-LT" sz="1400" b="1">
                <a:latin typeface="Arial"/>
                <a:cs typeface="Arial"/>
              </a:rPr>
              <a:t>VEID.01</a:t>
            </a:r>
          </a:p>
          <a:p>
            <a:r>
              <a:rPr lang="lt-LT" sz="1400">
                <a:latin typeface="Arial"/>
                <a:cs typeface="Arial"/>
              </a:rPr>
              <a:t>Dušo kabina – </a:t>
            </a:r>
            <a:r>
              <a:rPr lang="lt-LT" sz="1400" b="1">
                <a:latin typeface="Arial"/>
                <a:cs typeface="Arial"/>
              </a:rPr>
              <a:t>DUS.01</a:t>
            </a:r>
          </a:p>
          <a:p>
            <a:r>
              <a:rPr lang="lt-LT" sz="1400">
                <a:latin typeface="Arial"/>
                <a:cs typeface="Arial"/>
              </a:rPr>
              <a:t>Unitazas – </a:t>
            </a:r>
            <a:r>
              <a:rPr lang="lt-LT" sz="1400" b="1">
                <a:latin typeface="Arial"/>
                <a:cs typeface="Arial"/>
              </a:rPr>
              <a:t>UNI.01</a:t>
            </a:r>
          </a:p>
          <a:p>
            <a:r>
              <a:rPr lang="lt-LT" sz="1400">
                <a:latin typeface="Arial"/>
                <a:cs typeface="Arial"/>
              </a:rPr>
              <a:t>Darbo batų apiplovimo/valymo stotelė – </a:t>
            </a:r>
            <a:r>
              <a:rPr lang="lt-LT" sz="1400" b="1">
                <a:latin typeface="Arial"/>
                <a:cs typeface="Arial"/>
              </a:rPr>
              <a:t>BVALST.01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00965" y="4443750"/>
            <a:ext cx="4845233" cy="2272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Dušinės įrengiamos atskirai vyrams ir moterims.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Dušinių patalpose yra 3 zonos: </a:t>
            </a:r>
          </a:p>
          <a:p>
            <a:pPr lvl="1"/>
            <a:r>
              <a:rPr lang="lt-LT" sz="1000">
                <a:latin typeface="Arial" panose="020B0604020202020204" pitchFamily="34" charset="0"/>
                <a:cs typeface="Arial" panose="020B0604020202020204" pitchFamily="34" charset="0"/>
              </a:rPr>
              <a:t>Dušai;</a:t>
            </a:r>
          </a:p>
          <a:p>
            <a:pPr lvl="1"/>
            <a:r>
              <a:rPr lang="lt-LT" sz="1000">
                <a:latin typeface="Arial" panose="020B0604020202020204" pitchFamily="34" charset="0"/>
                <a:cs typeface="Arial" panose="020B0604020202020204" pitchFamily="34" charset="0"/>
              </a:rPr>
              <a:t>persirengimo patalpa;</a:t>
            </a:r>
          </a:p>
          <a:p>
            <a:pPr lvl="1"/>
            <a:r>
              <a:rPr lang="lt-LT" sz="1000">
                <a:latin typeface="Arial" panose="020B0604020202020204" pitchFamily="34" charset="0"/>
                <a:cs typeface="Arial" panose="020B0604020202020204" pitchFamily="34" charset="0"/>
              </a:rPr>
              <a:t>WC patalpa (vyrų WC patalpoje numatomi pisuarai).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Dušai įrengiami su nepermatomomis pertvaromis, kabliukais ir suoliukais daiktams ir drabužiams.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Darbo batų apiplovimo / valymo stotelės įrengiamos šalia įėjimo į pastatą (pastato viduje). Nesant galimybės darbo batų apiplovimo / valymo stotelės įrengti šalia įėjimo (pastato viduje), stotelė turi būti įrengiama dušinėse. </a:t>
            </a:r>
          </a:p>
        </p:txBody>
      </p:sp>
      <p:pic>
        <p:nvPicPr>
          <p:cNvPr id="14" name="Picture 13" descr="A shower room with a glass door&#10;&#10;Description automatically generated">
            <a:extLst>
              <a:ext uri="{FF2B5EF4-FFF2-40B4-BE49-F238E27FC236}">
                <a16:creationId xmlns:a16="http://schemas.microsoft.com/office/drawing/2014/main" id="{362B05B5-4323-52DC-178B-A51D7EF05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5405" y="3663565"/>
            <a:ext cx="3132455" cy="2349500"/>
          </a:xfrm>
          <a:prstGeom prst="rect">
            <a:avLst/>
          </a:prstGeom>
        </p:spPr>
      </p:pic>
      <p:pic>
        <p:nvPicPr>
          <p:cNvPr id="15" name="Picture 14" descr="Paveikslėlis, kuriame yra diagrama, eskizas, piešimas, Stačiakampis&#10;&#10;Automatiškai sugeneruotas aprašymas">
            <a:extLst>
              <a:ext uri="{FF2B5EF4-FFF2-40B4-BE49-F238E27FC236}">
                <a16:creationId xmlns:a16="http://schemas.microsoft.com/office/drawing/2014/main" id="{500CF6BC-DD56-E2BA-AA99-09713F3D6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73" y="403489"/>
            <a:ext cx="4353610" cy="2807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914EDD-53C9-1A36-E965-3E44E7B0E68D}"/>
              </a:ext>
            </a:extLst>
          </p:cNvPr>
          <p:cNvSpPr txBox="1"/>
          <p:nvPr/>
        </p:nvSpPr>
        <p:spPr>
          <a:xfrm>
            <a:off x="8349973" y="897101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DUS.01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B405A4-E2D7-31AC-0AE2-A588FDF8FB59}"/>
              </a:ext>
            </a:extLst>
          </p:cNvPr>
          <p:cNvSpPr txBox="1"/>
          <p:nvPr/>
        </p:nvSpPr>
        <p:spPr>
          <a:xfrm>
            <a:off x="9923191" y="754721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PRAUS.01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C113E6-7C5E-D25E-E492-560761FAE740}"/>
              </a:ext>
            </a:extLst>
          </p:cNvPr>
          <p:cNvSpPr txBox="1"/>
          <p:nvPr/>
        </p:nvSpPr>
        <p:spPr>
          <a:xfrm>
            <a:off x="8608591" y="205349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PRAUS.01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BC208-4502-0941-FF60-67C2BBEDAF34}"/>
              </a:ext>
            </a:extLst>
          </p:cNvPr>
          <p:cNvSpPr txBox="1"/>
          <p:nvPr/>
        </p:nvSpPr>
        <p:spPr>
          <a:xfrm>
            <a:off x="8973427" y="2547107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UNI.01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C015F2-4F99-0E33-8608-A920341E0C5D}"/>
              </a:ext>
            </a:extLst>
          </p:cNvPr>
          <p:cNvSpPr txBox="1"/>
          <p:nvPr/>
        </p:nvSpPr>
        <p:spPr>
          <a:xfrm rot="5400000">
            <a:off x="10329099" y="2054458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SUOL.01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E20246-A91D-041E-464F-56C044FA017F}"/>
              </a:ext>
            </a:extLst>
          </p:cNvPr>
          <p:cNvSpPr txBox="1"/>
          <p:nvPr/>
        </p:nvSpPr>
        <p:spPr>
          <a:xfrm>
            <a:off x="8608590" y="4067188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VEID.01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3DB774-4FD5-FE4F-33CF-C0834299B41D}"/>
              </a:ext>
            </a:extLst>
          </p:cNvPr>
          <p:cNvSpPr txBox="1"/>
          <p:nvPr/>
        </p:nvSpPr>
        <p:spPr>
          <a:xfrm>
            <a:off x="9923190" y="4057937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B99000-26FF-AE5C-897E-875972EF0A4B}"/>
              </a:ext>
            </a:extLst>
          </p:cNvPr>
          <p:cNvSpPr txBox="1"/>
          <p:nvPr/>
        </p:nvSpPr>
        <p:spPr>
          <a:xfrm rot="5400000">
            <a:off x="10846730" y="206156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 panose="020B0604020202020204" pitchFamily="34" charset="0"/>
                <a:cs typeface="Arial" panose="020B0604020202020204" pitchFamily="34" charset="0"/>
              </a:rPr>
              <a:t>DSPIN.01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FAF65C-7009-F693-7082-034816881792}"/>
              </a:ext>
            </a:extLst>
          </p:cNvPr>
          <p:cNvSpPr txBox="1"/>
          <p:nvPr/>
        </p:nvSpPr>
        <p:spPr>
          <a:xfrm>
            <a:off x="7361053" y="5531577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SUOL.01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D2EBE-5C33-FC64-7844-AE48067EA65C}"/>
              </a:ext>
            </a:extLst>
          </p:cNvPr>
          <p:cNvSpPr txBox="1"/>
          <p:nvPr/>
        </p:nvSpPr>
        <p:spPr>
          <a:xfrm>
            <a:off x="10520453" y="5100435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C237D4-FAD0-783E-0FA9-B3C14F9971EC}"/>
              </a:ext>
            </a:extLst>
          </p:cNvPr>
          <p:cNvSpPr txBox="1"/>
          <p:nvPr/>
        </p:nvSpPr>
        <p:spPr>
          <a:xfrm>
            <a:off x="10329098" y="6012128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SUOL.02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A6EBA-5600-A9AF-4947-E9908AB3AE21}"/>
              </a:ext>
            </a:extLst>
          </p:cNvPr>
          <p:cNvSpPr txBox="1"/>
          <p:nvPr/>
        </p:nvSpPr>
        <p:spPr>
          <a:xfrm>
            <a:off x="10223275" y="2807789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latin typeface="Arial"/>
                <a:cs typeface="Arial"/>
              </a:rPr>
              <a:t>BVALST.01</a:t>
            </a:r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5686AAD-3AE1-3BC0-1C7C-4169BABA9470}"/>
              </a:ext>
            </a:extLst>
          </p:cNvPr>
          <p:cNvSpPr txBox="1"/>
          <p:nvPr/>
        </p:nvSpPr>
        <p:spPr>
          <a:xfrm>
            <a:off x="3210598" y="2651638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0372B01F-1BC5-2126-6C9C-184C33B58FB9}"/>
              </a:ext>
            </a:extLst>
          </p:cNvPr>
          <p:cNvSpPr txBox="1"/>
          <p:nvPr/>
        </p:nvSpPr>
        <p:spPr>
          <a:xfrm>
            <a:off x="2955895" y="2311754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C0F19EE8-7563-81D5-3604-EE873C501550}"/>
              </a:ext>
            </a:extLst>
          </p:cNvPr>
          <p:cNvSpPr txBox="1"/>
          <p:nvPr/>
        </p:nvSpPr>
        <p:spPr>
          <a:xfrm>
            <a:off x="2811962" y="2966537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0F5D344-E78E-081C-8CA4-1A13E245FDE0}"/>
              </a:ext>
            </a:extLst>
          </p:cNvPr>
          <p:cNvSpPr txBox="1"/>
          <p:nvPr/>
        </p:nvSpPr>
        <p:spPr>
          <a:xfrm>
            <a:off x="3057496" y="3292792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5611598-F3A3-A0E9-A797-ECE7F447F79C}"/>
              </a:ext>
            </a:extLst>
          </p:cNvPr>
          <p:cNvSpPr txBox="1"/>
          <p:nvPr/>
        </p:nvSpPr>
        <p:spPr>
          <a:xfrm>
            <a:off x="2701895" y="3613858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F8D6D2EF-5010-0E42-FDCB-630B662433A1}"/>
              </a:ext>
            </a:extLst>
          </p:cNvPr>
          <p:cNvSpPr txBox="1"/>
          <p:nvPr/>
        </p:nvSpPr>
        <p:spPr>
          <a:xfrm>
            <a:off x="5264472" y="3911277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</p:spTree>
    <p:extLst>
      <p:ext uri="{BB962C8B-B14F-4D97-AF65-F5344CB8AC3E}">
        <p14:creationId xmlns:p14="http://schemas.microsoft.com/office/powerpoint/2010/main" val="2627834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7BD75F62-5D0C-AD03-1F79-90EF963923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DUŠINĖS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D92098-3921-E333-8FB9-209DA714D335}"/>
              </a:ext>
            </a:extLst>
          </p:cNvPr>
          <p:cNvSpPr txBox="1"/>
          <p:nvPr/>
        </p:nvSpPr>
        <p:spPr>
          <a:xfrm>
            <a:off x="2383372" y="3198430"/>
            <a:ext cx="35154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Akmens masės pakabinamas praustuvas.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 460x600x120 mm.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Vandens maišytuvo komplektas.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Kitos komplektuojančios dalys.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649D4A-3710-E260-BC47-B22FD3367857}"/>
              </a:ext>
            </a:extLst>
          </p:cNvPr>
          <p:cNvSpPr txBox="1"/>
          <p:nvPr/>
        </p:nvSpPr>
        <p:spPr>
          <a:xfrm>
            <a:off x="2383371" y="4482346"/>
            <a:ext cx="3515473" cy="882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Pakabinamas unitazas su dangčiu.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Paslėptas tvirtinimas prie sienos.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Dangtis su SoftClose mechanizmu.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Potinkinis rėmas pagamintas iš plieno, su reguliuojamo aukščio kojelėmis. Gamyklinis praplovimas: 3 ir 6 l.</a:t>
            </a:r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322517-8F4D-F933-E836-05BDB6B92379}"/>
              </a:ext>
            </a:extLst>
          </p:cNvPr>
          <p:cNvGrpSpPr/>
          <p:nvPr/>
        </p:nvGrpSpPr>
        <p:grpSpPr>
          <a:xfrm>
            <a:off x="988104" y="1578868"/>
            <a:ext cx="1900557" cy="1216631"/>
            <a:chOff x="3008524" y="4376127"/>
            <a:chExt cx="3240747" cy="20650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3531A82-07A5-1429-AC2A-E352E956BE17}"/>
                </a:ext>
              </a:extLst>
            </p:cNvPr>
            <p:cNvSpPr/>
            <p:nvPr/>
          </p:nvSpPr>
          <p:spPr>
            <a:xfrm>
              <a:off x="3013277" y="4376127"/>
              <a:ext cx="2065029" cy="2065028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2FD6D6B-AE0B-8D15-6AFF-E8BBAE40418A}"/>
                </a:ext>
              </a:extLst>
            </p:cNvPr>
            <p:cNvSpPr txBox="1"/>
            <p:nvPr/>
          </p:nvSpPr>
          <p:spPr>
            <a:xfrm>
              <a:off x="3008524" y="4409434"/>
              <a:ext cx="3240747" cy="7835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SUOL.01</a:t>
              </a:r>
              <a:endParaRPr lang="en-US" sz="1200" b="1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16FF30-8FBD-BBC4-1C7B-391CBA21F293}"/>
              </a:ext>
            </a:extLst>
          </p:cNvPr>
          <p:cNvGrpSpPr/>
          <p:nvPr/>
        </p:nvGrpSpPr>
        <p:grpSpPr>
          <a:xfrm>
            <a:off x="6278893" y="2477012"/>
            <a:ext cx="2348018" cy="1216631"/>
            <a:chOff x="6759590" y="1532804"/>
            <a:chExt cx="3136031" cy="1624941"/>
          </a:xfrm>
        </p:grpSpPr>
        <p:pic>
          <p:nvPicPr>
            <p:cNvPr id="1026" name="Picture 2" descr="Veidrodis su lentynėle Laura, baltas kaina ir informacija | Vonios veidrodžiai | pigu.lt">
              <a:extLst>
                <a:ext uri="{FF2B5EF4-FFF2-40B4-BE49-F238E27FC236}">
                  <a16:creationId xmlns:a16="http://schemas.microsoft.com/office/drawing/2014/main" id="{52F8A9FB-0A8F-CF29-1D46-2C27C2DF6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244" y="1820278"/>
              <a:ext cx="879108" cy="132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ECB068-C106-B193-481F-EF71067D6713}"/>
                </a:ext>
              </a:extLst>
            </p:cNvPr>
            <p:cNvGrpSpPr/>
            <p:nvPr/>
          </p:nvGrpSpPr>
          <p:grpSpPr>
            <a:xfrm>
              <a:off x="6759590" y="1532804"/>
              <a:ext cx="3136031" cy="1624941"/>
              <a:chOff x="3008526" y="4376127"/>
              <a:chExt cx="3985371" cy="206502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DB33347-705E-7AC3-F60B-891BA29443A5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D553F3-2510-92B3-FBD3-B96EA4AB578F}"/>
                  </a:ext>
                </a:extLst>
              </p:cNvPr>
              <p:cNvSpPr txBox="1"/>
              <p:nvPr/>
            </p:nvSpPr>
            <p:spPr>
              <a:xfrm>
                <a:off x="3008526" y="4409434"/>
                <a:ext cx="3985371" cy="7835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VEID.01</a:t>
                </a:r>
                <a:endParaRPr lang="en-US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1110006-29A6-49FC-326E-1B4F1D9BF093}"/>
              </a:ext>
            </a:extLst>
          </p:cNvPr>
          <p:cNvGrpSpPr/>
          <p:nvPr/>
        </p:nvGrpSpPr>
        <p:grpSpPr>
          <a:xfrm>
            <a:off x="6280504" y="3766587"/>
            <a:ext cx="1771646" cy="1216631"/>
            <a:chOff x="6759590" y="3236608"/>
            <a:chExt cx="2366224" cy="1624941"/>
          </a:xfrm>
        </p:grpSpPr>
        <p:pic>
          <p:nvPicPr>
            <p:cNvPr id="1034" name="Picture 10" descr="Dušo durys su sienele Brasta Glass Irma 80, 90, 100, 110, 120 cm">
              <a:extLst>
                <a:ext uri="{FF2B5EF4-FFF2-40B4-BE49-F238E27FC236}">
                  <a16:creationId xmlns:a16="http://schemas.microsoft.com/office/drawing/2014/main" id="{E60CC2A8-30D6-D019-F148-A4CFAA7F8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3032" y="3539815"/>
              <a:ext cx="1311179" cy="1311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CD5972-6AB3-20F4-5751-85DFD0A95A85}"/>
                </a:ext>
              </a:extLst>
            </p:cNvPr>
            <p:cNvGrpSpPr/>
            <p:nvPr/>
          </p:nvGrpSpPr>
          <p:grpSpPr>
            <a:xfrm>
              <a:off x="6759590" y="3236608"/>
              <a:ext cx="2366224" cy="1624941"/>
              <a:chOff x="3008526" y="4376127"/>
              <a:chExt cx="3007075" cy="206502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E91F66-BD2B-66B2-B1F1-815082453917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34B8E0-109C-6FDC-4836-9C4968B96746}"/>
                  </a:ext>
                </a:extLst>
              </p:cNvPr>
              <p:cNvSpPr txBox="1"/>
              <p:nvPr/>
            </p:nvSpPr>
            <p:spPr>
              <a:xfrm>
                <a:off x="3008526" y="4409434"/>
                <a:ext cx="3007075" cy="4701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DUS.01</a:t>
                </a:r>
                <a:endParaRPr lang="en-US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526F789-B803-CED4-6FC1-14018BDBCAC3}"/>
              </a:ext>
            </a:extLst>
          </p:cNvPr>
          <p:cNvSpPr txBox="1"/>
          <p:nvPr/>
        </p:nvSpPr>
        <p:spPr>
          <a:xfrm>
            <a:off x="2382796" y="1929243"/>
            <a:ext cx="348113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Suoliukas su metaliniu korpusu ir medžio masyvo tašeliais.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 402x1200x340 mm.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Derinama su Nuomininku.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BBDFB9-BCFD-0CD3-7E2A-22BEE926710B}"/>
              </a:ext>
            </a:extLst>
          </p:cNvPr>
          <p:cNvSpPr txBox="1"/>
          <p:nvPr/>
        </p:nvSpPr>
        <p:spPr>
          <a:xfrm>
            <a:off x="7746256" y="2812468"/>
            <a:ext cx="3998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Pakabinamas veidrodis su laminuota MDF lentynėle.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Išmatavimai: 600x1200 mm.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Derinama su Nuomininku.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CCE2D4-4AD5-595D-5CBD-3A8B4C902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2" y="2074922"/>
            <a:ext cx="1081640" cy="47405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95BF8-A75C-8A8A-C4A5-F2530070C513}"/>
              </a:ext>
            </a:extLst>
          </p:cNvPr>
          <p:cNvGrpSpPr/>
          <p:nvPr/>
        </p:nvGrpSpPr>
        <p:grpSpPr>
          <a:xfrm>
            <a:off x="988104" y="2868309"/>
            <a:ext cx="2011127" cy="1216631"/>
            <a:chOff x="933187" y="4966694"/>
            <a:chExt cx="2686076" cy="16249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6418EC5-151E-ACF6-C3FF-7D9B7482A30C}"/>
                </a:ext>
              </a:extLst>
            </p:cNvPr>
            <p:cNvGrpSpPr/>
            <p:nvPr/>
          </p:nvGrpSpPr>
          <p:grpSpPr>
            <a:xfrm>
              <a:off x="933187" y="4966694"/>
              <a:ext cx="2686076" cy="1624941"/>
              <a:chOff x="3008524" y="4376127"/>
              <a:chExt cx="3413554" cy="2065028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3BAF22-AB03-CB78-A56D-4C5D6DCABA45}"/>
                  </a:ext>
                </a:extLst>
              </p:cNvPr>
              <p:cNvSpPr/>
              <p:nvPr/>
            </p:nvSpPr>
            <p:spPr>
              <a:xfrm>
                <a:off x="3013277" y="4376127"/>
                <a:ext cx="2065029" cy="2065028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442B590-A806-9D93-6CAA-8FF1FAE4ADDC}"/>
                  </a:ext>
                </a:extLst>
              </p:cNvPr>
              <p:cNvSpPr txBox="1"/>
              <p:nvPr/>
            </p:nvSpPr>
            <p:spPr>
              <a:xfrm>
                <a:off x="3008524" y="4409434"/>
                <a:ext cx="3413554" cy="7835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PRAUS.01</a:t>
                </a:r>
                <a:endParaRPr lang="lt-LT" sz="1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8" name="Picture 4" descr="Akmens masės praustuvas Blu FRIULI ">
              <a:extLst>
                <a:ext uri="{FF2B5EF4-FFF2-40B4-BE49-F238E27FC236}">
                  <a16:creationId xmlns:a16="http://schemas.microsoft.com/office/drawing/2014/main" id="{BFEA02C6-DAF8-E910-A46E-8AE361685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18349" y="5640103"/>
              <a:ext cx="1454621" cy="85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636B87-8CAD-E0F1-F981-251796B46FA6}"/>
              </a:ext>
            </a:extLst>
          </p:cNvPr>
          <p:cNvGrpSpPr/>
          <p:nvPr/>
        </p:nvGrpSpPr>
        <p:grpSpPr>
          <a:xfrm>
            <a:off x="988103" y="4149940"/>
            <a:ext cx="2578055" cy="1216634"/>
            <a:chOff x="6759590" y="4966694"/>
            <a:chExt cx="3467073" cy="16249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0BCD501-58E7-285C-0A45-C73331405634}"/>
                </a:ext>
              </a:extLst>
            </p:cNvPr>
            <p:cNvGrpSpPr/>
            <p:nvPr/>
          </p:nvGrpSpPr>
          <p:grpSpPr>
            <a:xfrm>
              <a:off x="6759590" y="4966694"/>
              <a:ext cx="3467073" cy="1624945"/>
              <a:chOff x="828700" y="4376126"/>
              <a:chExt cx="4406071" cy="2065033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F5E8786-06B7-9131-3252-85A41B46BBC6}"/>
                  </a:ext>
                </a:extLst>
              </p:cNvPr>
              <p:cNvSpPr/>
              <p:nvPr/>
            </p:nvSpPr>
            <p:spPr>
              <a:xfrm>
                <a:off x="838200" y="4376130"/>
                <a:ext cx="2065029" cy="2065029"/>
              </a:xfrm>
              <a:prstGeom prst="rect">
                <a:avLst/>
              </a:prstGeom>
              <a:noFill/>
              <a:ln w="28575">
                <a:solidFill>
                  <a:srgbClr val="B6CD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344E487-8152-5921-7EE6-B3FE3C02CF5C}"/>
                  </a:ext>
                </a:extLst>
              </p:cNvPr>
              <p:cNvSpPr txBox="1"/>
              <p:nvPr/>
            </p:nvSpPr>
            <p:spPr>
              <a:xfrm>
                <a:off x="828700" y="4376126"/>
                <a:ext cx="4406071" cy="4701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lt-LT" sz="1200" b="1">
                    <a:latin typeface="Arial"/>
                    <a:cs typeface="Arial"/>
                  </a:rPr>
                  <a:t>UNI.01</a:t>
                </a:r>
                <a:endParaRPr lang="en-US" sz="1200" b="1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1032" name="Picture 8" descr="Pakabinamas klozetas Laufen Lua rimless ir Slim SoftClose dangčiu">
              <a:extLst>
                <a:ext uri="{FF2B5EF4-FFF2-40B4-BE49-F238E27FC236}">
                  <a16:creationId xmlns:a16="http://schemas.microsoft.com/office/drawing/2014/main" id="{B8FB9140-4897-4E31-D4C5-55B89D65A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299" y="5425225"/>
              <a:ext cx="1118998" cy="1118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A2BAFAA-E1D2-92B9-002E-CF5EFAAA3BFC}"/>
              </a:ext>
            </a:extLst>
          </p:cNvPr>
          <p:cNvSpPr txBox="1"/>
          <p:nvPr/>
        </p:nvSpPr>
        <p:spPr>
          <a:xfrm>
            <a:off x="7747336" y="4092907"/>
            <a:ext cx="399821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Dušai atskirti sienelėmis.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Grūdintas 6 mm storio stiklas.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Aukštis 1900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Derinama su Nuomininku.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17202-2537-43A2-8C43-2645ACAE2068}"/>
              </a:ext>
            </a:extLst>
          </p:cNvPr>
          <p:cNvSpPr txBox="1"/>
          <p:nvPr/>
        </p:nvSpPr>
        <p:spPr>
          <a:xfrm>
            <a:off x="7705902" y="5458602"/>
            <a:ext cx="4298066" cy="11798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Batų apiplovimo / valymo įrenginys turi turėti plovimo šepečius ir paduodamą plovimo / dezinfekavimo skystį.</a:t>
            </a:r>
            <a:endParaRPr lang="lt-LT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Turi būti pagamintas iš nerūdijančių, lengvai prižiūrimų medžiagų.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Turi būti prijungtas vandens tiekimas.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Turi turėti purvo ir vandens nubėgimą į nuotekas.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Būti saugus naudoti.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Derinama su Nuomininku.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A4B8FB-A246-0D9E-B6D2-991E5CEE9481}"/>
              </a:ext>
            </a:extLst>
          </p:cNvPr>
          <p:cNvGrpSpPr/>
          <p:nvPr/>
        </p:nvGrpSpPr>
        <p:grpSpPr>
          <a:xfrm>
            <a:off x="6292045" y="5061615"/>
            <a:ext cx="2835851" cy="1216631"/>
            <a:chOff x="3008524" y="4376127"/>
            <a:chExt cx="4813386" cy="20650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7B437C-B381-8666-8D88-1C9BE758D5AF}"/>
                </a:ext>
              </a:extLst>
            </p:cNvPr>
            <p:cNvSpPr/>
            <p:nvPr/>
          </p:nvSpPr>
          <p:spPr>
            <a:xfrm>
              <a:off x="3013277" y="4376127"/>
              <a:ext cx="2065029" cy="2065028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F2434B-074E-21DD-94C9-08B7B861F862}"/>
                </a:ext>
              </a:extLst>
            </p:cNvPr>
            <p:cNvSpPr txBox="1"/>
            <p:nvPr/>
          </p:nvSpPr>
          <p:spPr>
            <a:xfrm>
              <a:off x="3008524" y="4409434"/>
              <a:ext cx="4813386" cy="7835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BVALST.01 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0FC38D5-90F0-37A9-3FBA-7A095D2EBA8D}"/>
              </a:ext>
            </a:extLst>
          </p:cNvPr>
          <p:cNvGrpSpPr/>
          <p:nvPr/>
        </p:nvGrpSpPr>
        <p:grpSpPr>
          <a:xfrm>
            <a:off x="7977776" y="874967"/>
            <a:ext cx="4214224" cy="1325563"/>
            <a:chOff x="7867426" y="1537692"/>
            <a:chExt cx="4214224" cy="13255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FEBE76-B530-F47C-F001-C2DD847E8C02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867187-1646-CE9E-DD43-8531CC2AFC0D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FB633AE-FE3C-51D2-B50A-C8A4762ECB1F}"/>
              </a:ext>
            </a:extLst>
          </p:cNvPr>
          <p:cNvSpPr txBox="1"/>
          <p:nvPr/>
        </p:nvSpPr>
        <p:spPr>
          <a:xfrm>
            <a:off x="8505231" y="1203988"/>
            <a:ext cx="351394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ir įrangos medžiagiškumas ir spalvos priklausys nuo baldų tiekėjo/ gamintojo (derinama su Nuomininku).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852D6E-CBA1-938D-0390-CA916F43E58F}"/>
              </a:ext>
            </a:extLst>
          </p:cNvPr>
          <p:cNvSpPr txBox="1"/>
          <p:nvPr/>
        </p:nvSpPr>
        <p:spPr>
          <a:xfrm>
            <a:off x="2383372" y="5906229"/>
            <a:ext cx="3711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Sensorinis pisuaras su automatine nuleidimo sistema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7EF11D-3A74-A76B-AC98-0BF8C078C32B}"/>
              </a:ext>
            </a:extLst>
          </p:cNvPr>
          <p:cNvGrpSpPr/>
          <p:nvPr/>
        </p:nvGrpSpPr>
        <p:grpSpPr>
          <a:xfrm>
            <a:off x="988104" y="5447460"/>
            <a:ext cx="2431752" cy="1216631"/>
            <a:chOff x="3008526" y="4376127"/>
            <a:chExt cx="4136991" cy="20650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514341-700D-119B-EF83-0FBA15188406}"/>
                </a:ext>
              </a:extLst>
            </p:cNvPr>
            <p:cNvSpPr/>
            <p:nvPr/>
          </p:nvSpPr>
          <p:spPr>
            <a:xfrm>
              <a:off x="3013277" y="4376127"/>
              <a:ext cx="2065029" cy="2065028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A1ED5B-E456-7A81-9159-E7C07C6DD876}"/>
                </a:ext>
              </a:extLst>
            </p:cNvPr>
            <p:cNvSpPr txBox="1"/>
            <p:nvPr/>
          </p:nvSpPr>
          <p:spPr>
            <a:xfrm>
              <a:off x="3008526" y="4409434"/>
              <a:ext cx="4136991" cy="7835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UNI.02</a:t>
              </a:r>
              <a:endParaRPr lang="en-US" sz="1200" b="1">
                <a:solidFill>
                  <a:srgbClr val="FF0000"/>
                </a:solidFill>
                <a:latin typeface="Arial"/>
                <a:cs typeface="Arial"/>
              </a:endParaRPr>
            </a:p>
            <a:p>
              <a:endParaRPr 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 descr="A urinal with a white background&#10;&#10;Description automatically generated">
            <a:extLst>
              <a:ext uri="{FF2B5EF4-FFF2-40B4-BE49-F238E27FC236}">
                <a16:creationId xmlns:a16="http://schemas.microsoft.com/office/drawing/2014/main" id="{440B8DA2-68B4-7A82-33F0-E2F6A81D56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51" y="5735520"/>
            <a:ext cx="804370" cy="804370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FD6F20E2-0993-9EF4-5F79-290E04642CA6}"/>
              </a:ext>
            </a:extLst>
          </p:cNvPr>
          <p:cNvSpPr txBox="1"/>
          <p:nvPr/>
        </p:nvSpPr>
        <p:spPr>
          <a:xfrm>
            <a:off x="2656249" y="1599779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2168B8A2-79F6-79C1-8937-15E3D8D7F0F6}"/>
              </a:ext>
            </a:extLst>
          </p:cNvPr>
          <p:cNvSpPr txBox="1"/>
          <p:nvPr/>
        </p:nvSpPr>
        <p:spPr>
          <a:xfrm>
            <a:off x="2655542" y="2836792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EE72AF96-A858-B769-EB25-31ABA407C383}"/>
              </a:ext>
            </a:extLst>
          </p:cNvPr>
          <p:cNvSpPr txBox="1"/>
          <p:nvPr/>
        </p:nvSpPr>
        <p:spPr>
          <a:xfrm>
            <a:off x="2656956" y="4218711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07199261-D5BE-B2E7-F216-2ACBA29EA29E}"/>
              </a:ext>
            </a:extLst>
          </p:cNvPr>
          <p:cNvSpPr txBox="1"/>
          <p:nvPr/>
        </p:nvSpPr>
        <p:spPr>
          <a:xfrm>
            <a:off x="2656956" y="5505205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CF4B15DE-4BCA-438E-A7E7-31011C62E570}"/>
              </a:ext>
            </a:extLst>
          </p:cNvPr>
          <p:cNvSpPr txBox="1"/>
          <p:nvPr/>
        </p:nvSpPr>
        <p:spPr>
          <a:xfrm>
            <a:off x="8033080" y="2489836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D55E47EE-5269-00FD-C26B-09BB93D065D2}"/>
              </a:ext>
            </a:extLst>
          </p:cNvPr>
          <p:cNvSpPr txBox="1"/>
          <p:nvPr/>
        </p:nvSpPr>
        <p:spPr>
          <a:xfrm>
            <a:off x="8033080" y="3764159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FCCCAF9E-0A9A-601B-267C-944304FB31E1}"/>
              </a:ext>
            </a:extLst>
          </p:cNvPr>
          <p:cNvSpPr txBox="1"/>
          <p:nvPr/>
        </p:nvSpPr>
        <p:spPr>
          <a:xfrm>
            <a:off x="8033080" y="5092510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A71270E-FF46-4EE9-B32C-89826ABAA3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5875" y="5317761"/>
            <a:ext cx="626067" cy="8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27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121293" y="2125928"/>
            <a:ext cx="1974707" cy="1974707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12606" y="2125929"/>
            <a:ext cx="5033817" cy="1974708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07545" cy="1325563"/>
          </a:xfrm>
        </p:spPr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DVIRAČIŲ IR PASPIRTUKŲ SAUGYKLA</a:t>
            </a:r>
            <a:br>
              <a:rPr lang="lt-LT" sz="280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8-12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37886" y="2248858"/>
            <a:ext cx="4743887" cy="2093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Dviračių ir </a:t>
            </a:r>
            <a:r>
              <a:rPr lang="lt-LT" sz="1400" err="1">
                <a:latin typeface="Arial"/>
                <a:cs typeface="Arial"/>
              </a:rPr>
              <a:t>paspirtukų</a:t>
            </a:r>
            <a:r>
              <a:rPr lang="lt-LT" sz="1400">
                <a:latin typeface="Arial"/>
                <a:cs typeface="Arial"/>
              </a:rPr>
              <a:t> saugykla gali būti pasiūlyta nuomotojo pastato viduje (pvz. garaže). Jei įrengtos saugyklos nėra, ji turi būti pastatoma lauke, šalia pastato.</a:t>
            </a:r>
          </a:p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Saugykla pagaminta iš metalinių grotų, rakinama užraktu su vieninga biuro įeigos kontrole.</a:t>
            </a:r>
          </a:p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Dviračiams sumontuojami stovai arba laikikliai, </a:t>
            </a:r>
            <a:r>
              <a:rPr lang="lt-LT" sz="1400" err="1">
                <a:latin typeface="Arial"/>
                <a:cs typeface="Arial"/>
              </a:rPr>
              <a:t>paspirtukams</a:t>
            </a:r>
            <a:r>
              <a:rPr lang="lt-LT" sz="1400">
                <a:latin typeface="Arial"/>
                <a:cs typeface="Arial"/>
              </a:rPr>
              <a:t> įrengiamas stovas su įkrovimo jungtimi.</a:t>
            </a:r>
          </a:p>
        </p:txBody>
      </p:sp>
      <p:pic>
        <p:nvPicPr>
          <p:cNvPr id="2" name="Picture 1" descr="A metal structure with doors&#10;&#10;Description automatically generated">
            <a:extLst>
              <a:ext uri="{FF2B5EF4-FFF2-40B4-BE49-F238E27FC236}">
                <a16:creationId xmlns:a16="http://schemas.microsoft.com/office/drawing/2014/main" id="{4D12C5EC-F911-A274-F1A1-4FFF80A58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58417" y="1396116"/>
            <a:ext cx="4190365" cy="2350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rack of metal objects in a parking garage&#10;&#10;Description automatically generated">
            <a:extLst>
              <a:ext uri="{FF2B5EF4-FFF2-40B4-BE49-F238E27FC236}">
                <a16:creationId xmlns:a16="http://schemas.microsoft.com/office/drawing/2014/main" id="{4A9CD383-8D28-04CF-FA93-931F21D17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9107" y="4286816"/>
            <a:ext cx="2773045" cy="2117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black metal stand with chains&#10;&#10;Description automatically generated">
            <a:extLst>
              <a:ext uri="{FF2B5EF4-FFF2-40B4-BE49-F238E27FC236}">
                <a16:creationId xmlns:a16="http://schemas.microsoft.com/office/drawing/2014/main" id="{0BF0C93C-B63E-8426-34E0-21FF24A66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674" y="4283641"/>
            <a:ext cx="2120900" cy="212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A7A90-D291-A52C-6245-70FA786E6525}"/>
              </a:ext>
            </a:extLst>
          </p:cNvPr>
          <p:cNvSpPr txBox="1"/>
          <p:nvPr/>
        </p:nvSpPr>
        <p:spPr>
          <a:xfrm>
            <a:off x="6669107" y="1030886"/>
            <a:ext cx="265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Lauko dviračių saugykla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7AE13-64F2-879F-A2ED-D0B210D44369}"/>
              </a:ext>
            </a:extLst>
          </p:cNvPr>
          <p:cNvSpPr txBox="1"/>
          <p:nvPr/>
        </p:nvSpPr>
        <p:spPr>
          <a:xfrm>
            <a:off x="6669107" y="3921586"/>
            <a:ext cx="265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Dviračių ir paspirtukų stovai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6699A97-9765-E4FC-9295-F7F87F9C380A}"/>
              </a:ext>
            </a:extLst>
          </p:cNvPr>
          <p:cNvSpPr txBox="1"/>
          <p:nvPr/>
        </p:nvSpPr>
        <p:spPr>
          <a:xfrm>
            <a:off x="900359" y="1746214"/>
            <a:ext cx="2249348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ĮSIGYJA/ĮRENGIA NUOMOTOJAS</a:t>
            </a:r>
          </a:p>
        </p:txBody>
      </p:sp>
    </p:spTree>
    <p:extLst>
      <p:ext uri="{BB962C8B-B14F-4D97-AF65-F5344CB8AC3E}">
        <p14:creationId xmlns:p14="http://schemas.microsoft.com/office/powerpoint/2010/main" val="3750359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488904" y="2125929"/>
            <a:ext cx="1079089" cy="1079089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12606" y="2125929"/>
            <a:ext cx="5033817" cy="1079089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07545" cy="1325563"/>
          </a:xfrm>
        </p:spPr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RŪKYMO VIETA</a:t>
            </a:r>
            <a:br>
              <a:rPr lang="lt-LT" sz="280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~5-10 KV. M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17292" y="2166479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Šalia pastato turi būti bent viena rūkymo vieta, įrengta pagal higienos reikalavimus.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Rūkymo vietoje pastatomas stoginė su vieta atsisėsti arba atsiremti ir nedegia šiukšlių dėže su pelenine.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626AF9-43E7-9012-1401-57680A50ADD7}"/>
              </a:ext>
            </a:extLst>
          </p:cNvPr>
          <p:cNvGrpSpPr/>
          <p:nvPr/>
        </p:nvGrpSpPr>
        <p:grpSpPr>
          <a:xfrm>
            <a:off x="0" y="3429000"/>
            <a:ext cx="5567993" cy="1595761"/>
            <a:chOff x="8532797" y="1537693"/>
            <a:chExt cx="4956331" cy="129779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88021F-B2FD-5F99-FB34-1D8126B1D835}"/>
                </a:ext>
              </a:extLst>
            </p:cNvPr>
            <p:cNvSpPr/>
            <p:nvPr/>
          </p:nvSpPr>
          <p:spPr>
            <a:xfrm>
              <a:off x="12191337" y="1537693"/>
              <a:ext cx="1297791" cy="1297791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1270A0-414E-42EC-D94A-82310FF2C2DD}"/>
                </a:ext>
              </a:extLst>
            </p:cNvPr>
            <p:cNvSpPr/>
            <p:nvPr/>
          </p:nvSpPr>
          <p:spPr>
            <a:xfrm>
              <a:off x="8532797" y="1537693"/>
              <a:ext cx="4248727" cy="1297791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BB1414E-800C-DF4F-DE5D-781B71FFF196}"/>
              </a:ext>
            </a:extLst>
          </p:cNvPr>
          <p:cNvSpPr txBox="1"/>
          <p:nvPr/>
        </p:nvSpPr>
        <p:spPr>
          <a:xfrm>
            <a:off x="838826" y="3639834"/>
            <a:ext cx="4187284" cy="15132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lt-LT" sz="1400">
                <a:latin typeface="Arial"/>
                <a:cs typeface="Arial"/>
              </a:rPr>
              <a:t>Saugyklos rėmas pagamintas nerūdijančio plieno arba gamykloje dažytas milteliniu būdu, su stiklinėmis šoninėmis sienomis ir </a:t>
            </a:r>
            <a:r>
              <a:rPr lang="lt-LT" sz="1400" err="1">
                <a:latin typeface="Arial"/>
                <a:cs typeface="Arial"/>
              </a:rPr>
              <a:t>polikarbonatiniu</a:t>
            </a:r>
            <a:r>
              <a:rPr lang="lt-LT" sz="1400">
                <a:latin typeface="Arial"/>
                <a:cs typeface="Arial"/>
              </a:rPr>
              <a:t> arba kitos medžiagos skaidriu stogu, užtikrinančiu apkrovas ir saugumą.</a:t>
            </a:r>
            <a:r>
              <a:rPr lang="en-US" sz="1400">
                <a:latin typeface="Arial"/>
                <a:cs typeface="Arial"/>
              </a:rPr>
              <a:t> </a:t>
            </a:r>
          </a:p>
          <a:p>
            <a:pPr>
              <a:spcBef>
                <a:spcPts val="1000"/>
              </a:spcBef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A688E18-38D8-1154-C317-164309769D09}"/>
              </a:ext>
            </a:extLst>
          </p:cNvPr>
          <p:cNvSpPr txBox="1"/>
          <p:nvPr/>
        </p:nvSpPr>
        <p:spPr>
          <a:xfrm>
            <a:off x="900359" y="1746214"/>
            <a:ext cx="2249348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ĮSIGYJA/ĮRENGIA NUOMOTOJAS</a:t>
            </a:r>
          </a:p>
        </p:txBody>
      </p:sp>
      <p:pic>
        <p:nvPicPr>
          <p:cNvPr id="5" name="Picture 4" descr="Rūkymo kambariai, rūkymo pastogės | Įrengimas | Parkelis.lt">
            <a:extLst>
              <a:ext uri="{FF2B5EF4-FFF2-40B4-BE49-F238E27FC236}">
                <a16:creationId xmlns:a16="http://schemas.microsoft.com/office/drawing/2014/main" id="{EC3A00D6-9A08-73BA-D294-668560E4F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38" y="921608"/>
            <a:ext cx="5570838" cy="42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4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6C86-5C56-146B-70A8-8D8F7CA0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rgbClr val="B6CD00"/>
                </a:solidFill>
                <a:latin typeface="Arial Black" panose="020B0A04020102020204" pitchFamily="34" charset="0"/>
              </a:rPr>
              <a:t>SIEN</a:t>
            </a:r>
            <a:r>
              <a:rPr lang="lt-LT" sz="2800">
                <a:solidFill>
                  <a:srgbClr val="B6CD00"/>
                </a:solidFill>
                <a:latin typeface="Arial Black" panose="020B0A04020102020204" pitchFamily="34" charset="0"/>
              </a:rPr>
              <a:t>OMS, LUBOMS IR GRINDŲ DANGOMS </a:t>
            </a:r>
            <a:r>
              <a:rPr lang="lt-LT" sz="2800">
                <a:latin typeface="Arial Black" panose="020B0A04020102020204" pitchFamily="34" charset="0"/>
              </a:rPr>
              <a:t>NAUDOJAMOS SPALVOS</a:t>
            </a:r>
            <a:endParaRPr lang="en-US" sz="2800">
              <a:solidFill>
                <a:srgbClr val="B6CD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5B62F-C5A8-F782-C444-B78ADC997D05}"/>
              </a:ext>
            </a:extLst>
          </p:cNvPr>
          <p:cNvSpPr txBox="1"/>
          <p:nvPr/>
        </p:nvSpPr>
        <p:spPr>
          <a:xfrm>
            <a:off x="1823380" y="1761908"/>
            <a:ext cx="212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SIENOS</a:t>
            </a:r>
            <a:endParaRPr lang="en-US" sz="1400" b="1">
              <a:solidFill>
                <a:srgbClr val="B6C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ACBDA9-AEE0-A1E2-32F5-E587F285CF57}"/>
              </a:ext>
            </a:extLst>
          </p:cNvPr>
          <p:cNvGrpSpPr/>
          <p:nvPr/>
        </p:nvGrpSpPr>
        <p:grpSpPr>
          <a:xfrm>
            <a:off x="2193188" y="2146918"/>
            <a:ext cx="1366760" cy="2119415"/>
            <a:chOff x="2272701" y="3068989"/>
            <a:chExt cx="1366760" cy="211941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95CF9E6-99CB-CC63-CF9D-93918487FD9D}"/>
                </a:ext>
              </a:extLst>
            </p:cNvPr>
            <p:cNvSpPr/>
            <p:nvPr/>
          </p:nvSpPr>
          <p:spPr>
            <a:xfrm>
              <a:off x="2293302" y="3068989"/>
              <a:ext cx="1325563" cy="656339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74C2436-BA5E-CDC0-58EA-7E09BBE5EAF8}"/>
                </a:ext>
              </a:extLst>
            </p:cNvPr>
            <p:cNvSpPr/>
            <p:nvPr/>
          </p:nvSpPr>
          <p:spPr>
            <a:xfrm>
              <a:off x="2293301" y="3800527"/>
              <a:ext cx="1325563" cy="656339"/>
            </a:xfrm>
            <a:prstGeom prst="rect">
              <a:avLst/>
            </a:prstGeom>
            <a:solidFill>
              <a:srgbClr val="E2E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A848E1C-F2DE-AFE9-0E7A-E1DD0F6DC601}"/>
                </a:ext>
              </a:extLst>
            </p:cNvPr>
            <p:cNvSpPr/>
            <p:nvPr/>
          </p:nvSpPr>
          <p:spPr>
            <a:xfrm>
              <a:off x="2293300" y="4532065"/>
              <a:ext cx="1325563" cy="656339"/>
            </a:xfrm>
            <a:prstGeom prst="rect">
              <a:avLst/>
            </a:prstGeom>
            <a:solidFill>
              <a:srgbClr val="D6D5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7D5C038-73BB-B50C-F415-B68062256A67}"/>
                </a:ext>
              </a:extLst>
            </p:cNvPr>
            <p:cNvSpPr txBox="1"/>
            <p:nvPr/>
          </p:nvSpPr>
          <p:spPr>
            <a:xfrm>
              <a:off x="2272702" y="3524256"/>
              <a:ext cx="13461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700" b="1">
                  <a:latin typeface="Arial" panose="020B0604020202020204" pitchFamily="34" charset="0"/>
                  <a:cs typeface="Arial" panose="020B0604020202020204" pitchFamily="34" charset="0"/>
                </a:rPr>
                <a:t>RAL 9016</a:t>
              </a:r>
              <a:endParaRPr lang="en-US" sz="7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E91906-E53E-E989-07D6-2999FDC2C78E}"/>
                </a:ext>
              </a:extLst>
            </p:cNvPr>
            <p:cNvSpPr txBox="1"/>
            <p:nvPr/>
          </p:nvSpPr>
          <p:spPr>
            <a:xfrm>
              <a:off x="2293300" y="4255794"/>
              <a:ext cx="13461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700" b="1">
                  <a:latin typeface="Arial" panose="020B0604020202020204" pitchFamily="34" charset="0"/>
                  <a:cs typeface="Arial" panose="020B0604020202020204" pitchFamily="34" charset="0"/>
                </a:rPr>
                <a:t>RAL 000 90 00</a:t>
              </a:r>
              <a:endParaRPr lang="en-US" sz="7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B49CAA6-61FD-5335-5C91-88BE7BE980CA}"/>
                </a:ext>
              </a:extLst>
            </p:cNvPr>
            <p:cNvSpPr txBox="1"/>
            <p:nvPr/>
          </p:nvSpPr>
          <p:spPr>
            <a:xfrm>
              <a:off x="2272701" y="4988349"/>
              <a:ext cx="13461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700" b="1">
                  <a:latin typeface="Arial" panose="020B0604020202020204" pitchFamily="34" charset="0"/>
                  <a:cs typeface="Arial" panose="020B0604020202020204" pitchFamily="34" charset="0"/>
                </a:rPr>
                <a:t>RAL 9002</a:t>
              </a:r>
              <a:endParaRPr lang="en-US" sz="7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00C761-B8C6-A2F4-86F3-355A4364811E}"/>
              </a:ext>
            </a:extLst>
          </p:cNvPr>
          <p:cNvGrpSpPr/>
          <p:nvPr/>
        </p:nvGrpSpPr>
        <p:grpSpPr>
          <a:xfrm>
            <a:off x="5333104" y="2145900"/>
            <a:ext cx="1346164" cy="1388894"/>
            <a:chOff x="2272698" y="3067972"/>
            <a:chExt cx="1346164" cy="138889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C2719B2-FBFD-CA5F-01DC-90EC00FB0B07}"/>
                </a:ext>
              </a:extLst>
            </p:cNvPr>
            <p:cNvSpPr/>
            <p:nvPr/>
          </p:nvSpPr>
          <p:spPr>
            <a:xfrm>
              <a:off x="2293299" y="3800527"/>
              <a:ext cx="1325563" cy="656339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C391988-98B1-7878-CA56-6562E2C32A3A}"/>
                </a:ext>
              </a:extLst>
            </p:cNvPr>
            <p:cNvSpPr/>
            <p:nvPr/>
          </p:nvSpPr>
          <p:spPr>
            <a:xfrm>
              <a:off x="2272699" y="3067972"/>
              <a:ext cx="1325563" cy="656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E17392-FA19-44E5-1F09-C2BDACCA868A}"/>
                </a:ext>
              </a:extLst>
            </p:cNvPr>
            <p:cNvSpPr txBox="1"/>
            <p:nvPr/>
          </p:nvSpPr>
          <p:spPr>
            <a:xfrm>
              <a:off x="2272699" y="4255794"/>
              <a:ext cx="13461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700" b="1">
                  <a:latin typeface="Arial" panose="020B0604020202020204" pitchFamily="34" charset="0"/>
                  <a:cs typeface="Arial" panose="020B0604020202020204" pitchFamily="34" charset="0"/>
                </a:rPr>
                <a:t>RAL 9016</a:t>
              </a:r>
              <a:endParaRPr lang="en-US" sz="7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A153A7-D388-9673-41BC-D3B3E202D168}"/>
                </a:ext>
              </a:extLst>
            </p:cNvPr>
            <p:cNvSpPr txBox="1"/>
            <p:nvPr/>
          </p:nvSpPr>
          <p:spPr>
            <a:xfrm>
              <a:off x="2272698" y="3523239"/>
              <a:ext cx="13461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700" b="1">
                  <a:latin typeface="Arial" panose="020B0604020202020204" pitchFamily="34" charset="0"/>
                  <a:cs typeface="Arial" panose="020B0604020202020204" pitchFamily="34" charset="0"/>
                </a:rPr>
                <a:t>RAL 9010</a:t>
              </a:r>
              <a:endParaRPr lang="en-US" sz="7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4C7FFF5-C0BA-0F09-E064-5A2502B1897F}"/>
              </a:ext>
            </a:extLst>
          </p:cNvPr>
          <p:cNvSpPr txBox="1"/>
          <p:nvPr/>
        </p:nvSpPr>
        <p:spPr>
          <a:xfrm>
            <a:off x="4942700" y="1761907"/>
            <a:ext cx="212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LUBOS</a:t>
            </a:r>
            <a:endParaRPr lang="en-US" sz="1400" b="1">
              <a:solidFill>
                <a:srgbClr val="B6C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A43E0D-CBD7-33AD-00C4-49AF5514A177}"/>
              </a:ext>
            </a:extLst>
          </p:cNvPr>
          <p:cNvSpPr txBox="1"/>
          <p:nvPr/>
        </p:nvSpPr>
        <p:spPr>
          <a:xfrm>
            <a:off x="8134116" y="1763997"/>
            <a:ext cx="212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GRINDYS</a:t>
            </a:r>
            <a:endParaRPr lang="en-US" sz="1400" b="1">
              <a:solidFill>
                <a:srgbClr val="B6C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704F06A-589C-062A-B122-F26C170B804A}"/>
              </a:ext>
            </a:extLst>
          </p:cNvPr>
          <p:cNvGrpSpPr/>
          <p:nvPr/>
        </p:nvGrpSpPr>
        <p:grpSpPr>
          <a:xfrm>
            <a:off x="8514222" y="2145900"/>
            <a:ext cx="1366760" cy="2834202"/>
            <a:chOff x="8593736" y="2354202"/>
            <a:chExt cx="1366760" cy="283420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41F3962-5071-9465-89D8-77E6DC1E7030}"/>
                </a:ext>
              </a:extLst>
            </p:cNvPr>
            <p:cNvGrpSpPr/>
            <p:nvPr/>
          </p:nvGrpSpPr>
          <p:grpSpPr>
            <a:xfrm>
              <a:off x="8593736" y="2354202"/>
              <a:ext cx="1366760" cy="2102663"/>
              <a:chOff x="2272701" y="2354203"/>
              <a:chExt cx="1366760" cy="2102663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1EE9C6D-C12C-56D1-7496-5F150CFDFEF9}"/>
                  </a:ext>
                </a:extLst>
              </p:cNvPr>
              <p:cNvSpPr/>
              <p:nvPr/>
            </p:nvSpPr>
            <p:spPr>
              <a:xfrm>
                <a:off x="2293302" y="3068989"/>
                <a:ext cx="1325563" cy="656339"/>
              </a:xfrm>
              <a:prstGeom prst="rect">
                <a:avLst/>
              </a:prstGeom>
              <a:solidFill>
                <a:srgbClr val="86858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2261A6-2DA1-9B6D-228D-3D0FEE104696}"/>
                  </a:ext>
                </a:extLst>
              </p:cNvPr>
              <p:cNvSpPr/>
              <p:nvPr/>
            </p:nvSpPr>
            <p:spPr>
              <a:xfrm>
                <a:off x="2293301" y="3800527"/>
                <a:ext cx="1325563" cy="656339"/>
              </a:xfrm>
              <a:prstGeom prst="rect">
                <a:avLst/>
              </a:prstGeom>
              <a:solidFill>
                <a:srgbClr val="85858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9151170-EC29-070D-4C55-3A89889E6CB7}"/>
                  </a:ext>
                </a:extLst>
              </p:cNvPr>
              <p:cNvSpPr/>
              <p:nvPr/>
            </p:nvSpPr>
            <p:spPr>
              <a:xfrm>
                <a:off x="2293300" y="2354203"/>
                <a:ext cx="1325563" cy="656339"/>
              </a:xfrm>
              <a:prstGeom prst="rect">
                <a:avLst/>
              </a:prstGeom>
              <a:solidFill>
                <a:srgbClr val="D6D5C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76DE76E-BD9D-40A8-6672-069B7D0BAC9A}"/>
                  </a:ext>
                </a:extLst>
              </p:cNvPr>
              <p:cNvSpPr txBox="1"/>
              <p:nvPr/>
            </p:nvSpPr>
            <p:spPr>
              <a:xfrm>
                <a:off x="2272702" y="3524256"/>
                <a:ext cx="134616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7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RAL 9007</a:t>
                </a:r>
                <a:endParaRPr lang="en-US" sz="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7A4912A-8731-E686-45EB-81E5AEC2077A}"/>
                  </a:ext>
                </a:extLst>
              </p:cNvPr>
              <p:cNvSpPr txBox="1"/>
              <p:nvPr/>
            </p:nvSpPr>
            <p:spPr>
              <a:xfrm>
                <a:off x="2293300" y="4255794"/>
                <a:ext cx="134616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7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RAL 9022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1782939-C2C3-2A1D-72A6-628034FA0BE9}"/>
                  </a:ext>
                </a:extLst>
              </p:cNvPr>
              <p:cNvSpPr txBox="1"/>
              <p:nvPr/>
            </p:nvSpPr>
            <p:spPr>
              <a:xfrm>
                <a:off x="2272701" y="2810487"/>
                <a:ext cx="134616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700" b="1">
                    <a:latin typeface="Arial" panose="020B0604020202020204" pitchFamily="34" charset="0"/>
                    <a:cs typeface="Arial" panose="020B0604020202020204" pitchFamily="34" charset="0"/>
                  </a:rPr>
                  <a:t>RAL 9002</a:t>
                </a:r>
                <a:endParaRPr lang="en-US" sz="7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889FDB1-59A5-2F0F-7CF9-823250861568}"/>
                </a:ext>
              </a:extLst>
            </p:cNvPr>
            <p:cNvSpPr/>
            <p:nvPr/>
          </p:nvSpPr>
          <p:spPr>
            <a:xfrm>
              <a:off x="8614335" y="4532065"/>
              <a:ext cx="1325563" cy="656339"/>
            </a:xfrm>
            <a:prstGeom prst="rect">
              <a:avLst/>
            </a:prstGeom>
            <a:solidFill>
              <a:srgbClr val="52595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975099F-DF40-16A9-AFA8-0338C3E812CB}"/>
                </a:ext>
              </a:extLst>
            </p:cNvPr>
            <p:cNvSpPr txBox="1"/>
            <p:nvPr/>
          </p:nvSpPr>
          <p:spPr>
            <a:xfrm>
              <a:off x="8593736" y="4988349"/>
              <a:ext cx="13461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RAL 7011</a:t>
              </a:r>
              <a:endParaRPr lang="en-US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6985A7C0-9079-BF22-7A0E-16A220EF4D22}"/>
              </a:ext>
            </a:extLst>
          </p:cNvPr>
          <p:cNvSpPr/>
          <p:nvPr/>
        </p:nvSpPr>
        <p:spPr>
          <a:xfrm>
            <a:off x="5802362" y="4596320"/>
            <a:ext cx="1325563" cy="2118454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7683ACB-9F6D-AC7E-874C-A60E0DBC989F}"/>
              </a:ext>
            </a:extLst>
          </p:cNvPr>
          <p:cNvSpPr/>
          <p:nvPr/>
        </p:nvSpPr>
        <p:spPr>
          <a:xfrm>
            <a:off x="0" y="4599103"/>
            <a:ext cx="6465140" cy="2128751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ontent Placeholder 6">
            <a:extLst>
              <a:ext uri="{FF2B5EF4-FFF2-40B4-BE49-F238E27FC236}">
                <a16:creationId xmlns:a16="http://schemas.microsoft.com/office/drawing/2014/main" id="{84B5CE3F-80EC-468B-D5DD-B6BC6575CA57}"/>
              </a:ext>
            </a:extLst>
          </p:cNvPr>
          <p:cNvSpPr txBox="1">
            <a:spLocks/>
          </p:cNvSpPr>
          <p:nvPr/>
        </p:nvSpPr>
        <p:spPr>
          <a:xfrm>
            <a:off x="426308" y="4820522"/>
            <a:ext cx="6257588" cy="1734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Jei patalpose, kaip akcentas, yra paliktos lieto betono detalės be papildomos apdailos (pvz. betoninės kolonos, nedažytos lubos), tokios </a:t>
            </a:r>
            <a:r>
              <a:rPr lang="lt-LT" sz="1400" err="1">
                <a:latin typeface="Arial"/>
                <a:cs typeface="Arial"/>
              </a:rPr>
              <a:t>akcentinės</a:t>
            </a:r>
            <a:r>
              <a:rPr lang="lt-LT" sz="1400">
                <a:latin typeface="Arial"/>
                <a:cs typeface="Arial"/>
              </a:rPr>
              <a:t> detalės gali būti apdorotos, paliekamos ir papildomai nedekoruojamos.</a:t>
            </a:r>
          </a:p>
          <a:p>
            <a:pPr marL="0" indent="0">
              <a:buNone/>
            </a:pPr>
            <a:r>
              <a:rPr lang="lt-LT" sz="1400">
                <a:latin typeface="Arial"/>
                <a:ea typeface="+mn-lt"/>
                <a:cs typeface="+mn-lt"/>
              </a:rPr>
              <a:t>Sienos dažomos baltais matiniais dažais, grindys klojamos pilka kilimine danga.</a:t>
            </a:r>
            <a:endParaRPr lang="lt-LT">
              <a:latin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Grindų </a:t>
            </a:r>
            <a:r>
              <a:rPr lang="lt-LT" sz="1400" err="1">
                <a:latin typeface="Arial"/>
                <a:cs typeface="Arial"/>
              </a:rPr>
              <a:t>spalviškumas</a:t>
            </a:r>
            <a:r>
              <a:rPr lang="lt-LT" sz="1400">
                <a:latin typeface="Arial"/>
                <a:cs typeface="Arial"/>
              </a:rPr>
              <a:t> gali keistis, priklausomai nuo dangos tekstūros ir rašto.</a:t>
            </a:r>
          </a:p>
        </p:txBody>
      </p:sp>
    </p:spTree>
    <p:extLst>
      <p:ext uri="{BB962C8B-B14F-4D97-AF65-F5344CB8AC3E}">
        <p14:creationId xmlns:p14="http://schemas.microsoft.com/office/powerpoint/2010/main" val="2551611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206027" y="2125929"/>
            <a:ext cx="1627499" cy="1627499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12606" y="2125929"/>
            <a:ext cx="5033817" cy="1624035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07545" cy="1325563"/>
          </a:xfrm>
        </p:spPr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/>
                <a:cs typeface="Arial"/>
              </a:rPr>
              <a:t>STOGINĖ TARNYBINIAM TRANSPORTUI</a:t>
            </a:r>
            <a:br>
              <a:rPr lang="lt-LT" sz="280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lt-LT" sz="1600" b="1">
                <a:solidFill>
                  <a:srgbClr val="000000"/>
                </a:solidFill>
                <a:latin typeface="Arial"/>
                <a:cs typeface="Arial"/>
              </a:rPr>
              <a:t>~2</a:t>
            </a:r>
            <a:r>
              <a:rPr lang="lt-LT" sz="1600" b="1">
                <a:latin typeface="Arial"/>
                <a:cs typeface="Arial"/>
              </a:rPr>
              <a:t>1</a:t>
            </a:r>
            <a:r>
              <a:rPr lang="lt-LT" sz="1600" b="1">
                <a:solidFill>
                  <a:srgbClr val="000000"/>
                </a:solidFill>
                <a:latin typeface="Arial"/>
                <a:cs typeface="Arial"/>
              </a:rPr>
              <a:t> KV. M</a:t>
            </a:r>
            <a:endParaRPr lang="en-US" sz="16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17292" y="2166479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Aikštelėje prie pastato turi būti bent viena stoginė su dviem parkavimo vietomis, skirtomis naudoti tik ESO avarinės tarnybos transportui laikyti.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Įvažiavimas į stoginę užtveriamas nulenkiamu ir rakinamu automobilio atitvėrimo stulpeliu arba vieta pažymima informaciniu ženklu „Rezervuota“.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626AF9-43E7-9012-1401-57680A50ADD7}"/>
              </a:ext>
            </a:extLst>
          </p:cNvPr>
          <p:cNvGrpSpPr/>
          <p:nvPr/>
        </p:nvGrpSpPr>
        <p:grpSpPr>
          <a:xfrm>
            <a:off x="0" y="4069902"/>
            <a:ext cx="5432546" cy="2422973"/>
            <a:chOff x="8532797" y="848558"/>
            <a:chExt cx="5432546" cy="242297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88021F-B2FD-5F99-FB34-1D8126B1D835}"/>
                </a:ext>
              </a:extLst>
            </p:cNvPr>
            <p:cNvSpPr/>
            <p:nvPr/>
          </p:nvSpPr>
          <p:spPr>
            <a:xfrm>
              <a:off x="11549297" y="848558"/>
              <a:ext cx="2416046" cy="2416046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1270A0-414E-42EC-D94A-82310FF2C2DD}"/>
                </a:ext>
              </a:extLst>
            </p:cNvPr>
            <p:cNvSpPr/>
            <p:nvPr/>
          </p:nvSpPr>
          <p:spPr>
            <a:xfrm>
              <a:off x="8532797" y="848559"/>
              <a:ext cx="4248727" cy="242297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BB1414E-800C-DF4F-DE5D-781B71FFF196}"/>
              </a:ext>
            </a:extLst>
          </p:cNvPr>
          <p:cNvSpPr txBox="1"/>
          <p:nvPr/>
        </p:nvSpPr>
        <p:spPr>
          <a:xfrm>
            <a:off x="817606" y="4349465"/>
            <a:ext cx="3886479" cy="15132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lt-LT" sz="1400">
                <a:latin typeface="Arial"/>
                <a:cs typeface="Arial"/>
              </a:rPr>
              <a:t>Stoginės matmenys ne mažesni nei 7,0x3,0 m, konstrukcija iš metalo profilių, su lietaus nutekėjimu.</a:t>
            </a:r>
          </a:p>
          <a:p>
            <a:pPr>
              <a:spcBef>
                <a:spcPts val="1000"/>
              </a:spcBef>
            </a:pPr>
            <a:r>
              <a:rPr lang="lt-LT" sz="1400">
                <a:latin typeface="Arial"/>
                <a:cs typeface="Arial"/>
              </a:rPr>
              <a:t>Stoginėje yra integruotas LED apšvietimas su judesio davikliais, elektros lizdas ir yra galimybė įrengti krovimo stotelę.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6FACD3DB-AACF-65F5-C3DA-A14BA161B180}"/>
              </a:ext>
            </a:extLst>
          </p:cNvPr>
          <p:cNvSpPr txBox="1"/>
          <p:nvPr/>
        </p:nvSpPr>
        <p:spPr>
          <a:xfrm>
            <a:off x="900359" y="1746214"/>
            <a:ext cx="2249348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ea typeface="Calibri"/>
                <a:cs typeface="Calibri"/>
              </a:rPr>
              <a:t>ĮSIGYJA/ĮRENGIA NUOMOTOJAS</a:t>
            </a:r>
          </a:p>
        </p:txBody>
      </p:sp>
      <p:sp>
        <p:nvSpPr>
          <p:cNvPr id="4" name="AutoShape 4" descr="Stoginė automobiliui su paruošimu saulės baterijoms - CMK">
            <a:extLst>
              <a:ext uri="{FF2B5EF4-FFF2-40B4-BE49-F238E27FC236}">
                <a16:creationId xmlns:a16="http://schemas.microsoft.com/office/drawing/2014/main" id="{103F52BD-2B3F-AB0C-A5B8-94BD992389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296244" cy="32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BC2AC90-58F5-E1C1-391D-2891E37C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1" y="1982143"/>
            <a:ext cx="3144446" cy="353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5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003966" y="3888507"/>
            <a:ext cx="1995055" cy="1995055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0" y="3888508"/>
            <a:ext cx="5033817" cy="1995055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RECEPCIJA SU LAUKIAMUOJU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10-20 KV. M*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0628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Komplektacija: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Recepcijos stalas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REC.01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Minkštasuolis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KRE.01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Minkštasuolis trivietis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SOF.01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Staliukas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KSTAL.01</a:t>
            </a:r>
          </a:p>
          <a:p>
            <a:r>
              <a:rPr lang="lt-LT" sz="1400">
                <a:latin typeface="Arial" panose="020B0604020202020204" pitchFamily="34" charset="0"/>
                <a:cs typeface="Arial" panose="020B0604020202020204" pitchFamily="34" charset="0"/>
              </a:rPr>
              <a:t>Pakaba – </a:t>
            </a:r>
            <a:r>
              <a:rPr lang="lt-LT" sz="1400" b="1">
                <a:latin typeface="Arial" panose="020B0604020202020204" pitchFamily="34" charset="0"/>
                <a:cs typeface="Arial" panose="020B0604020202020204" pitchFamily="34" charset="0"/>
              </a:rPr>
              <a:t>KAB.01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A reception desk in a lobby&#10;&#10;Description automatically generated">
            <a:extLst>
              <a:ext uri="{FF2B5EF4-FFF2-40B4-BE49-F238E27FC236}">
                <a16:creationId xmlns:a16="http://schemas.microsoft.com/office/drawing/2014/main" id="{4F4C41C4-B201-F522-62E0-BEABD2A7C0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71" y="1825625"/>
            <a:ext cx="5181600" cy="331668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9F159A-9359-5214-A2E3-1EC1DAF3DA2A}"/>
              </a:ext>
            </a:extLst>
          </p:cNvPr>
          <p:cNvSpPr txBox="1"/>
          <p:nvPr/>
        </p:nvSpPr>
        <p:spPr>
          <a:xfrm>
            <a:off x="8386044" y="374982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E532C-0860-2076-3100-81BAB71C9DF3}"/>
              </a:ext>
            </a:extLst>
          </p:cNvPr>
          <p:cNvSpPr txBox="1"/>
          <p:nvPr/>
        </p:nvSpPr>
        <p:spPr>
          <a:xfrm>
            <a:off x="6952674" y="403274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F4757E-BF09-1CE5-238F-BF13FCF5B555}"/>
              </a:ext>
            </a:extLst>
          </p:cNvPr>
          <p:cNvSpPr txBox="1"/>
          <p:nvPr/>
        </p:nvSpPr>
        <p:spPr>
          <a:xfrm>
            <a:off x="11102689" y="429435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19E8C-8934-9DA9-9390-C37CA66CEDB4}"/>
              </a:ext>
            </a:extLst>
          </p:cNvPr>
          <p:cNvSpPr txBox="1"/>
          <p:nvPr/>
        </p:nvSpPr>
        <p:spPr>
          <a:xfrm>
            <a:off x="10040508" y="444133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KSTAL.01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817995" y="3888509"/>
            <a:ext cx="4537941" cy="20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Recepcijos su laukiamuoju erdvės plotas priklauso nuo patalpų išplanavimo ir darbuotojų skaičiaus.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Priklausomai nuo poreikio, formuojama nuo 3 iki 5 vietų svečiams prisėsti. </a:t>
            </a:r>
          </a:p>
          <a:p>
            <a:pPr marL="0" indent="0">
              <a:buNone/>
            </a:pPr>
            <a:r>
              <a:rPr lang="lt-LT" sz="1400">
                <a:latin typeface="Arial"/>
                <a:cs typeface="Arial"/>
              </a:rPr>
              <a:t>Grindų danga gali būti pilkos plytelės, vinilinė danga arba pilka kiliminė danga.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Sienos dažomos baltais matiniais dažais, siena šalia recepcijos gali būti </a:t>
            </a:r>
            <a:r>
              <a:rPr lang="lt-LT" sz="1400" err="1">
                <a:latin typeface="Arial"/>
                <a:cs typeface="Arial"/>
              </a:rPr>
              <a:t>akcentinė</a:t>
            </a:r>
            <a:r>
              <a:rPr lang="lt-LT" sz="1400">
                <a:latin typeface="Arial"/>
                <a:cs typeface="Arial"/>
              </a:rPr>
              <a:t> su įmonės logotipu.</a:t>
            </a:r>
            <a:endParaRPr lang="en-US"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87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D3932-4FCB-F3E8-8957-088F3862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ABA0BD-8B79-94BB-E781-187E6C007115}"/>
              </a:ext>
            </a:extLst>
          </p:cNvPr>
          <p:cNvGrpSpPr/>
          <p:nvPr/>
        </p:nvGrpSpPr>
        <p:grpSpPr>
          <a:xfrm>
            <a:off x="925715" y="1398935"/>
            <a:ext cx="1632417" cy="1624943"/>
            <a:chOff x="828700" y="4376128"/>
            <a:chExt cx="2074529" cy="20650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EFB3C8-04D1-95D1-1849-631CBB708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700" y="5370199"/>
              <a:ext cx="2074529" cy="107095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17824B3-5565-9D99-EBA9-6B197CB6A7E5}"/>
                </a:ext>
              </a:extLst>
            </p:cNvPr>
            <p:cNvSpPr/>
            <p:nvPr/>
          </p:nvSpPr>
          <p:spPr>
            <a:xfrm>
              <a:off x="838200" y="4376130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53720A-64B9-A9B8-3BC2-30A928F24F73}"/>
                </a:ext>
              </a:extLst>
            </p:cNvPr>
            <p:cNvSpPr txBox="1"/>
            <p:nvPr/>
          </p:nvSpPr>
          <p:spPr>
            <a:xfrm>
              <a:off x="838199" y="4376128"/>
              <a:ext cx="2065028" cy="3520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REC.01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27245B-2D47-D1B0-F00D-307C34C3E7E8}"/>
              </a:ext>
            </a:extLst>
          </p:cNvPr>
          <p:cNvGrpSpPr/>
          <p:nvPr/>
        </p:nvGrpSpPr>
        <p:grpSpPr>
          <a:xfrm>
            <a:off x="922892" y="3228809"/>
            <a:ext cx="1628680" cy="1633995"/>
            <a:chOff x="3008526" y="4376127"/>
            <a:chExt cx="2069780" cy="207653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CE2F80-F337-49A1-6674-DE3148ED9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270" y="4864676"/>
              <a:ext cx="1802060" cy="1587985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2E43525-501A-8C04-A30B-111F02A40ACA}"/>
                </a:ext>
              </a:extLst>
            </p:cNvPr>
            <p:cNvSpPr/>
            <p:nvPr/>
          </p:nvSpPr>
          <p:spPr>
            <a:xfrm>
              <a:off x="3013277" y="4376127"/>
              <a:ext cx="2065029" cy="2065028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8260DDA-EF94-7957-0DCF-2E436DA6404C}"/>
                </a:ext>
              </a:extLst>
            </p:cNvPr>
            <p:cNvSpPr txBox="1"/>
            <p:nvPr/>
          </p:nvSpPr>
          <p:spPr>
            <a:xfrm>
              <a:off x="3008526" y="4409433"/>
              <a:ext cx="1848580" cy="3520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KRE.01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0A2580-1C9A-6FA0-3961-96AC1741ACDA}"/>
              </a:ext>
            </a:extLst>
          </p:cNvPr>
          <p:cNvGrpSpPr/>
          <p:nvPr/>
        </p:nvGrpSpPr>
        <p:grpSpPr>
          <a:xfrm>
            <a:off x="926631" y="5024727"/>
            <a:ext cx="1624942" cy="1624943"/>
            <a:chOff x="5188352" y="4376126"/>
            <a:chExt cx="2065029" cy="20650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2BEE3A-F0A3-7881-47A4-F29A430E0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150" y="5086519"/>
              <a:ext cx="2045434" cy="135463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61512B-076E-1DDF-90D8-5BFFBF89C356}"/>
                </a:ext>
              </a:extLst>
            </p:cNvPr>
            <p:cNvSpPr/>
            <p:nvPr/>
          </p:nvSpPr>
          <p:spPr>
            <a:xfrm>
              <a:off x="5188352" y="4376127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10AEE80-C752-8B2D-FF5E-BD7975878D51}"/>
                </a:ext>
              </a:extLst>
            </p:cNvPr>
            <p:cNvSpPr txBox="1"/>
            <p:nvPr/>
          </p:nvSpPr>
          <p:spPr>
            <a:xfrm>
              <a:off x="5207948" y="4376126"/>
              <a:ext cx="1848581" cy="3520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SOF.01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BD57C0-00D4-C91A-D107-1772A767F3BF}"/>
              </a:ext>
            </a:extLst>
          </p:cNvPr>
          <p:cNvGrpSpPr/>
          <p:nvPr/>
        </p:nvGrpSpPr>
        <p:grpSpPr>
          <a:xfrm>
            <a:off x="6035862" y="1603280"/>
            <a:ext cx="1637017" cy="1624940"/>
            <a:chOff x="7357879" y="4376127"/>
            <a:chExt cx="2080376" cy="206502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6425DC-6BA3-900E-6764-7921FCE2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269" y="5142653"/>
              <a:ext cx="1624942" cy="129850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AD55133-23D8-865A-D599-2B6549EC35FF}"/>
                </a:ext>
              </a:extLst>
            </p:cNvPr>
            <p:cNvSpPr/>
            <p:nvPr/>
          </p:nvSpPr>
          <p:spPr>
            <a:xfrm>
              <a:off x="7373226" y="4376127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7A3A142-D71A-B10C-2C65-C022B36CA692}"/>
                </a:ext>
              </a:extLst>
            </p:cNvPr>
            <p:cNvSpPr txBox="1"/>
            <p:nvPr/>
          </p:nvSpPr>
          <p:spPr>
            <a:xfrm>
              <a:off x="7357879" y="4376127"/>
              <a:ext cx="2080376" cy="3520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KSTAL.01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1F2CB-117B-50A4-9443-686B240208CC}"/>
              </a:ext>
            </a:extLst>
          </p:cNvPr>
          <p:cNvGrpSpPr/>
          <p:nvPr/>
        </p:nvGrpSpPr>
        <p:grpSpPr>
          <a:xfrm>
            <a:off x="6000803" y="3541740"/>
            <a:ext cx="1957271" cy="1732094"/>
            <a:chOff x="9524125" y="4376126"/>
            <a:chExt cx="2487658" cy="22014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D02C69-2CCD-8885-A62E-E28BA000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575" y="4512559"/>
              <a:ext cx="1160078" cy="206503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8673C7-CFF9-3432-6E36-FA70E3F78014}"/>
                </a:ext>
              </a:extLst>
            </p:cNvPr>
            <p:cNvSpPr/>
            <p:nvPr/>
          </p:nvSpPr>
          <p:spPr>
            <a:xfrm>
              <a:off x="9558100" y="4376126"/>
              <a:ext cx="2065029" cy="2065029"/>
            </a:xfrm>
            <a:prstGeom prst="rect">
              <a:avLst/>
            </a:prstGeom>
            <a:noFill/>
            <a:ln w="28575">
              <a:solidFill>
                <a:srgbClr val="B6CD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4A27C61-E1FA-7A92-BCA3-2826AB9ED268}"/>
                </a:ext>
              </a:extLst>
            </p:cNvPr>
            <p:cNvSpPr txBox="1"/>
            <p:nvPr/>
          </p:nvSpPr>
          <p:spPr>
            <a:xfrm>
              <a:off x="9524125" y="4376129"/>
              <a:ext cx="2487658" cy="3520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lt-LT" sz="1200" b="1">
                  <a:latin typeface="Arial"/>
                  <a:cs typeface="Arial"/>
                </a:rPr>
                <a:t>KAB.01</a:t>
              </a:r>
              <a:endParaRPr lang="lt-LT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A8813F6C-8F32-BB2F-2AC7-27ABA412490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RECEPCIJA SU LAUKIAMUOJU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BALDINIAI SPRENDIMAI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B15114-249F-AA6B-B86F-676539DD21B9}"/>
              </a:ext>
            </a:extLst>
          </p:cNvPr>
          <p:cNvSpPr txBox="1"/>
          <p:nvPr/>
        </p:nvSpPr>
        <p:spPr>
          <a:xfrm>
            <a:off x="2645647" y="1689236"/>
            <a:ext cx="3145614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Recepcijos stalas, uždarais šonais skirtas dviem darbo vietom su </a:t>
            </a:r>
            <a:r>
              <a:rPr lang="lt-LT" sz="1000" err="1"/>
              <a:t>anstatu</a:t>
            </a:r>
            <a:r>
              <a:rPr lang="lt-LT" sz="1000"/>
              <a:t> (derinamas su Nuomininku).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Darbinis stalviršis 750 mm aukštyje.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Stalviršio priekyje atverčiami dangteliai elektros laidams, po dangteliais suformuoti laidų loveliai.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Antstato viršutinė dalis pakelta 1100 mm aukštyje.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Karkasas ir fasadai gaminami iš 18 mm LMDP. 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Rankenėlės profilio tipo.</a:t>
            </a:r>
            <a:endParaRPr lang="lt-LT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>
                <a:ea typeface="Calibri"/>
                <a:cs typeface="Calibri"/>
              </a:rPr>
              <a:t>Už recepcijos stalo įrengiamas spintelių blokas (derinamas su nuomininku).</a:t>
            </a:r>
          </a:p>
          <a:p>
            <a:endParaRPr lang="en-US" sz="1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0F832D-E941-B834-3346-EF6AEC7AC5CD}"/>
              </a:ext>
            </a:extLst>
          </p:cNvPr>
          <p:cNvSpPr txBox="1"/>
          <p:nvPr/>
        </p:nvSpPr>
        <p:spPr>
          <a:xfrm>
            <a:off x="2643275" y="3537679"/>
            <a:ext cx="3145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Minkštasuolio išmatavimai 900x690x470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Susideda iš metalinio rėmo, minkštosios dalies ir pagrindo. Pagrindas iš ne mažiau kaip 40 mm MDF.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Kojos turi reguliuojamo aukščio atramėles, grindų nelygumams kompensuoti.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Visi baldo kampai suapvalinti, „U“ formos.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Minkštasuolis pagamintas iš aukšto elastingumo porolono, </a:t>
            </a:r>
            <a:r>
              <a:rPr lang="lt-LT" sz="1000" err="1"/>
              <a:t>sintepono</a:t>
            </a:r>
            <a:r>
              <a:rPr lang="lt-LT" sz="1000"/>
              <a:t> ir aptrauktas audiniu.</a:t>
            </a:r>
            <a:endParaRPr lang="en-US" sz="1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088A3-B377-9F94-06CA-37BFBD8149F6}"/>
              </a:ext>
            </a:extLst>
          </p:cNvPr>
          <p:cNvSpPr txBox="1"/>
          <p:nvPr/>
        </p:nvSpPr>
        <p:spPr>
          <a:xfrm>
            <a:off x="2643275" y="5278023"/>
            <a:ext cx="3145614" cy="149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Triviečio minkštasuolio išmatavimai 2100x690x725/470 mm.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Susideda iš metalinio rėmo, minkštosios dalies ir pagrindo. Pagrindas iš ne mažiau kaip 40 mm MDF.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Kojos turi reguliuojamo aukščio atramėles, grindų nelygumams kompensuoti.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Visi baldo kampai suapvalinti, „U“ formos.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Minkštasuolis pagamintas iš aukšto elastingumo porolono, </a:t>
            </a:r>
            <a:r>
              <a:rPr lang="lt-LT" sz="1000" err="1"/>
              <a:t>sintepono</a:t>
            </a:r>
            <a:r>
              <a:rPr lang="lt-LT" sz="1000"/>
              <a:t> ir aptrauktas audiniu.</a:t>
            </a:r>
            <a:endParaRPr lang="en-US" sz="1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598221-00B0-8C38-4E44-220B6D09E8D4}"/>
              </a:ext>
            </a:extLst>
          </p:cNvPr>
          <p:cNvSpPr txBox="1"/>
          <p:nvPr/>
        </p:nvSpPr>
        <p:spPr>
          <a:xfrm>
            <a:off x="7719448" y="1869907"/>
            <a:ext cx="4037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Kavos staliukas apvaliu stalviršiu d-500 mm, ne mažesnio nei 510 mm aukščio.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Stalviršis pagamintas iš ne mažiau nei 180 mm LMDP.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Stalviršis turi būti vientisas, be sudalinimų. Paviršius atsparus braižymams ir pritaikytas naudoti darbiniams paviršiams.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Stalas turi būti ant vienos centrinio principo bazės.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Stalo kojos skersmuo turi būti ne mažesnio nei 40mm diametro metalo lakšto, kuris turi būti dažytas lygiai, matiniais dažais milteliniu būdu.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Metalo lakšto padas d-400mm.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Bendras stalo bazių aukštis turi būti ne daugiau nei 500mm.</a:t>
            </a:r>
            <a:endParaRPr lang="en-US" sz="1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2A4B47-DF3F-9CDC-8F78-E4FB684357B6}"/>
              </a:ext>
            </a:extLst>
          </p:cNvPr>
          <p:cNvSpPr txBox="1"/>
          <p:nvPr/>
        </p:nvSpPr>
        <p:spPr>
          <a:xfrm>
            <a:off x="7719448" y="3913884"/>
            <a:ext cx="3873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Metalinė pakaba ant trijų kojų.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6 pakabų.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00"/>
              <a:t>1670 mm aukščio.</a:t>
            </a:r>
            <a:endParaRPr lang="en-US" sz="1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433DC6-8C69-71E3-E316-09E186307E92}"/>
              </a:ext>
            </a:extLst>
          </p:cNvPr>
          <p:cNvGrpSpPr/>
          <p:nvPr/>
        </p:nvGrpSpPr>
        <p:grpSpPr>
          <a:xfrm>
            <a:off x="7973274" y="5203821"/>
            <a:ext cx="4214224" cy="1325563"/>
            <a:chOff x="7867426" y="1537692"/>
            <a:chExt cx="4214224" cy="13255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67B72A2-E51A-A08B-A8F7-38C31D507A80}"/>
                </a:ext>
              </a:extLst>
            </p:cNvPr>
            <p:cNvSpPr/>
            <p:nvPr/>
          </p:nvSpPr>
          <p:spPr>
            <a:xfrm>
              <a:off x="7867426" y="1537692"/>
              <a:ext cx="1325562" cy="132556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8C5E8B-C7F0-8A6E-FB49-E5BEEA0E1059}"/>
                </a:ext>
              </a:extLst>
            </p:cNvPr>
            <p:cNvSpPr/>
            <p:nvPr/>
          </p:nvSpPr>
          <p:spPr>
            <a:xfrm>
              <a:off x="8532798" y="1537693"/>
              <a:ext cx="3548852" cy="132556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B5B72F1-04F2-ADBF-8663-930CEE421651}"/>
              </a:ext>
            </a:extLst>
          </p:cNvPr>
          <p:cNvSpPr txBox="1"/>
          <p:nvPr/>
        </p:nvSpPr>
        <p:spPr>
          <a:xfrm>
            <a:off x="8630937" y="5604992"/>
            <a:ext cx="342878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400">
                <a:latin typeface="Arial"/>
                <a:cs typeface="Arial"/>
              </a:rPr>
              <a:t>Baldų medžiagiškumas ir spalvos priklausys nuo baldų tiekėjo/ gamintojo (derinama su Nuomininku).</a:t>
            </a:r>
            <a:endParaRPr lang="lt-L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9743F-37B5-DD9E-3AC8-DBA068835B7D}"/>
              </a:ext>
            </a:extLst>
          </p:cNvPr>
          <p:cNvSpPr txBox="1"/>
          <p:nvPr/>
        </p:nvSpPr>
        <p:spPr>
          <a:xfrm>
            <a:off x="2880356" y="1344412"/>
            <a:ext cx="1707184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NUOMOTOJAS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2EFBC-F8C5-C9D9-DE65-0E27A180A674}"/>
              </a:ext>
            </a:extLst>
          </p:cNvPr>
          <p:cNvSpPr txBox="1"/>
          <p:nvPr/>
        </p:nvSpPr>
        <p:spPr>
          <a:xfrm>
            <a:off x="7952310" y="3539395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222097-1B5E-FA10-A0A8-6166859E5EB4}"/>
              </a:ext>
            </a:extLst>
          </p:cNvPr>
          <p:cNvSpPr txBox="1"/>
          <p:nvPr/>
        </p:nvSpPr>
        <p:spPr>
          <a:xfrm>
            <a:off x="2882257" y="5022206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3AC5C4-2CD8-61D7-B199-0F800B5AD79D}"/>
              </a:ext>
            </a:extLst>
          </p:cNvPr>
          <p:cNvSpPr txBox="1"/>
          <p:nvPr/>
        </p:nvSpPr>
        <p:spPr>
          <a:xfrm>
            <a:off x="2871960" y="3230476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1E755D-62EB-A0FD-2509-17CB2A4B39DF}"/>
              </a:ext>
            </a:extLst>
          </p:cNvPr>
          <p:cNvSpPr txBox="1"/>
          <p:nvPr/>
        </p:nvSpPr>
        <p:spPr>
          <a:xfrm>
            <a:off x="7952310" y="1562314"/>
            <a:ext cx="1714959" cy="27241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ĮSIGYJA NUOMININKAS</a:t>
            </a:r>
          </a:p>
        </p:txBody>
      </p:sp>
    </p:spTree>
    <p:extLst>
      <p:ext uri="{BB962C8B-B14F-4D97-AF65-F5344CB8AC3E}">
        <p14:creationId xmlns:p14="http://schemas.microsoft.com/office/powerpoint/2010/main" val="2678614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28C082-CE71-61B5-19E4-716C33BCEB61}"/>
              </a:ext>
            </a:extLst>
          </p:cNvPr>
          <p:cNvGrpSpPr/>
          <p:nvPr/>
        </p:nvGrpSpPr>
        <p:grpSpPr>
          <a:xfrm>
            <a:off x="-64008" y="2369770"/>
            <a:ext cx="6944001" cy="1986665"/>
            <a:chOff x="0" y="1533916"/>
            <a:chExt cx="6387414" cy="234234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7D538F-165E-6AE8-806C-481DE325C949}"/>
                </a:ext>
              </a:extLst>
            </p:cNvPr>
            <p:cNvSpPr/>
            <p:nvPr/>
          </p:nvSpPr>
          <p:spPr>
            <a:xfrm>
              <a:off x="4441652" y="1533916"/>
              <a:ext cx="1945762" cy="2342345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196E5B-196C-0AEB-40EA-E21AADA94758}"/>
                </a:ext>
              </a:extLst>
            </p:cNvPr>
            <p:cNvSpPr/>
            <p:nvPr/>
          </p:nvSpPr>
          <p:spPr>
            <a:xfrm>
              <a:off x="0" y="1533916"/>
              <a:ext cx="5414534" cy="2342345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 dirty="0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DAIKTŲ IR DRABUŽIŲ SPINTELĖS</a:t>
            </a:r>
            <a:b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 dirty="0">
                <a:latin typeface="Arial" panose="020B0604020202020204" pitchFamily="34" charset="0"/>
                <a:cs typeface="Arial" panose="020B0604020202020204" pitchFamily="34" charset="0"/>
              </a:rPr>
              <a:t>VIRŠUTINIŲ RŪBŲ SPINTOS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19193" y="2830417"/>
            <a:ext cx="6484298" cy="1986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400" dirty="0">
                <a:latin typeface="Arial"/>
                <a:cs typeface="Arial"/>
              </a:rPr>
              <a:t>Drabužių spintos varstomomis durimis su skersiniais drabužių pakaboms. Vienos spintos durys su veidrodžiu per visą durų paviršių. Vienam darbuotojui priskiriamas 0,2 m. spintos ploto.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lt-LT" sz="1400" dirty="0">
                <a:latin typeface="Arial"/>
                <a:cs typeface="Arial"/>
              </a:rPr>
              <a:t>Į spintos nišą įrengiamas integruotas minkštasuolis su minkšta nugarine </a:t>
            </a:r>
            <a:r>
              <a:rPr lang="lt-LT" sz="1400" dirty="0">
                <a:latin typeface="Arial"/>
                <a:ea typeface="+mn-lt"/>
                <a:cs typeface="Arial"/>
              </a:rPr>
              <a:t>spintos</a:t>
            </a:r>
            <a:r>
              <a:rPr lang="lt-LT" sz="1400" dirty="0">
                <a:latin typeface="Arial"/>
                <a:cs typeface="Arial"/>
              </a:rPr>
              <a:t> dalimi (nišoje). Minkštasuolio medžiaga atspari ir lengvai valoma nuo dėmių. Intensyvesnėse naudojimui vietose pastatomi naudojami pastatomi suoliukai.</a:t>
            </a:r>
            <a:r>
              <a:rPr lang="en-US" sz="1400" dirty="0">
                <a:latin typeface="Arial"/>
                <a:cs typeface="Arial"/>
              </a:rPr>
              <a:t> </a:t>
            </a:r>
            <a:endParaRPr lang="lt-LT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A hallway with wooden cabinets&#10;&#10;Description automatically generated">
            <a:extLst>
              <a:ext uri="{FF2B5EF4-FFF2-40B4-BE49-F238E27FC236}">
                <a16:creationId xmlns:a16="http://schemas.microsoft.com/office/drawing/2014/main" id="{5AC3C4E9-2E0E-25D8-A23A-D511720A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38177" y="2431634"/>
            <a:ext cx="4058394" cy="3014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06DBD1B-1FA0-3DB3-2365-3DB4DEB7A1AE}"/>
              </a:ext>
            </a:extLst>
          </p:cNvPr>
          <p:cNvGrpSpPr/>
          <p:nvPr/>
        </p:nvGrpSpPr>
        <p:grpSpPr>
          <a:xfrm>
            <a:off x="0" y="4625273"/>
            <a:ext cx="4819425" cy="1606562"/>
            <a:chOff x="8532797" y="1537693"/>
            <a:chExt cx="4819425" cy="112759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9770AA1-2A1F-C19D-172B-6E20E11E2871}"/>
                </a:ext>
              </a:extLst>
            </p:cNvPr>
            <p:cNvSpPr/>
            <p:nvPr/>
          </p:nvSpPr>
          <p:spPr>
            <a:xfrm>
              <a:off x="12224630" y="1537693"/>
              <a:ext cx="1127592" cy="112759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169ED4-D21A-0377-5325-EE465BAD214B}"/>
                </a:ext>
              </a:extLst>
            </p:cNvPr>
            <p:cNvSpPr/>
            <p:nvPr/>
          </p:nvSpPr>
          <p:spPr>
            <a:xfrm>
              <a:off x="8532797" y="1537693"/>
              <a:ext cx="4248727" cy="112759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1EBE237-936D-734F-F8C9-18BB8DA817C4}"/>
              </a:ext>
            </a:extLst>
          </p:cNvPr>
          <p:cNvSpPr txBox="1"/>
          <p:nvPr/>
        </p:nvSpPr>
        <p:spPr>
          <a:xfrm>
            <a:off x="0" y="4951500"/>
            <a:ext cx="354885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lt-LT" sz="1400" dirty="0">
                <a:latin typeface="Arial"/>
                <a:cs typeface="Arial"/>
              </a:rPr>
              <a:t>Baldų medžiagiškumas (atsparus dėvėjimuisi ir lengvai valomas), spalvos priklausys nuo baldų tiekėjo/ gamintojo (derinama su nuomininku).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F367B-54F8-FE81-C574-5FF4CFCBAF34}"/>
              </a:ext>
            </a:extLst>
          </p:cNvPr>
          <p:cNvSpPr txBox="1"/>
          <p:nvPr/>
        </p:nvSpPr>
        <p:spPr>
          <a:xfrm>
            <a:off x="2191538" y="2463886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ea typeface="Calibri"/>
                <a:cs typeface="Calibri"/>
              </a:rPr>
              <a:t>ĮSIGYJA NUOMOTOJAS</a:t>
            </a:r>
          </a:p>
        </p:txBody>
      </p:sp>
    </p:spTree>
    <p:extLst>
      <p:ext uri="{BB962C8B-B14F-4D97-AF65-F5344CB8AC3E}">
        <p14:creationId xmlns:p14="http://schemas.microsoft.com/office/powerpoint/2010/main" val="382195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28C082-CE71-61B5-19E4-716C33BCEB61}"/>
              </a:ext>
            </a:extLst>
          </p:cNvPr>
          <p:cNvGrpSpPr/>
          <p:nvPr/>
        </p:nvGrpSpPr>
        <p:grpSpPr>
          <a:xfrm>
            <a:off x="0" y="2727330"/>
            <a:ext cx="6944001" cy="2242580"/>
            <a:chOff x="0" y="1533916"/>
            <a:chExt cx="6387414" cy="234234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7D538F-165E-6AE8-806C-481DE325C949}"/>
                </a:ext>
              </a:extLst>
            </p:cNvPr>
            <p:cNvSpPr/>
            <p:nvPr/>
          </p:nvSpPr>
          <p:spPr>
            <a:xfrm>
              <a:off x="4441652" y="1533916"/>
              <a:ext cx="1945762" cy="2342345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196E5B-196C-0AEB-40EA-E21AADA94758}"/>
                </a:ext>
              </a:extLst>
            </p:cNvPr>
            <p:cNvSpPr/>
            <p:nvPr/>
          </p:nvSpPr>
          <p:spPr>
            <a:xfrm>
              <a:off x="0" y="1533916"/>
              <a:ext cx="5414534" cy="2342345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 dirty="0">
                <a:solidFill>
                  <a:srgbClr val="B6CD00"/>
                </a:solidFill>
                <a:latin typeface="Arial Black"/>
                <a:cs typeface="Arial"/>
              </a:rPr>
              <a:t>DAIKTŲ IR DRABUŽIŲ SPINTELĖS</a:t>
            </a:r>
            <a:b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 dirty="0">
                <a:latin typeface="Arial"/>
                <a:cs typeface="Arial"/>
              </a:rPr>
              <a:t>DAIKTŲ SAUGOJIMO SPINTELĖS („LOCKER“) 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0" y="3140999"/>
            <a:ext cx="5547190" cy="2242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400" dirty="0">
                <a:latin typeface="Arial"/>
                <a:cs typeface="Arial"/>
              </a:rPr>
              <a:t>Šalia išėjimo iš patalpų, įrengiamos rakinamos daiktų saugojimo spintelės („</a:t>
            </a:r>
            <a:r>
              <a:rPr lang="lt-LT" sz="1400" dirty="0" err="1">
                <a:latin typeface="Arial"/>
                <a:cs typeface="Arial"/>
              </a:rPr>
              <a:t>locker</a:t>
            </a:r>
            <a:r>
              <a:rPr lang="lt-LT" sz="1400" dirty="0">
                <a:latin typeface="Arial"/>
                <a:cs typeface="Arial"/>
              </a:rPr>
              <a:t>“) ir stalčiai batams, spintos viršutiniams drabužiams.</a:t>
            </a:r>
            <a:endParaRPr lang="lt-LT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lt-LT" sz="1400" dirty="0">
                <a:latin typeface="Arial"/>
                <a:cs typeface="Arial"/>
              </a:rPr>
              <a:t>Spintelės daiktams yra sunumeruojamos ir turi turėti užraktą su biuro patalpų įeigos kontrolės priskirta praėjimo kortele arba kodine spyna . 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400" dirty="0" err="1">
                <a:latin typeface="Arial"/>
                <a:cs typeface="Arial"/>
              </a:rPr>
              <a:t>Spint</a:t>
            </a:r>
            <a:r>
              <a:rPr lang="lt-LT" sz="1400" dirty="0" err="1">
                <a:latin typeface="Arial"/>
                <a:cs typeface="Arial"/>
              </a:rPr>
              <a:t>elės</a:t>
            </a:r>
            <a:r>
              <a:rPr lang="lt-LT" sz="1400" dirty="0">
                <a:latin typeface="Arial"/>
                <a:cs typeface="Arial"/>
              </a:rPr>
              <a:t> vidaus matmuo (aukštis x plotis x gylis) 50x35x40 cm.</a:t>
            </a:r>
          </a:p>
          <a:p>
            <a:pPr marL="0" indent="0">
              <a:buNone/>
            </a:pPr>
            <a:endParaRPr lang="lt-LT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lt-LT" sz="1400" dirty="0"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E8BDFE-4C9E-AA29-3F07-21F2347F6487}"/>
              </a:ext>
            </a:extLst>
          </p:cNvPr>
          <p:cNvGrpSpPr/>
          <p:nvPr/>
        </p:nvGrpSpPr>
        <p:grpSpPr>
          <a:xfrm>
            <a:off x="13495" y="5267903"/>
            <a:ext cx="5184559" cy="1185460"/>
            <a:chOff x="8532797" y="1537693"/>
            <a:chExt cx="4819425" cy="112759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3D643D4-BD36-32BF-DB12-FB5F6DC4D757}"/>
                </a:ext>
              </a:extLst>
            </p:cNvPr>
            <p:cNvSpPr/>
            <p:nvPr/>
          </p:nvSpPr>
          <p:spPr>
            <a:xfrm>
              <a:off x="12224630" y="1537693"/>
              <a:ext cx="1127592" cy="1127592"/>
            </a:xfrm>
            <a:prstGeom prst="ellipse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A83C1C-AEAF-1C81-B7E8-B85BB1CB9E6E}"/>
                </a:ext>
              </a:extLst>
            </p:cNvPr>
            <p:cNvSpPr/>
            <p:nvPr/>
          </p:nvSpPr>
          <p:spPr>
            <a:xfrm>
              <a:off x="8532797" y="1537693"/>
              <a:ext cx="4248727" cy="1127592"/>
            </a:xfrm>
            <a:prstGeom prst="rect">
              <a:avLst/>
            </a:prstGeom>
            <a:solidFill>
              <a:srgbClr val="CDE3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A0F2055-648C-26CC-C03D-F5BF7E2384B6}"/>
              </a:ext>
            </a:extLst>
          </p:cNvPr>
          <p:cNvSpPr txBox="1"/>
          <p:nvPr/>
        </p:nvSpPr>
        <p:spPr>
          <a:xfrm>
            <a:off x="0" y="5383579"/>
            <a:ext cx="367001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lt-LT" sz="1400" dirty="0">
                <a:latin typeface="Arial"/>
                <a:cs typeface="Arial"/>
              </a:rPr>
              <a:t>Baldų medžiagiškumas (atsparus dėvėjimuisi ir lengvai valomas) ir spalvos priklausys nuo baldų tiekėjo/ gamintojo (derinama su nuomininku).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91FFE2-2BDD-7889-7032-F77B6E911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11" b="9638"/>
          <a:stretch/>
        </p:blipFill>
        <p:spPr>
          <a:xfrm>
            <a:off x="7227951" y="1264677"/>
            <a:ext cx="4571387" cy="4049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67AED4-C0FE-09A6-AC16-E0B3C022F88A}"/>
              </a:ext>
            </a:extLst>
          </p:cNvPr>
          <p:cNvSpPr txBox="1"/>
          <p:nvPr/>
        </p:nvSpPr>
        <p:spPr>
          <a:xfrm>
            <a:off x="1916115" y="2810746"/>
            <a:ext cx="1714959" cy="272415"/>
          </a:xfrm>
          <a:prstGeom prst="roundRect">
            <a:avLst/>
          </a:prstGeom>
          <a:solidFill>
            <a:srgbClr val="FFD80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ea typeface="Calibri"/>
                <a:cs typeface="Calibri"/>
              </a:rPr>
              <a:t>ĮSIGYJA NUOMOTOJAS</a:t>
            </a:r>
          </a:p>
        </p:txBody>
      </p:sp>
    </p:spTree>
    <p:extLst>
      <p:ext uri="{BB962C8B-B14F-4D97-AF65-F5344CB8AC3E}">
        <p14:creationId xmlns:p14="http://schemas.microsoft.com/office/powerpoint/2010/main" val="3560466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several computers&#10;&#10;Description automatically generated">
            <a:extLst>
              <a:ext uri="{FF2B5EF4-FFF2-40B4-BE49-F238E27FC236}">
                <a16:creationId xmlns:a16="http://schemas.microsoft.com/office/drawing/2014/main" id="{F9A9462B-E055-1A0E-5CC2-C416090F6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96" y="3148553"/>
            <a:ext cx="4786079" cy="306309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7D538F-165E-6AE8-806C-481DE325C949}"/>
              </a:ext>
            </a:extLst>
          </p:cNvPr>
          <p:cNvSpPr/>
          <p:nvPr/>
        </p:nvSpPr>
        <p:spPr>
          <a:xfrm>
            <a:off x="4167238" y="4254696"/>
            <a:ext cx="2358539" cy="2603304"/>
          </a:xfrm>
          <a:prstGeom prst="ellipse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96E5B-196C-0AEB-40EA-E21AADA94758}"/>
              </a:ext>
            </a:extLst>
          </p:cNvPr>
          <p:cNvSpPr/>
          <p:nvPr/>
        </p:nvSpPr>
        <p:spPr>
          <a:xfrm>
            <a:off x="-2024" y="4254696"/>
            <a:ext cx="5414533" cy="2603304"/>
          </a:xfrm>
          <a:prstGeom prst="rect">
            <a:avLst/>
          </a:prstGeom>
          <a:solidFill>
            <a:srgbClr val="CDE3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6C10F-C070-7E1D-E836-EF90510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>
                <a:solidFill>
                  <a:srgbClr val="B6CD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ATVIRA DARBO ERDVĖ</a:t>
            </a:r>
            <a:br>
              <a:rPr lang="lt-LT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b="1">
                <a:latin typeface="Arial" panose="020B0604020202020204" pitchFamily="34" charset="0"/>
                <a:cs typeface="Arial" panose="020B0604020202020204" pitchFamily="34" charset="0"/>
              </a:rPr>
              <a:t>STANDARTINĖS DARBO VIETOS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64CA7B-7F8D-8C25-011D-9E9FE34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4030"/>
            <a:ext cx="5181600" cy="20628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rgbClr val="B6CD00"/>
                </a:solidFill>
                <a:latin typeface="Arial"/>
                <a:cs typeface="Arial"/>
              </a:rPr>
              <a:t>Komplektacija:</a:t>
            </a:r>
          </a:p>
          <a:p>
            <a:pPr marL="0" indent="0">
              <a:buNone/>
            </a:pPr>
            <a:endParaRPr lang="lt-LT" b="1">
              <a:solidFill>
                <a:srgbClr val="B6CD00"/>
              </a:solidFill>
              <a:latin typeface="Arial"/>
              <a:cs typeface="Arial"/>
            </a:endParaRPr>
          </a:p>
          <a:p>
            <a:r>
              <a:rPr lang="lt-LT" sz="1400">
                <a:latin typeface="Arial"/>
                <a:cs typeface="Arial"/>
              </a:rPr>
              <a:t>Darbo stalas – </a:t>
            </a:r>
            <a:r>
              <a:rPr lang="lt-LT" sz="1400" b="1">
                <a:latin typeface="Arial"/>
                <a:cs typeface="Arial"/>
              </a:rPr>
              <a:t>DSTAL.01</a:t>
            </a:r>
          </a:p>
          <a:p>
            <a:r>
              <a:rPr lang="lt-LT" sz="1400">
                <a:latin typeface="Arial"/>
                <a:cs typeface="Arial"/>
              </a:rPr>
              <a:t>Darbo kėdė – </a:t>
            </a:r>
            <a:r>
              <a:rPr lang="lt-LT" sz="1400" b="1">
                <a:latin typeface="Arial"/>
                <a:cs typeface="Arial"/>
              </a:rPr>
              <a:t>DKED.01 </a:t>
            </a:r>
            <a:r>
              <a:rPr lang="lt-LT" sz="1400">
                <a:latin typeface="Arial"/>
                <a:cs typeface="Arial"/>
              </a:rPr>
              <a:t>arba</a:t>
            </a:r>
            <a:r>
              <a:rPr lang="lt-LT" sz="1400" b="1">
                <a:latin typeface="Arial"/>
                <a:cs typeface="Arial"/>
              </a:rPr>
              <a:t> DKED.02</a:t>
            </a:r>
          </a:p>
          <a:p>
            <a:r>
              <a:rPr lang="lt-LT" sz="1400">
                <a:latin typeface="Arial"/>
                <a:cs typeface="Arial"/>
              </a:rPr>
              <a:t>Spintelė su stalčiais (tik pagal atskirą poreikį) – </a:t>
            </a:r>
            <a:r>
              <a:rPr lang="lt-LT" sz="1400" b="1">
                <a:latin typeface="Arial"/>
                <a:cs typeface="Arial"/>
              </a:rPr>
              <a:t>SPIN.01</a:t>
            </a:r>
          </a:p>
          <a:p>
            <a:r>
              <a:rPr lang="lt-LT" sz="1400">
                <a:latin typeface="Arial"/>
                <a:cs typeface="Arial"/>
              </a:rPr>
              <a:t>Akustinė sienelė – </a:t>
            </a:r>
            <a:r>
              <a:rPr lang="lt-LT" sz="1400" b="1">
                <a:latin typeface="Arial"/>
                <a:cs typeface="Arial"/>
              </a:rPr>
              <a:t>AKUS.01</a:t>
            </a:r>
          </a:p>
          <a:p>
            <a:r>
              <a:rPr lang="lt-LT" sz="1400">
                <a:latin typeface="Arial"/>
                <a:cs typeface="Arial"/>
              </a:rPr>
              <a:t>Papildomai, pagal poreikį gali būti pastatoma bendro naudojimo spinta </a:t>
            </a:r>
            <a:r>
              <a:rPr lang="lt-LT" sz="1400" b="1">
                <a:latin typeface="Arial"/>
                <a:cs typeface="Arial"/>
              </a:rPr>
              <a:t>– SPIN.02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D1EED8D-C8B7-3F73-DBE2-5FAC4D715930}"/>
              </a:ext>
            </a:extLst>
          </p:cNvPr>
          <p:cNvSpPr txBox="1">
            <a:spLocks/>
          </p:cNvSpPr>
          <p:nvPr/>
        </p:nvSpPr>
        <p:spPr>
          <a:xfrm>
            <a:off x="764484" y="4501831"/>
            <a:ext cx="5263404" cy="2114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Atviros darbo erdvės įrengiamos sustatant 2-3 standartinius darbo stalus į eilę. Už akustinės sienelės, suglaudžiant stalų nugarėlėmis, sustatomi taip pat 2-3 standartiniai darbo stalai.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Tarp komandų (atskiriant komandas) stalų, pagal poreikį, gali būti statomos didelės akustinės sienelės.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t-LT" sz="1400">
                <a:latin typeface="Arial"/>
                <a:cs typeface="Arial"/>
              </a:rPr>
              <a:t>Darbo kėdės darbuotojams parenkamos pagal poziciją – jei dirbama 24/7 – skiriama darbo kėdė turi būti pritaikyta ilgam sėdėjimui, dirbantiems 8val. darbo dieną skiriama ergonominė kėdė.</a:t>
            </a:r>
          </a:p>
        </p:txBody>
      </p:sp>
      <p:pic>
        <p:nvPicPr>
          <p:cNvPr id="4" name="Picture 3" descr="Paveikslėlis, kuriame yra eskizas&#10;&#10;Automatiškai sugeneruotas aprašymas">
            <a:extLst>
              <a:ext uri="{FF2B5EF4-FFF2-40B4-BE49-F238E27FC236}">
                <a16:creationId xmlns:a16="http://schemas.microsoft.com/office/drawing/2014/main" id="{F8BAE64E-5902-8AFD-CE8E-CC1AB4ADC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66" y="887482"/>
            <a:ext cx="1973580" cy="2043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7039AA-8BF5-755B-84F9-25CF465BB11E}"/>
              </a:ext>
            </a:extLst>
          </p:cNvPr>
          <p:cNvSpPr txBox="1"/>
          <p:nvPr/>
        </p:nvSpPr>
        <p:spPr>
          <a:xfrm>
            <a:off x="10396107" y="5486216"/>
            <a:ext cx="124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DKED.01</a:t>
            </a:r>
          </a:p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DKED.02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E8079B-1E08-F3CC-F41C-D31FF159B835}"/>
              </a:ext>
            </a:extLst>
          </p:cNvPr>
          <p:cNvSpPr txBox="1"/>
          <p:nvPr/>
        </p:nvSpPr>
        <p:spPr>
          <a:xfrm>
            <a:off x="11019561" y="5155333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DSTAL.01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2F8E90-DFE4-7BF0-4C4F-C5B6D281D560}"/>
              </a:ext>
            </a:extLst>
          </p:cNvPr>
          <p:cNvSpPr txBox="1"/>
          <p:nvPr/>
        </p:nvSpPr>
        <p:spPr>
          <a:xfrm>
            <a:off x="7112736" y="4798746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F5EFDB-F3E2-2C94-541C-CB543F9AADFD}"/>
              </a:ext>
            </a:extLst>
          </p:cNvPr>
          <p:cNvSpPr txBox="1"/>
          <p:nvPr/>
        </p:nvSpPr>
        <p:spPr>
          <a:xfrm>
            <a:off x="11102689" y="4799080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AKUS.01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84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DFDD53E9E78743AF8FDBBF613062B4" ma:contentTypeVersion="11" ma:contentTypeDescription="Create a new document." ma:contentTypeScope="" ma:versionID="0da50f9f2e22a22ef9e20ad250608f30">
  <xsd:schema xmlns:xsd="http://www.w3.org/2001/XMLSchema" xmlns:xs="http://www.w3.org/2001/XMLSchema" xmlns:p="http://schemas.microsoft.com/office/2006/metadata/properties" xmlns:ns2="1d4b8d88-2879-4b4a-bd70-d5fcafe89ed6" xmlns:ns3="72ffb8ec-9299-4c12-bc4a-178c2cd50a3f" targetNamespace="http://schemas.microsoft.com/office/2006/metadata/properties" ma:root="true" ma:fieldsID="2353b280ad6d80531a834bc10d6b6335" ns2:_="" ns3:_="">
    <xsd:import namespace="1d4b8d88-2879-4b4a-bd70-d5fcafe89ed6"/>
    <xsd:import namespace="72ffb8ec-9299-4c12-bc4a-178c2cd50a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b8d88-2879-4b4a-bd70-d5fcafe89e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b7d3c24-1b46-436d-893a-ba04330708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fb8ec-9299-4c12-bc4a-178c2cd50a3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810dc76-422b-47f4-bf7b-7415f6cc6bf0}" ma:internalName="TaxCatchAll" ma:showField="CatchAllData" ma:web="72ffb8ec-9299-4c12-bc4a-178c2cd50a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4b8d88-2879-4b4a-bd70-d5fcafe89ed6">
      <Terms xmlns="http://schemas.microsoft.com/office/infopath/2007/PartnerControls"/>
    </lcf76f155ced4ddcb4097134ff3c332f>
    <TaxCatchAll xmlns="72ffb8ec-9299-4c12-bc4a-178c2cd50a3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7ABE5A-3E8F-4A4D-A825-F3A22CEC48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4b8d88-2879-4b4a-bd70-d5fcafe89ed6"/>
    <ds:schemaRef ds:uri="72ffb8ec-9299-4c12-bc4a-178c2cd50a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D760A8-6846-42D1-B48C-39B1EBE812E3}">
  <ds:schemaRefs>
    <ds:schemaRef ds:uri="1d4b8d88-2879-4b4a-bd70-d5fcafe89ed6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2ffb8ec-9299-4c12-bc4a-178c2cd50a3f"/>
  </ds:schemaRefs>
</ds:datastoreItem>
</file>

<file path=customXml/itemProps3.xml><?xml version="1.0" encoding="utf-8"?>
<ds:datastoreItem xmlns:ds="http://schemas.openxmlformats.org/officeDocument/2006/customXml" ds:itemID="{C63CAF23-ECA7-4B69-8780-AC13D74EC5E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802f925-58db-45de-821f-39d58734365c}" enabled="1" method="Privileged" siteId="{ea88e983-d65a-47b3-adb4-3e1c6d2110d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5013</Words>
  <Application>Microsoft Office PowerPoint</Application>
  <PresentationFormat>Widescreen</PresentationFormat>
  <Paragraphs>726</Paragraphs>
  <Slides>40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IGNITIS GRUPĖS* NAUDOJAMOS IKONOS IR SPALVOS</vt:lpstr>
      <vt:lpstr>SIENOMS, LUBOMS IR GRINDŲ DANGOMS NAUDOJAMOS SPALVOS</vt:lpstr>
      <vt:lpstr>RECEPCIJA SU LAUKIAMUOJU 10-20 KV. M*</vt:lpstr>
      <vt:lpstr>PowerPoint Presentation</vt:lpstr>
      <vt:lpstr>DAIKTŲ IR DRABUŽIŲ SPINTELĖS VIRŠUTINIŲ RŪBŲ SPINTOS</vt:lpstr>
      <vt:lpstr>DAIKTŲ IR DRABUŽIŲ SPINTELĖS DAIKTŲ SAUGOJIMO SPINTELĖS („LOCKER“) </vt:lpstr>
      <vt:lpstr>ATVIRA DARBO ERDVĖ STANDARTINĖS DARBO VIETOS</vt:lpstr>
      <vt:lpstr>PowerPoint Presentation</vt:lpstr>
      <vt:lpstr>ATVIRA DARBO ERDVĖ ALTERNATYVIOS DARBO VIETOS</vt:lpstr>
      <vt:lpstr>PowerPoint Presentation</vt:lpstr>
      <vt:lpstr>PowerPoint Presentation</vt:lpstr>
      <vt:lpstr>PowerPoint Presentation</vt:lpstr>
      <vt:lpstr>SUSTIPRINTO SAUGOS LYGIO KABINETAS BALDINIAI SPRENDIMAI</vt:lpstr>
      <vt:lpstr>MAŽAS SUSITIKIMŲ KAMBARYS </vt:lpstr>
      <vt:lpstr>PowerPoint Presentation</vt:lpstr>
      <vt:lpstr>VIDUTINIS POSĖDŽIŲ KAMBARYS 25-45 KV. M</vt:lpstr>
      <vt:lpstr>PowerPoint Presentation</vt:lpstr>
      <vt:lpstr>TYLOS KAMBARIAI (SILENT ROOM)  1-2 KV. M</vt:lpstr>
      <vt:lpstr>DOKUMENTŲ SPAUSDINIMO ZONA IKI 10 KV. M</vt:lpstr>
      <vt:lpstr>PowerPoint Presentation</vt:lpstr>
      <vt:lpstr>VIRTUVĖ SU VALGOMOJO ZONA 20-150 KV. M</vt:lpstr>
      <vt:lpstr>PowerPoint Presentation</vt:lpstr>
      <vt:lpstr>KAVOS TAŠKAS IKI 20 KV. M</vt:lpstr>
      <vt:lpstr>POILSIO ZONA 10-100 KV. M</vt:lpstr>
      <vt:lpstr>PowerPoint Presentation</vt:lpstr>
      <vt:lpstr>MIEGO KAMBARYS 10-30 KV. M</vt:lpstr>
      <vt:lpstr>PowerPoint Presentation</vt:lpstr>
      <vt:lpstr>MIEGO KAMBARYS 10-20 KV. M</vt:lpstr>
      <vt:lpstr>PowerPoint Presentation</vt:lpstr>
      <vt:lpstr>VAIKŲ KAMBARYS 15-30 KV. M</vt:lpstr>
      <vt:lpstr>PowerPoint Presentation</vt:lpstr>
      <vt:lpstr>PERSIRENGIMO PATALPA 70-270 KV. M</vt:lpstr>
      <vt:lpstr>PowerPoint Presentation</vt:lpstr>
      <vt:lpstr>DUŠINĖS 20-110 KV. M</vt:lpstr>
      <vt:lpstr>PowerPoint Presentation</vt:lpstr>
      <vt:lpstr>DVIRAČIŲ IR PASPIRTUKŲ SAUGYKLA 8-12 KV. M</vt:lpstr>
      <vt:lpstr>RŪKYMO VIETA ~5-10 KV. M</vt:lpstr>
      <vt:lpstr>STOGINĖ TARNYBINIAM TRANSPORTUI ~21 KV. 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Recepcija su laukiamuoju Iki 10 kv. m</dc:title>
  <dc:creator>Ugnė Barysaitė</dc:creator>
  <cp:lastModifiedBy>Brigita Jankauskaitė</cp:lastModifiedBy>
  <cp:revision>4</cp:revision>
  <dcterms:created xsi:type="dcterms:W3CDTF">2023-08-28T10:41:26Z</dcterms:created>
  <dcterms:modified xsi:type="dcterms:W3CDTF">2026-06-08T06:56:34Z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0x0101000ADFDD53E9E78743AF8FDBBF613062B4</vt:lpwstr>
  </property>
  <property fmtid="{D5CDD505-2E9C-101B-9397-08002B2CF9AE}" pid="3" name="MediaServiceImageTags">
    <vt:lpwstr/>
  </property>
  <property fmtid="{D5CDD505-2E9C-101B-9397-08002B2CF9AE}" pid="4" name="ClassificationContentMarkingHeaderLocations">
    <vt:lpwstr>Office Theme:8</vt:lpwstr>
  </property>
  <property fmtid="{D5CDD505-2E9C-101B-9397-08002B2CF9AE}" pid="5" name="ClassificationContentMarkingHeaderText">
    <vt:lpwstr>INTERNAL USE</vt:lpwstr>
  </property>
</Properties>
</file>